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9"/>
  </p:notesMasterIdLst>
  <p:handoutMasterIdLst>
    <p:handoutMasterId r:id="rId110"/>
  </p:handoutMasterIdLst>
  <p:sldIdLst>
    <p:sldId id="417" r:id="rId2"/>
    <p:sldId id="348" r:id="rId3"/>
    <p:sldId id="349" r:id="rId4"/>
    <p:sldId id="357" r:id="rId5"/>
    <p:sldId id="345" r:id="rId6"/>
    <p:sldId id="346" r:id="rId7"/>
    <p:sldId id="419" r:id="rId8"/>
    <p:sldId id="420" r:id="rId9"/>
    <p:sldId id="421" r:id="rId10"/>
    <p:sldId id="422" r:id="rId11"/>
    <p:sldId id="423" r:id="rId12"/>
    <p:sldId id="424" r:id="rId13"/>
    <p:sldId id="425" r:id="rId14"/>
    <p:sldId id="426" r:id="rId15"/>
    <p:sldId id="356" r:id="rId16"/>
    <p:sldId id="358" r:id="rId17"/>
    <p:sldId id="427" r:id="rId18"/>
    <p:sldId id="428" r:id="rId19"/>
    <p:sldId id="429" r:id="rId20"/>
    <p:sldId id="431" r:id="rId21"/>
    <p:sldId id="432" r:id="rId22"/>
    <p:sldId id="435" r:id="rId23"/>
    <p:sldId id="436" r:id="rId24"/>
    <p:sldId id="438" r:id="rId25"/>
    <p:sldId id="440" r:id="rId26"/>
    <p:sldId id="361" r:id="rId27"/>
    <p:sldId id="362" r:id="rId28"/>
    <p:sldId id="370" r:id="rId29"/>
    <p:sldId id="359" r:id="rId30"/>
    <p:sldId id="439" r:id="rId31"/>
    <p:sldId id="360" r:id="rId32"/>
    <p:sldId id="437" r:id="rId33"/>
    <p:sldId id="367" r:id="rId34"/>
    <p:sldId id="365" r:id="rId35"/>
    <p:sldId id="368" r:id="rId36"/>
    <p:sldId id="364" r:id="rId37"/>
    <p:sldId id="369" r:id="rId38"/>
    <p:sldId id="355" r:id="rId39"/>
    <p:sldId id="371" r:id="rId40"/>
    <p:sldId id="443" r:id="rId41"/>
    <p:sldId id="444" r:id="rId42"/>
    <p:sldId id="445" r:id="rId43"/>
    <p:sldId id="446" r:id="rId44"/>
    <p:sldId id="447" r:id="rId45"/>
    <p:sldId id="448" r:id="rId46"/>
    <p:sldId id="449" r:id="rId47"/>
    <p:sldId id="450" r:id="rId48"/>
    <p:sldId id="451" r:id="rId49"/>
    <p:sldId id="460" r:id="rId50"/>
    <p:sldId id="453" r:id="rId51"/>
    <p:sldId id="454" r:id="rId52"/>
    <p:sldId id="455" r:id="rId53"/>
    <p:sldId id="456" r:id="rId54"/>
    <p:sldId id="457" r:id="rId55"/>
    <p:sldId id="458" r:id="rId56"/>
    <p:sldId id="459" r:id="rId57"/>
    <p:sldId id="461" r:id="rId58"/>
    <p:sldId id="464" r:id="rId59"/>
    <p:sldId id="471" r:id="rId60"/>
    <p:sldId id="470" r:id="rId61"/>
    <p:sldId id="462" r:id="rId62"/>
    <p:sldId id="472" r:id="rId63"/>
    <p:sldId id="469" r:id="rId64"/>
    <p:sldId id="467" r:id="rId65"/>
    <p:sldId id="466" r:id="rId66"/>
    <p:sldId id="468" r:id="rId67"/>
    <p:sldId id="463" r:id="rId68"/>
    <p:sldId id="376" r:id="rId69"/>
    <p:sldId id="373" r:id="rId70"/>
    <p:sldId id="374" r:id="rId71"/>
    <p:sldId id="375" r:id="rId72"/>
    <p:sldId id="377" r:id="rId73"/>
    <p:sldId id="372" r:id="rId74"/>
    <p:sldId id="378" r:id="rId75"/>
    <p:sldId id="379" r:id="rId76"/>
    <p:sldId id="380" r:id="rId77"/>
    <p:sldId id="382" r:id="rId78"/>
    <p:sldId id="381" r:id="rId79"/>
    <p:sldId id="383" r:id="rId80"/>
    <p:sldId id="384" r:id="rId81"/>
    <p:sldId id="385" r:id="rId82"/>
    <p:sldId id="386" r:id="rId83"/>
    <p:sldId id="387" r:id="rId84"/>
    <p:sldId id="388" r:id="rId85"/>
    <p:sldId id="389" r:id="rId86"/>
    <p:sldId id="412" r:id="rId87"/>
    <p:sldId id="391" r:id="rId88"/>
    <p:sldId id="392" r:id="rId89"/>
    <p:sldId id="393" r:id="rId90"/>
    <p:sldId id="394" r:id="rId91"/>
    <p:sldId id="395" r:id="rId92"/>
    <p:sldId id="396" r:id="rId93"/>
    <p:sldId id="397" r:id="rId94"/>
    <p:sldId id="398" r:id="rId95"/>
    <p:sldId id="413" r:id="rId96"/>
    <p:sldId id="400" r:id="rId97"/>
    <p:sldId id="401" r:id="rId98"/>
    <p:sldId id="402" r:id="rId99"/>
    <p:sldId id="403" r:id="rId100"/>
    <p:sldId id="414" r:id="rId101"/>
    <p:sldId id="405" r:id="rId102"/>
    <p:sldId id="406" r:id="rId103"/>
    <p:sldId id="407" r:id="rId104"/>
    <p:sldId id="408" r:id="rId105"/>
    <p:sldId id="409" r:id="rId106"/>
    <p:sldId id="410" r:id="rId107"/>
    <p:sldId id="415" r:id="rId108"/>
  </p:sldIdLst>
  <p:sldSz cx="12192000" cy="6858000"/>
  <p:notesSz cx="6858000" cy="9144000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5C4FF"/>
    <a:srgbClr val="2DA5FF"/>
    <a:srgbClr val="70B442"/>
    <a:srgbClr val="E88484"/>
    <a:srgbClr val="F66060"/>
    <a:srgbClr val="FF7C80"/>
    <a:srgbClr val="E04F44"/>
    <a:srgbClr val="5487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822" autoAdjust="0"/>
    <p:restoredTop sz="94624" autoAdjust="0"/>
  </p:normalViewPr>
  <p:slideViewPr>
    <p:cSldViewPr>
      <p:cViewPr varScale="1">
        <p:scale>
          <a:sx n="70" d="100"/>
          <a:sy n="70" d="100"/>
        </p:scale>
        <p:origin x="540" y="6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6504"/>
    </p:cViewPr>
  </p:sorterViewPr>
  <p:notesViewPr>
    <p:cSldViewPr>
      <p:cViewPr varScale="1">
        <p:scale>
          <a:sx n="61" d="100"/>
          <a:sy n="61" d="100"/>
        </p:scale>
        <p:origin x="-1704" y="-6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viewProps" Target="viewProp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theme" Target="theme/theme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notesMaster" Target="notesMasters/notesMaster1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handoutMaster" Target="handoutMasters/handout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4_1">
  <dgm:title val=""/>
  <dgm:desc val=""/>
  <dgm:catLst>
    <dgm:cat type="accent4" pri="11100"/>
  </dgm:catLst>
  <dgm:styleLbl name="node0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4">
        <a:alpha val="4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A55CA41-CD01-4515-9E79-C5EB85279B31}" type="doc">
      <dgm:prSet loTypeId="urn:microsoft.com/office/officeart/2005/8/layout/hierarchy3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293ACF3C-7575-4304-8314-06A8A314CEF4}">
      <dgm:prSet phldrT="[Text]"/>
      <dgm:spPr>
        <a:solidFill>
          <a:schemeClr val="bg1"/>
        </a:solidFill>
        <a:ln>
          <a:solidFill>
            <a:schemeClr val="tx1">
              <a:lumMod val="85000"/>
              <a:lumOff val="15000"/>
            </a:schemeClr>
          </a:solidFill>
        </a:ln>
      </dgm:spPr>
      <dgm:t>
        <a:bodyPr/>
        <a:lstStyle/>
        <a:p>
          <a:r>
            <a:rPr lang="de-DE" dirty="0" smtClean="0">
              <a:solidFill>
                <a:schemeClr val="tx1"/>
              </a:solidFill>
            </a:rPr>
            <a:t>Parent-</a:t>
          </a:r>
          <a:r>
            <a:rPr lang="de-DE" dirty="0" err="1" smtClean="0">
              <a:solidFill>
                <a:schemeClr val="tx1"/>
              </a:solidFill>
            </a:rPr>
            <a:t>GameObject</a:t>
          </a:r>
          <a:endParaRPr lang="de-DE" dirty="0">
            <a:solidFill>
              <a:schemeClr val="tx1"/>
            </a:solidFill>
          </a:endParaRPr>
        </a:p>
      </dgm:t>
    </dgm:pt>
    <dgm:pt modelId="{B0D2ED36-2F47-4B75-B546-F6E7740861AA}" type="parTrans" cxnId="{CAFDF828-FE07-419A-820E-EBA204F08CCF}">
      <dgm:prSet/>
      <dgm:spPr/>
      <dgm:t>
        <a:bodyPr/>
        <a:lstStyle/>
        <a:p>
          <a:endParaRPr lang="de-DE"/>
        </a:p>
      </dgm:t>
    </dgm:pt>
    <dgm:pt modelId="{7CAB4CC7-AB6C-4BEF-B17D-A921DFA944BE}" type="sibTrans" cxnId="{CAFDF828-FE07-419A-820E-EBA204F08CCF}">
      <dgm:prSet/>
      <dgm:spPr/>
      <dgm:t>
        <a:bodyPr/>
        <a:lstStyle/>
        <a:p>
          <a:endParaRPr lang="de-DE"/>
        </a:p>
      </dgm:t>
    </dgm:pt>
    <dgm:pt modelId="{E1770DB1-FA56-4AE2-8F9E-51CE8CCA8A23}">
      <dgm:prSet phldrT="[Text]"/>
      <dgm:spPr>
        <a:ln>
          <a:solidFill>
            <a:schemeClr val="tx1">
              <a:lumMod val="85000"/>
              <a:lumOff val="15000"/>
            </a:schemeClr>
          </a:solidFill>
        </a:ln>
      </dgm:spPr>
      <dgm:t>
        <a:bodyPr/>
        <a:lstStyle/>
        <a:p>
          <a:r>
            <a:rPr lang="de-DE" dirty="0" smtClean="0"/>
            <a:t>Child-</a:t>
          </a:r>
          <a:r>
            <a:rPr lang="de-DE" dirty="0" err="1" smtClean="0"/>
            <a:t>GameObject</a:t>
          </a:r>
          <a:endParaRPr lang="de-DE" dirty="0"/>
        </a:p>
      </dgm:t>
    </dgm:pt>
    <dgm:pt modelId="{196180EC-FEE4-4FAC-806E-55F3888595E4}" type="parTrans" cxnId="{B9B66B15-A733-4441-9FA6-BE706CD237DC}">
      <dgm:prSet/>
      <dgm:spPr>
        <a:ln>
          <a:solidFill>
            <a:schemeClr val="tx1">
              <a:lumMod val="75000"/>
              <a:lumOff val="25000"/>
            </a:schemeClr>
          </a:solidFill>
        </a:ln>
      </dgm:spPr>
      <dgm:t>
        <a:bodyPr/>
        <a:lstStyle/>
        <a:p>
          <a:endParaRPr lang="de-DE"/>
        </a:p>
      </dgm:t>
    </dgm:pt>
    <dgm:pt modelId="{F315BC09-20E0-4542-8A68-54A523A227D2}" type="sibTrans" cxnId="{B9B66B15-A733-4441-9FA6-BE706CD237DC}">
      <dgm:prSet/>
      <dgm:spPr/>
      <dgm:t>
        <a:bodyPr/>
        <a:lstStyle/>
        <a:p>
          <a:endParaRPr lang="de-DE"/>
        </a:p>
      </dgm:t>
    </dgm:pt>
    <dgm:pt modelId="{6C9062D0-276A-4FDB-BA62-E3414E4CCEA7}">
      <dgm:prSet phldrT="[Text]"/>
      <dgm:spPr>
        <a:ln>
          <a:solidFill>
            <a:schemeClr val="tx1">
              <a:lumMod val="85000"/>
              <a:lumOff val="15000"/>
            </a:schemeClr>
          </a:solidFill>
        </a:ln>
      </dgm:spPr>
      <dgm:t>
        <a:bodyPr/>
        <a:lstStyle/>
        <a:p>
          <a:r>
            <a:rPr lang="de-DE" dirty="0" smtClean="0"/>
            <a:t>Child-</a:t>
          </a:r>
          <a:r>
            <a:rPr lang="de-DE" dirty="0" err="1" smtClean="0"/>
            <a:t>GameObject</a:t>
          </a:r>
          <a:endParaRPr lang="de-DE" dirty="0"/>
        </a:p>
      </dgm:t>
    </dgm:pt>
    <dgm:pt modelId="{92CA0813-8F21-4423-8476-B1D871BDBF7F}" type="parTrans" cxnId="{2F7BB5AC-FDC9-48E1-AE91-A7D5C8829CE6}">
      <dgm:prSet/>
      <dgm:spPr>
        <a:ln>
          <a:solidFill>
            <a:schemeClr val="tx1">
              <a:lumMod val="85000"/>
              <a:lumOff val="15000"/>
            </a:schemeClr>
          </a:solidFill>
        </a:ln>
      </dgm:spPr>
      <dgm:t>
        <a:bodyPr/>
        <a:lstStyle/>
        <a:p>
          <a:endParaRPr lang="de-DE"/>
        </a:p>
      </dgm:t>
    </dgm:pt>
    <dgm:pt modelId="{94D85607-2481-443B-9734-51C7BF243D3E}" type="sibTrans" cxnId="{2F7BB5AC-FDC9-48E1-AE91-A7D5C8829CE6}">
      <dgm:prSet/>
      <dgm:spPr/>
      <dgm:t>
        <a:bodyPr/>
        <a:lstStyle/>
        <a:p>
          <a:endParaRPr lang="de-DE"/>
        </a:p>
      </dgm:t>
    </dgm:pt>
    <dgm:pt modelId="{93B4465C-1C77-4E27-90E1-10C0464162CA}">
      <dgm:prSet phldrT="[Text]"/>
      <dgm:spPr>
        <a:ln>
          <a:solidFill>
            <a:schemeClr val="tx1">
              <a:lumMod val="85000"/>
              <a:lumOff val="15000"/>
            </a:schemeClr>
          </a:solidFill>
        </a:ln>
      </dgm:spPr>
      <dgm:t>
        <a:bodyPr/>
        <a:lstStyle/>
        <a:p>
          <a:r>
            <a:rPr lang="de-DE" dirty="0" err="1" smtClean="0"/>
            <a:t>Mesh</a:t>
          </a:r>
          <a:endParaRPr lang="de-DE" dirty="0"/>
        </a:p>
      </dgm:t>
    </dgm:pt>
    <dgm:pt modelId="{570B87BA-6953-49F5-88B4-A76ABBCC5898}" type="parTrans" cxnId="{25502B0C-5C03-435D-B610-7EB98565412C}">
      <dgm:prSet/>
      <dgm:spPr/>
      <dgm:t>
        <a:bodyPr/>
        <a:lstStyle/>
        <a:p>
          <a:endParaRPr lang="de-DE"/>
        </a:p>
      </dgm:t>
    </dgm:pt>
    <dgm:pt modelId="{578F3D79-B493-4C95-9810-21A14EA1066B}" type="sibTrans" cxnId="{25502B0C-5C03-435D-B610-7EB98565412C}">
      <dgm:prSet/>
      <dgm:spPr/>
      <dgm:t>
        <a:bodyPr/>
        <a:lstStyle/>
        <a:p>
          <a:endParaRPr lang="de-DE"/>
        </a:p>
      </dgm:t>
    </dgm:pt>
    <dgm:pt modelId="{35DFCAA1-CC88-4053-A1DF-30565445B00D}">
      <dgm:prSet phldrT="[Text]"/>
      <dgm:spPr>
        <a:ln>
          <a:solidFill>
            <a:schemeClr val="tx1">
              <a:lumMod val="85000"/>
              <a:lumOff val="15000"/>
            </a:schemeClr>
          </a:solidFill>
        </a:ln>
      </dgm:spPr>
      <dgm:t>
        <a:bodyPr/>
        <a:lstStyle/>
        <a:p>
          <a:r>
            <a:rPr lang="de-DE" dirty="0" err="1" smtClean="0"/>
            <a:t>MeshRenderer</a:t>
          </a:r>
          <a:endParaRPr lang="de-DE" dirty="0"/>
        </a:p>
      </dgm:t>
    </dgm:pt>
    <dgm:pt modelId="{9879D49E-A6D4-45C4-BEAD-4A166498E695}" type="parTrans" cxnId="{B7785638-ECB0-4A42-8D67-B58E447C22D8}">
      <dgm:prSet/>
      <dgm:spPr/>
      <dgm:t>
        <a:bodyPr/>
        <a:lstStyle/>
        <a:p>
          <a:endParaRPr lang="de-DE"/>
        </a:p>
      </dgm:t>
    </dgm:pt>
    <dgm:pt modelId="{74BF7D9F-3F72-4893-AD66-022DADA80DEA}" type="sibTrans" cxnId="{B7785638-ECB0-4A42-8D67-B58E447C22D8}">
      <dgm:prSet/>
      <dgm:spPr/>
      <dgm:t>
        <a:bodyPr/>
        <a:lstStyle/>
        <a:p>
          <a:endParaRPr lang="de-DE"/>
        </a:p>
      </dgm:t>
    </dgm:pt>
    <dgm:pt modelId="{FA086DCB-5D49-419B-B7C7-0138D1416ACD}">
      <dgm:prSet phldrT="[Text]"/>
      <dgm:spPr>
        <a:ln>
          <a:solidFill>
            <a:schemeClr val="tx1">
              <a:lumMod val="85000"/>
              <a:lumOff val="15000"/>
            </a:schemeClr>
          </a:solidFill>
        </a:ln>
      </dgm:spPr>
      <dgm:t>
        <a:bodyPr/>
        <a:lstStyle/>
        <a:p>
          <a:r>
            <a:rPr lang="de-DE" dirty="0" smtClean="0"/>
            <a:t>Material</a:t>
          </a:r>
          <a:endParaRPr lang="de-DE" dirty="0"/>
        </a:p>
      </dgm:t>
    </dgm:pt>
    <dgm:pt modelId="{F5331CBD-C4A7-4CE6-9013-E5354C59D60E}" type="parTrans" cxnId="{A69AF2B3-75E1-4709-B93F-06CD90C0D0AA}">
      <dgm:prSet/>
      <dgm:spPr/>
      <dgm:t>
        <a:bodyPr/>
        <a:lstStyle/>
        <a:p>
          <a:endParaRPr lang="de-DE"/>
        </a:p>
      </dgm:t>
    </dgm:pt>
    <dgm:pt modelId="{F0869F53-5B3B-4573-B36D-99ECB620F12E}" type="sibTrans" cxnId="{A69AF2B3-75E1-4709-B93F-06CD90C0D0AA}">
      <dgm:prSet/>
      <dgm:spPr/>
      <dgm:t>
        <a:bodyPr/>
        <a:lstStyle/>
        <a:p>
          <a:endParaRPr lang="de-DE"/>
        </a:p>
      </dgm:t>
    </dgm:pt>
    <dgm:pt modelId="{043B1542-D8B2-4DA3-AEAF-5F9C7EB2DF79}">
      <dgm:prSet phldrT="[Text]"/>
      <dgm:spPr>
        <a:ln>
          <a:solidFill>
            <a:schemeClr val="tx1">
              <a:lumMod val="85000"/>
              <a:lumOff val="15000"/>
            </a:schemeClr>
          </a:solidFill>
        </a:ln>
      </dgm:spPr>
      <dgm:t>
        <a:bodyPr/>
        <a:lstStyle/>
        <a:p>
          <a:r>
            <a:rPr lang="de-DE" dirty="0" err="1" smtClean="0"/>
            <a:t>Shader</a:t>
          </a:r>
          <a:endParaRPr lang="de-DE" dirty="0"/>
        </a:p>
      </dgm:t>
    </dgm:pt>
    <dgm:pt modelId="{5798C434-907E-4215-B3F5-1010DA55B442}" type="parTrans" cxnId="{CEA93F77-B702-4E33-B766-9DF71EA14969}">
      <dgm:prSet/>
      <dgm:spPr/>
      <dgm:t>
        <a:bodyPr/>
        <a:lstStyle/>
        <a:p>
          <a:endParaRPr lang="de-DE"/>
        </a:p>
      </dgm:t>
    </dgm:pt>
    <dgm:pt modelId="{58C17F8A-70B3-45FD-829B-E6BABE20611D}" type="sibTrans" cxnId="{CEA93F77-B702-4E33-B766-9DF71EA14969}">
      <dgm:prSet/>
      <dgm:spPr/>
      <dgm:t>
        <a:bodyPr/>
        <a:lstStyle/>
        <a:p>
          <a:endParaRPr lang="de-DE"/>
        </a:p>
      </dgm:t>
    </dgm:pt>
    <dgm:pt modelId="{74F9723F-D2EE-496A-AD64-F5C7535CB64A}">
      <dgm:prSet phldrT="[Text]"/>
      <dgm:spPr>
        <a:ln>
          <a:solidFill>
            <a:schemeClr val="tx1">
              <a:lumMod val="85000"/>
              <a:lumOff val="15000"/>
            </a:schemeClr>
          </a:solidFill>
        </a:ln>
      </dgm:spPr>
      <dgm:t>
        <a:bodyPr/>
        <a:lstStyle/>
        <a:p>
          <a:r>
            <a:rPr lang="de-DE" dirty="0" err="1" smtClean="0"/>
            <a:t>Mesh</a:t>
          </a:r>
          <a:endParaRPr lang="de-DE" dirty="0"/>
        </a:p>
      </dgm:t>
    </dgm:pt>
    <dgm:pt modelId="{C79D804F-8979-4D23-93C8-D02837820F98}" type="parTrans" cxnId="{A8E9ABBE-D949-4FB7-ABA1-A7CE280EA449}">
      <dgm:prSet/>
      <dgm:spPr/>
      <dgm:t>
        <a:bodyPr/>
        <a:lstStyle/>
        <a:p>
          <a:endParaRPr lang="de-DE"/>
        </a:p>
      </dgm:t>
    </dgm:pt>
    <dgm:pt modelId="{DED8B909-66C2-41EB-A06A-3B0D9B789167}" type="sibTrans" cxnId="{A8E9ABBE-D949-4FB7-ABA1-A7CE280EA449}">
      <dgm:prSet/>
      <dgm:spPr/>
      <dgm:t>
        <a:bodyPr/>
        <a:lstStyle/>
        <a:p>
          <a:endParaRPr lang="de-DE"/>
        </a:p>
      </dgm:t>
    </dgm:pt>
    <dgm:pt modelId="{48646819-F804-45AB-BF73-9284709130B2}">
      <dgm:prSet phldrT="[Text]"/>
      <dgm:spPr>
        <a:ln>
          <a:solidFill>
            <a:schemeClr val="tx1">
              <a:lumMod val="85000"/>
              <a:lumOff val="15000"/>
            </a:schemeClr>
          </a:solidFill>
        </a:ln>
      </dgm:spPr>
      <dgm:t>
        <a:bodyPr/>
        <a:lstStyle/>
        <a:p>
          <a:r>
            <a:rPr lang="de-DE" dirty="0" err="1" smtClean="0"/>
            <a:t>MeshRenderer</a:t>
          </a:r>
          <a:endParaRPr lang="de-DE" dirty="0"/>
        </a:p>
      </dgm:t>
    </dgm:pt>
    <dgm:pt modelId="{88FFFA8D-79AD-47F6-A65E-7A94779AC83A}" type="parTrans" cxnId="{555F872A-236B-44C4-B493-3ECBDEC8434B}">
      <dgm:prSet/>
      <dgm:spPr/>
      <dgm:t>
        <a:bodyPr/>
        <a:lstStyle/>
        <a:p>
          <a:endParaRPr lang="de-DE"/>
        </a:p>
      </dgm:t>
    </dgm:pt>
    <dgm:pt modelId="{84917DA5-52B5-4CAD-A033-7E41A3B76ECF}" type="sibTrans" cxnId="{555F872A-236B-44C4-B493-3ECBDEC8434B}">
      <dgm:prSet/>
      <dgm:spPr/>
      <dgm:t>
        <a:bodyPr/>
        <a:lstStyle/>
        <a:p>
          <a:endParaRPr lang="de-DE"/>
        </a:p>
      </dgm:t>
    </dgm:pt>
    <dgm:pt modelId="{BEC257B9-28D2-4B01-96F3-B18C853893A5}">
      <dgm:prSet phldrT="[Text]"/>
      <dgm:spPr>
        <a:ln>
          <a:solidFill>
            <a:schemeClr val="tx1">
              <a:lumMod val="85000"/>
              <a:lumOff val="15000"/>
            </a:schemeClr>
          </a:solidFill>
        </a:ln>
      </dgm:spPr>
      <dgm:t>
        <a:bodyPr/>
        <a:lstStyle/>
        <a:p>
          <a:r>
            <a:rPr lang="de-DE" dirty="0" err="1" smtClean="0"/>
            <a:t>Shader</a:t>
          </a:r>
          <a:endParaRPr lang="de-DE" dirty="0"/>
        </a:p>
      </dgm:t>
    </dgm:pt>
    <dgm:pt modelId="{26D861B8-98CA-466D-824C-CD05E09CB27B}" type="parTrans" cxnId="{CF1B7AD5-30DD-4607-9715-E8912200C456}">
      <dgm:prSet/>
      <dgm:spPr/>
      <dgm:t>
        <a:bodyPr/>
        <a:lstStyle/>
        <a:p>
          <a:endParaRPr lang="de-DE"/>
        </a:p>
      </dgm:t>
    </dgm:pt>
    <dgm:pt modelId="{ED370C13-1777-4B22-B4F2-322CBBC8B0E5}" type="sibTrans" cxnId="{CF1B7AD5-30DD-4607-9715-E8912200C456}">
      <dgm:prSet/>
      <dgm:spPr/>
      <dgm:t>
        <a:bodyPr/>
        <a:lstStyle/>
        <a:p>
          <a:endParaRPr lang="de-DE"/>
        </a:p>
      </dgm:t>
    </dgm:pt>
    <dgm:pt modelId="{26771FCA-0F8B-428D-983A-2E214B7FBA85}">
      <dgm:prSet phldrT="[Text]"/>
      <dgm:spPr>
        <a:ln>
          <a:solidFill>
            <a:schemeClr val="tx1">
              <a:lumMod val="85000"/>
              <a:lumOff val="15000"/>
            </a:schemeClr>
          </a:solidFill>
        </a:ln>
      </dgm:spPr>
      <dgm:t>
        <a:bodyPr/>
        <a:lstStyle/>
        <a:p>
          <a:r>
            <a:rPr lang="de-DE" dirty="0" smtClean="0"/>
            <a:t>Material</a:t>
          </a:r>
          <a:endParaRPr lang="de-DE" dirty="0"/>
        </a:p>
      </dgm:t>
    </dgm:pt>
    <dgm:pt modelId="{D2B629F8-DA98-402B-B17F-826590A5866F}" type="parTrans" cxnId="{47BE0501-A560-4CF5-8CAA-181B34F1ACB4}">
      <dgm:prSet/>
      <dgm:spPr/>
      <dgm:t>
        <a:bodyPr/>
        <a:lstStyle/>
        <a:p>
          <a:endParaRPr lang="de-DE"/>
        </a:p>
      </dgm:t>
    </dgm:pt>
    <dgm:pt modelId="{FC7D7EB1-3F8F-4632-AFE5-9FFCE4AC20BB}" type="sibTrans" cxnId="{47BE0501-A560-4CF5-8CAA-181B34F1ACB4}">
      <dgm:prSet/>
      <dgm:spPr/>
      <dgm:t>
        <a:bodyPr/>
        <a:lstStyle/>
        <a:p>
          <a:endParaRPr lang="de-DE"/>
        </a:p>
      </dgm:t>
    </dgm:pt>
    <dgm:pt modelId="{2B6A9AE2-D4BD-4876-B9CB-452E1D96C673}" type="pres">
      <dgm:prSet presAssocID="{0A55CA41-CD01-4515-9E79-C5EB85279B31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de-DE"/>
        </a:p>
      </dgm:t>
    </dgm:pt>
    <dgm:pt modelId="{7A280767-5DD7-44F6-85FB-93AB1DC94165}" type="pres">
      <dgm:prSet presAssocID="{293ACF3C-7575-4304-8314-06A8A314CEF4}" presName="root" presStyleCnt="0"/>
      <dgm:spPr/>
    </dgm:pt>
    <dgm:pt modelId="{C019B26D-406C-4B96-9B9B-1DA5DEC3726D}" type="pres">
      <dgm:prSet presAssocID="{293ACF3C-7575-4304-8314-06A8A314CEF4}" presName="rootComposite" presStyleCnt="0"/>
      <dgm:spPr/>
    </dgm:pt>
    <dgm:pt modelId="{296486F2-7230-4BBA-844A-CDD48E7C1344}" type="pres">
      <dgm:prSet presAssocID="{293ACF3C-7575-4304-8314-06A8A314CEF4}" presName="rootText" presStyleLbl="node1" presStyleIdx="0" presStyleCnt="1"/>
      <dgm:spPr/>
      <dgm:t>
        <a:bodyPr/>
        <a:lstStyle/>
        <a:p>
          <a:endParaRPr lang="de-DE"/>
        </a:p>
      </dgm:t>
    </dgm:pt>
    <dgm:pt modelId="{E7D106EA-B14D-46F0-8EBF-2789AF4A5B90}" type="pres">
      <dgm:prSet presAssocID="{293ACF3C-7575-4304-8314-06A8A314CEF4}" presName="rootConnector" presStyleLbl="node1" presStyleIdx="0" presStyleCnt="1"/>
      <dgm:spPr/>
      <dgm:t>
        <a:bodyPr/>
        <a:lstStyle/>
        <a:p>
          <a:endParaRPr lang="de-DE"/>
        </a:p>
      </dgm:t>
    </dgm:pt>
    <dgm:pt modelId="{A0D4D871-D046-471A-B31B-09A51A8A8C41}" type="pres">
      <dgm:prSet presAssocID="{293ACF3C-7575-4304-8314-06A8A314CEF4}" presName="childShape" presStyleCnt="0"/>
      <dgm:spPr/>
    </dgm:pt>
    <dgm:pt modelId="{340B84E0-68DE-4DEA-8742-EC33FF490C3C}" type="pres">
      <dgm:prSet presAssocID="{196180EC-FEE4-4FAC-806E-55F3888595E4}" presName="Name13" presStyleLbl="parChTrans1D2" presStyleIdx="0" presStyleCnt="2"/>
      <dgm:spPr/>
      <dgm:t>
        <a:bodyPr/>
        <a:lstStyle/>
        <a:p>
          <a:endParaRPr lang="de-DE"/>
        </a:p>
      </dgm:t>
    </dgm:pt>
    <dgm:pt modelId="{1CF80E21-25FE-4996-A93D-EF0CE21B7837}" type="pres">
      <dgm:prSet presAssocID="{E1770DB1-FA56-4AE2-8F9E-51CE8CCA8A23}" presName="childText" presStyleLbl="bgAcc1" presStyleIdx="0" presStyleCnt="2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98F7DEC-3DCD-44DD-A3F4-98E8C7466005}" type="pres">
      <dgm:prSet presAssocID="{92CA0813-8F21-4423-8476-B1D871BDBF7F}" presName="Name13" presStyleLbl="parChTrans1D2" presStyleIdx="1" presStyleCnt="2"/>
      <dgm:spPr/>
      <dgm:t>
        <a:bodyPr/>
        <a:lstStyle/>
        <a:p>
          <a:endParaRPr lang="de-DE"/>
        </a:p>
      </dgm:t>
    </dgm:pt>
    <dgm:pt modelId="{E09A809A-2801-4B13-A35A-89ABA842D2C2}" type="pres">
      <dgm:prSet presAssocID="{6C9062D0-276A-4FDB-BA62-E3414E4CCEA7}" presName="childText" presStyleLbl="bgAcc1" presStyleIdx="1" presStyleCnt="2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B9B66B15-A733-4441-9FA6-BE706CD237DC}" srcId="{293ACF3C-7575-4304-8314-06A8A314CEF4}" destId="{E1770DB1-FA56-4AE2-8F9E-51CE8CCA8A23}" srcOrd="0" destOrd="0" parTransId="{196180EC-FEE4-4FAC-806E-55F3888595E4}" sibTransId="{F315BC09-20E0-4542-8A68-54A523A227D2}"/>
    <dgm:cxn modelId="{CAB6679D-AB38-4166-9EE6-F6E9EFE73F46}" type="presOf" srcId="{93B4465C-1C77-4E27-90E1-10C0464162CA}" destId="{1CF80E21-25FE-4996-A93D-EF0CE21B7837}" srcOrd="0" destOrd="1" presId="urn:microsoft.com/office/officeart/2005/8/layout/hierarchy3"/>
    <dgm:cxn modelId="{CEA93F77-B702-4E33-B766-9DF71EA14969}" srcId="{FA086DCB-5D49-419B-B7C7-0138D1416ACD}" destId="{043B1542-D8B2-4DA3-AEAF-5F9C7EB2DF79}" srcOrd="0" destOrd="0" parTransId="{5798C434-907E-4215-B3F5-1010DA55B442}" sibTransId="{58C17F8A-70B3-45FD-829B-E6BABE20611D}"/>
    <dgm:cxn modelId="{47BE0501-A560-4CF5-8CAA-181B34F1ACB4}" srcId="{48646819-F804-45AB-BF73-9284709130B2}" destId="{26771FCA-0F8B-428D-983A-2E214B7FBA85}" srcOrd="0" destOrd="0" parTransId="{D2B629F8-DA98-402B-B17F-826590A5866F}" sibTransId="{FC7D7EB1-3F8F-4632-AFE5-9FFCE4AC20BB}"/>
    <dgm:cxn modelId="{2F7BB5AC-FDC9-48E1-AE91-A7D5C8829CE6}" srcId="{293ACF3C-7575-4304-8314-06A8A314CEF4}" destId="{6C9062D0-276A-4FDB-BA62-E3414E4CCEA7}" srcOrd="1" destOrd="0" parTransId="{92CA0813-8F21-4423-8476-B1D871BDBF7F}" sibTransId="{94D85607-2481-443B-9734-51C7BF243D3E}"/>
    <dgm:cxn modelId="{CF1B7AD5-30DD-4607-9715-E8912200C456}" srcId="{26771FCA-0F8B-428D-983A-2E214B7FBA85}" destId="{BEC257B9-28D2-4B01-96F3-B18C853893A5}" srcOrd="0" destOrd="0" parTransId="{26D861B8-98CA-466D-824C-CD05E09CB27B}" sibTransId="{ED370C13-1777-4B22-B4F2-322CBBC8B0E5}"/>
    <dgm:cxn modelId="{CAFDF828-FE07-419A-820E-EBA204F08CCF}" srcId="{0A55CA41-CD01-4515-9E79-C5EB85279B31}" destId="{293ACF3C-7575-4304-8314-06A8A314CEF4}" srcOrd="0" destOrd="0" parTransId="{B0D2ED36-2F47-4B75-B546-F6E7740861AA}" sibTransId="{7CAB4CC7-AB6C-4BEF-B17D-A921DFA944BE}"/>
    <dgm:cxn modelId="{A69AF2B3-75E1-4709-B93F-06CD90C0D0AA}" srcId="{35DFCAA1-CC88-4053-A1DF-30565445B00D}" destId="{FA086DCB-5D49-419B-B7C7-0138D1416ACD}" srcOrd="0" destOrd="0" parTransId="{F5331CBD-C4A7-4CE6-9013-E5354C59D60E}" sibTransId="{F0869F53-5B3B-4573-B36D-99ECB620F12E}"/>
    <dgm:cxn modelId="{2EC18532-8315-45E9-AC70-42ACAE29AC34}" type="presOf" srcId="{0A55CA41-CD01-4515-9E79-C5EB85279B31}" destId="{2B6A9AE2-D4BD-4876-B9CB-452E1D96C673}" srcOrd="0" destOrd="0" presId="urn:microsoft.com/office/officeart/2005/8/layout/hierarchy3"/>
    <dgm:cxn modelId="{93901D1F-EFDF-4ADF-817C-DFB575E6F001}" type="presOf" srcId="{26771FCA-0F8B-428D-983A-2E214B7FBA85}" destId="{E09A809A-2801-4B13-A35A-89ABA842D2C2}" srcOrd="0" destOrd="3" presId="urn:microsoft.com/office/officeart/2005/8/layout/hierarchy3"/>
    <dgm:cxn modelId="{B7785638-ECB0-4A42-8D67-B58E447C22D8}" srcId="{E1770DB1-FA56-4AE2-8F9E-51CE8CCA8A23}" destId="{35DFCAA1-CC88-4053-A1DF-30565445B00D}" srcOrd="1" destOrd="0" parTransId="{9879D49E-A6D4-45C4-BEAD-4A166498E695}" sibTransId="{74BF7D9F-3F72-4893-AD66-022DADA80DEA}"/>
    <dgm:cxn modelId="{460828C6-DB71-4244-B39B-D6B2F0FB88D1}" type="presOf" srcId="{293ACF3C-7575-4304-8314-06A8A314CEF4}" destId="{296486F2-7230-4BBA-844A-CDD48E7C1344}" srcOrd="0" destOrd="0" presId="urn:microsoft.com/office/officeart/2005/8/layout/hierarchy3"/>
    <dgm:cxn modelId="{69F92167-ED10-4E7E-A5C9-82C3BF9DB083}" type="presOf" srcId="{196180EC-FEE4-4FAC-806E-55F3888595E4}" destId="{340B84E0-68DE-4DEA-8742-EC33FF490C3C}" srcOrd="0" destOrd="0" presId="urn:microsoft.com/office/officeart/2005/8/layout/hierarchy3"/>
    <dgm:cxn modelId="{D2928893-B30F-4E9B-A88D-D07F43605BAD}" type="presOf" srcId="{92CA0813-8F21-4423-8476-B1D871BDBF7F}" destId="{E98F7DEC-3DCD-44DD-A3F4-98E8C7466005}" srcOrd="0" destOrd="0" presId="urn:microsoft.com/office/officeart/2005/8/layout/hierarchy3"/>
    <dgm:cxn modelId="{3EB3202C-72B6-4A3A-8B83-797CFBB0526F}" type="presOf" srcId="{FA086DCB-5D49-419B-B7C7-0138D1416ACD}" destId="{1CF80E21-25FE-4996-A93D-EF0CE21B7837}" srcOrd="0" destOrd="3" presId="urn:microsoft.com/office/officeart/2005/8/layout/hierarchy3"/>
    <dgm:cxn modelId="{13C14AA1-C221-49FB-BEA2-22DFA5FEE73D}" type="presOf" srcId="{293ACF3C-7575-4304-8314-06A8A314CEF4}" destId="{E7D106EA-B14D-46F0-8EBF-2789AF4A5B90}" srcOrd="1" destOrd="0" presId="urn:microsoft.com/office/officeart/2005/8/layout/hierarchy3"/>
    <dgm:cxn modelId="{555F872A-236B-44C4-B493-3ECBDEC8434B}" srcId="{6C9062D0-276A-4FDB-BA62-E3414E4CCEA7}" destId="{48646819-F804-45AB-BF73-9284709130B2}" srcOrd="1" destOrd="0" parTransId="{88FFFA8D-79AD-47F6-A65E-7A94779AC83A}" sibTransId="{84917DA5-52B5-4CAD-A033-7E41A3B76ECF}"/>
    <dgm:cxn modelId="{B32C35C0-E227-4B46-A6EB-C809933B3C10}" type="presOf" srcId="{35DFCAA1-CC88-4053-A1DF-30565445B00D}" destId="{1CF80E21-25FE-4996-A93D-EF0CE21B7837}" srcOrd="0" destOrd="2" presId="urn:microsoft.com/office/officeart/2005/8/layout/hierarchy3"/>
    <dgm:cxn modelId="{EC7A85C4-6BB8-4EE9-93C9-E02595B91049}" type="presOf" srcId="{6C9062D0-276A-4FDB-BA62-E3414E4CCEA7}" destId="{E09A809A-2801-4B13-A35A-89ABA842D2C2}" srcOrd="0" destOrd="0" presId="urn:microsoft.com/office/officeart/2005/8/layout/hierarchy3"/>
    <dgm:cxn modelId="{25502B0C-5C03-435D-B610-7EB98565412C}" srcId="{E1770DB1-FA56-4AE2-8F9E-51CE8CCA8A23}" destId="{93B4465C-1C77-4E27-90E1-10C0464162CA}" srcOrd="0" destOrd="0" parTransId="{570B87BA-6953-49F5-88B4-A76ABBCC5898}" sibTransId="{578F3D79-B493-4C95-9810-21A14EA1066B}"/>
    <dgm:cxn modelId="{6993C6D3-25F5-4010-A2B9-C7EFC5BDDC8B}" type="presOf" srcId="{74F9723F-D2EE-496A-AD64-F5C7535CB64A}" destId="{E09A809A-2801-4B13-A35A-89ABA842D2C2}" srcOrd="0" destOrd="1" presId="urn:microsoft.com/office/officeart/2005/8/layout/hierarchy3"/>
    <dgm:cxn modelId="{6862858C-A378-4BC3-B476-3665B0F3ED20}" type="presOf" srcId="{E1770DB1-FA56-4AE2-8F9E-51CE8CCA8A23}" destId="{1CF80E21-25FE-4996-A93D-EF0CE21B7837}" srcOrd="0" destOrd="0" presId="urn:microsoft.com/office/officeart/2005/8/layout/hierarchy3"/>
    <dgm:cxn modelId="{179C6814-258D-4EA2-A985-77A039003F38}" type="presOf" srcId="{043B1542-D8B2-4DA3-AEAF-5F9C7EB2DF79}" destId="{1CF80E21-25FE-4996-A93D-EF0CE21B7837}" srcOrd="0" destOrd="4" presId="urn:microsoft.com/office/officeart/2005/8/layout/hierarchy3"/>
    <dgm:cxn modelId="{A8E9ABBE-D949-4FB7-ABA1-A7CE280EA449}" srcId="{6C9062D0-276A-4FDB-BA62-E3414E4CCEA7}" destId="{74F9723F-D2EE-496A-AD64-F5C7535CB64A}" srcOrd="0" destOrd="0" parTransId="{C79D804F-8979-4D23-93C8-D02837820F98}" sibTransId="{DED8B909-66C2-41EB-A06A-3B0D9B789167}"/>
    <dgm:cxn modelId="{5E437D54-0CBB-411F-9386-A595BF7CED41}" type="presOf" srcId="{BEC257B9-28D2-4B01-96F3-B18C853893A5}" destId="{E09A809A-2801-4B13-A35A-89ABA842D2C2}" srcOrd="0" destOrd="4" presId="urn:microsoft.com/office/officeart/2005/8/layout/hierarchy3"/>
    <dgm:cxn modelId="{88C24843-B283-44A1-87FE-E389D1622152}" type="presOf" srcId="{48646819-F804-45AB-BF73-9284709130B2}" destId="{E09A809A-2801-4B13-A35A-89ABA842D2C2}" srcOrd="0" destOrd="2" presId="urn:microsoft.com/office/officeart/2005/8/layout/hierarchy3"/>
    <dgm:cxn modelId="{21D6C609-FD3C-450A-95A0-294780942ED9}" type="presParOf" srcId="{2B6A9AE2-D4BD-4876-B9CB-452E1D96C673}" destId="{7A280767-5DD7-44F6-85FB-93AB1DC94165}" srcOrd="0" destOrd="0" presId="urn:microsoft.com/office/officeart/2005/8/layout/hierarchy3"/>
    <dgm:cxn modelId="{18EF383E-73F9-4A23-BD72-CE6A45517943}" type="presParOf" srcId="{7A280767-5DD7-44F6-85FB-93AB1DC94165}" destId="{C019B26D-406C-4B96-9B9B-1DA5DEC3726D}" srcOrd="0" destOrd="0" presId="urn:microsoft.com/office/officeart/2005/8/layout/hierarchy3"/>
    <dgm:cxn modelId="{1A341ABD-69AF-4EED-A957-8D323F5B3F1C}" type="presParOf" srcId="{C019B26D-406C-4B96-9B9B-1DA5DEC3726D}" destId="{296486F2-7230-4BBA-844A-CDD48E7C1344}" srcOrd="0" destOrd="0" presId="urn:microsoft.com/office/officeart/2005/8/layout/hierarchy3"/>
    <dgm:cxn modelId="{CE374261-3A85-41D1-BE6C-81D76F722559}" type="presParOf" srcId="{C019B26D-406C-4B96-9B9B-1DA5DEC3726D}" destId="{E7D106EA-B14D-46F0-8EBF-2789AF4A5B90}" srcOrd="1" destOrd="0" presId="urn:microsoft.com/office/officeart/2005/8/layout/hierarchy3"/>
    <dgm:cxn modelId="{377789EA-4F34-46D4-8CAB-7499A376375D}" type="presParOf" srcId="{7A280767-5DD7-44F6-85FB-93AB1DC94165}" destId="{A0D4D871-D046-471A-B31B-09A51A8A8C41}" srcOrd="1" destOrd="0" presId="urn:microsoft.com/office/officeart/2005/8/layout/hierarchy3"/>
    <dgm:cxn modelId="{C36BB7F8-3F17-4DB8-BF41-4503F315068D}" type="presParOf" srcId="{A0D4D871-D046-471A-B31B-09A51A8A8C41}" destId="{340B84E0-68DE-4DEA-8742-EC33FF490C3C}" srcOrd="0" destOrd="0" presId="urn:microsoft.com/office/officeart/2005/8/layout/hierarchy3"/>
    <dgm:cxn modelId="{428C421C-1C98-4BA5-B7BC-F2372CC32ED5}" type="presParOf" srcId="{A0D4D871-D046-471A-B31B-09A51A8A8C41}" destId="{1CF80E21-25FE-4996-A93D-EF0CE21B7837}" srcOrd="1" destOrd="0" presId="urn:microsoft.com/office/officeart/2005/8/layout/hierarchy3"/>
    <dgm:cxn modelId="{BD15B3AE-D771-4742-8C8A-343A0C82E251}" type="presParOf" srcId="{A0D4D871-D046-471A-B31B-09A51A8A8C41}" destId="{E98F7DEC-3DCD-44DD-A3F4-98E8C7466005}" srcOrd="2" destOrd="0" presId="urn:microsoft.com/office/officeart/2005/8/layout/hierarchy3"/>
    <dgm:cxn modelId="{244F8B78-94B0-4B6E-A1A0-FFC281931780}" type="presParOf" srcId="{A0D4D871-D046-471A-B31B-09A51A8A8C41}" destId="{E09A809A-2801-4B13-A35A-89ABA842D2C2}" srcOrd="3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4BDF8A2-E343-4779-8A80-592FB30D3BAF}" type="doc">
      <dgm:prSet loTypeId="urn:microsoft.com/office/officeart/2005/8/layout/hierarchy1" loCatId="hierarchy" qsTypeId="urn:microsoft.com/office/officeart/2005/8/quickstyle/simple3" qsCatId="simple" csTypeId="urn:microsoft.com/office/officeart/2005/8/colors/accent4_1" csCatId="accent4" phldr="1"/>
      <dgm:spPr/>
      <dgm:t>
        <a:bodyPr/>
        <a:lstStyle/>
        <a:p>
          <a:endParaRPr lang="de-DE"/>
        </a:p>
      </dgm:t>
    </dgm:pt>
    <dgm:pt modelId="{A30C499A-0589-4D43-8B87-B309954FD1A4}">
      <dgm:prSet phldrT="[Text]"/>
      <dgm:spPr/>
      <dgm:t>
        <a:bodyPr/>
        <a:lstStyle/>
        <a:p>
          <a:r>
            <a:rPr lang="de-DE" dirty="0" err="1" smtClean="0"/>
            <a:t>Object</a:t>
          </a:r>
          <a:endParaRPr lang="de-DE" dirty="0"/>
        </a:p>
      </dgm:t>
    </dgm:pt>
    <dgm:pt modelId="{8CA6B54D-6BAE-4018-8CA4-0D003D982C17}" type="parTrans" cxnId="{5DC91F3B-30BD-4918-8C6C-0B676C941B6D}">
      <dgm:prSet/>
      <dgm:spPr/>
      <dgm:t>
        <a:bodyPr/>
        <a:lstStyle/>
        <a:p>
          <a:endParaRPr lang="de-DE"/>
        </a:p>
      </dgm:t>
    </dgm:pt>
    <dgm:pt modelId="{1C9BB615-8FA7-4121-9257-44C88C332200}" type="sibTrans" cxnId="{5DC91F3B-30BD-4918-8C6C-0B676C941B6D}">
      <dgm:prSet/>
      <dgm:spPr/>
      <dgm:t>
        <a:bodyPr/>
        <a:lstStyle/>
        <a:p>
          <a:endParaRPr lang="de-DE"/>
        </a:p>
      </dgm:t>
    </dgm:pt>
    <dgm:pt modelId="{3F548CBC-1FDE-40F7-B5B1-6A699DF68F41}" type="asst">
      <dgm:prSet phldrT="[Text]"/>
      <dgm:spPr/>
      <dgm:t>
        <a:bodyPr/>
        <a:lstStyle/>
        <a:p>
          <a:r>
            <a:rPr lang="de-DE" dirty="0" err="1" smtClean="0"/>
            <a:t>GameObject</a:t>
          </a:r>
          <a:endParaRPr lang="de-DE" dirty="0" smtClean="0"/>
        </a:p>
      </dgm:t>
    </dgm:pt>
    <dgm:pt modelId="{C01D90A0-3F2A-4997-A349-D1B94CFAECE1}" type="parTrans" cxnId="{805220C9-B472-4E32-B4DF-960BA072C310}">
      <dgm:prSet/>
      <dgm:spPr/>
      <dgm:t>
        <a:bodyPr/>
        <a:lstStyle/>
        <a:p>
          <a:endParaRPr lang="de-DE"/>
        </a:p>
      </dgm:t>
    </dgm:pt>
    <dgm:pt modelId="{A4156B48-7EF1-463B-B28C-0AED8749C7EC}" type="sibTrans" cxnId="{805220C9-B472-4E32-B4DF-960BA072C310}">
      <dgm:prSet/>
      <dgm:spPr/>
      <dgm:t>
        <a:bodyPr/>
        <a:lstStyle/>
        <a:p>
          <a:endParaRPr lang="de-DE"/>
        </a:p>
      </dgm:t>
    </dgm:pt>
    <dgm:pt modelId="{242D2B6A-29F6-406A-9881-09224E1C89B1}">
      <dgm:prSet phldrT="[Text]"/>
      <dgm:spPr/>
      <dgm:t>
        <a:bodyPr/>
        <a:lstStyle/>
        <a:p>
          <a:r>
            <a:rPr lang="de-DE" dirty="0" err="1" smtClean="0"/>
            <a:t>Component</a:t>
          </a:r>
          <a:endParaRPr lang="de-DE" dirty="0"/>
        </a:p>
      </dgm:t>
    </dgm:pt>
    <dgm:pt modelId="{810EF7AD-B610-4215-9CCA-2F6B9AD2F55F}" type="parTrans" cxnId="{702557EF-6866-402E-88A0-6056E8D6DF4B}">
      <dgm:prSet/>
      <dgm:spPr/>
      <dgm:t>
        <a:bodyPr/>
        <a:lstStyle/>
        <a:p>
          <a:endParaRPr lang="de-DE"/>
        </a:p>
      </dgm:t>
    </dgm:pt>
    <dgm:pt modelId="{5DB91DC5-A90E-4691-AEC4-0C6F768AF2CA}" type="sibTrans" cxnId="{702557EF-6866-402E-88A0-6056E8D6DF4B}">
      <dgm:prSet/>
      <dgm:spPr/>
      <dgm:t>
        <a:bodyPr/>
        <a:lstStyle/>
        <a:p>
          <a:endParaRPr lang="de-DE"/>
        </a:p>
      </dgm:t>
    </dgm:pt>
    <dgm:pt modelId="{B5BE6237-DC03-4AD2-AB74-05AE150EE256}">
      <dgm:prSet phldrT="[Text]"/>
      <dgm:spPr/>
      <dgm:t>
        <a:bodyPr/>
        <a:lstStyle/>
        <a:p>
          <a:r>
            <a:rPr lang="de-DE" dirty="0" err="1" smtClean="0"/>
            <a:t>Behaviour</a:t>
          </a:r>
          <a:endParaRPr lang="de-DE" dirty="0"/>
        </a:p>
      </dgm:t>
    </dgm:pt>
    <dgm:pt modelId="{20451E50-2A84-49EC-B1CC-1656CB174027}" type="parTrans" cxnId="{E83D35AE-D6EF-4A3F-A081-3D0B757B3809}">
      <dgm:prSet/>
      <dgm:spPr/>
      <dgm:t>
        <a:bodyPr/>
        <a:lstStyle/>
        <a:p>
          <a:endParaRPr lang="de-DE"/>
        </a:p>
      </dgm:t>
    </dgm:pt>
    <dgm:pt modelId="{FF1EF08D-F0A5-48D9-BF92-890CA97A7C39}" type="sibTrans" cxnId="{E83D35AE-D6EF-4A3F-A081-3D0B757B3809}">
      <dgm:prSet/>
      <dgm:spPr/>
      <dgm:t>
        <a:bodyPr/>
        <a:lstStyle/>
        <a:p>
          <a:endParaRPr lang="de-DE"/>
        </a:p>
      </dgm:t>
    </dgm:pt>
    <dgm:pt modelId="{35456520-CEDD-438F-824B-0526C5461ED7}">
      <dgm:prSet phldrT="[Text]"/>
      <dgm:spPr/>
      <dgm:t>
        <a:bodyPr/>
        <a:lstStyle/>
        <a:p>
          <a:r>
            <a:rPr lang="de-DE" dirty="0" err="1" smtClean="0"/>
            <a:t>MonoBehaviour</a:t>
          </a:r>
          <a:endParaRPr lang="de-DE" dirty="0"/>
        </a:p>
      </dgm:t>
    </dgm:pt>
    <dgm:pt modelId="{08D448DA-0BF5-4950-A3C3-9EC33FA9695E}" type="parTrans" cxnId="{28CF178A-033C-4D5C-9DB6-388D6CDCADED}">
      <dgm:prSet/>
      <dgm:spPr/>
      <dgm:t>
        <a:bodyPr/>
        <a:lstStyle/>
        <a:p>
          <a:endParaRPr lang="de-DE"/>
        </a:p>
      </dgm:t>
    </dgm:pt>
    <dgm:pt modelId="{549D306E-560B-4E41-9B4F-B0AE4B823409}" type="sibTrans" cxnId="{28CF178A-033C-4D5C-9DB6-388D6CDCADED}">
      <dgm:prSet/>
      <dgm:spPr/>
      <dgm:t>
        <a:bodyPr/>
        <a:lstStyle/>
        <a:p>
          <a:endParaRPr lang="de-DE"/>
        </a:p>
      </dgm:t>
    </dgm:pt>
    <dgm:pt modelId="{40F6F346-A7A0-4890-A5B1-279B20B8D417}">
      <dgm:prSet phldrT="[Text]"/>
      <dgm:spPr>
        <a:solidFill>
          <a:srgbClr val="75C4FF">
            <a:alpha val="90000"/>
          </a:srgbClr>
        </a:solidFill>
      </dgm:spPr>
      <dgm:t>
        <a:bodyPr/>
        <a:lstStyle/>
        <a:p>
          <a:r>
            <a:rPr lang="de-DE" dirty="0" err="1" smtClean="0"/>
            <a:t>MeinSkript</a:t>
          </a:r>
          <a:endParaRPr lang="de-DE" dirty="0"/>
        </a:p>
      </dgm:t>
    </dgm:pt>
    <dgm:pt modelId="{857A1F84-C976-4F59-8DEE-09F6F62026C2}" type="parTrans" cxnId="{842F441A-111B-43DC-9279-60D0E78A1043}">
      <dgm:prSet/>
      <dgm:spPr/>
      <dgm:t>
        <a:bodyPr/>
        <a:lstStyle/>
        <a:p>
          <a:endParaRPr lang="de-DE"/>
        </a:p>
      </dgm:t>
    </dgm:pt>
    <dgm:pt modelId="{89BE0E05-C6BD-4569-8882-17284746C2CD}" type="sibTrans" cxnId="{842F441A-111B-43DC-9279-60D0E78A1043}">
      <dgm:prSet/>
      <dgm:spPr/>
      <dgm:t>
        <a:bodyPr/>
        <a:lstStyle/>
        <a:p>
          <a:endParaRPr lang="de-DE"/>
        </a:p>
      </dgm:t>
    </dgm:pt>
    <dgm:pt modelId="{5E9281CA-612E-4109-97E8-EB5E9A6DC185}" type="pres">
      <dgm:prSet presAssocID="{E4BDF8A2-E343-4779-8A80-592FB30D3BAF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de-DE"/>
        </a:p>
      </dgm:t>
    </dgm:pt>
    <dgm:pt modelId="{7C3C942A-BB26-438F-9289-500F8DEBBA07}" type="pres">
      <dgm:prSet presAssocID="{A30C499A-0589-4D43-8B87-B309954FD1A4}" presName="hierRoot1" presStyleCnt="0"/>
      <dgm:spPr/>
    </dgm:pt>
    <dgm:pt modelId="{9AB7A7E8-5A90-4476-8EA0-956681BE15D2}" type="pres">
      <dgm:prSet presAssocID="{A30C499A-0589-4D43-8B87-B309954FD1A4}" presName="composite" presStyleCnt="0"/>
      <dgm:spPr/>
    </dgm:pt>
    <dgm:pt modelId="{FE7C8CDD-8B1D-4B8C-9A8D-27B8AE992A16}" type="pres">
      <dgm:prSet presAssocID="{A30C499A-0589-4D43-8B87-B309954FD1A4}" presName="background" presStyleLbl="node0" presStyleIdx="0" presStyleCnt="1"/>
      <dgm:spPr/>
    </dgm:pt>
    <dgm:pt modelId="{27C82E9B-3B16-4A36-950F-E4D7ADF50F6E}" type="pres">
      <dgm:prSet presAssocID="{A30C499A-0589-4D43-8B87-B309954FD1A4}" presName="text" presStyleLbl="fgAcc0" presStyleIdx="0" presStyleCnt="1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3B2CD3ED-AB91-4033-A018-23CCF32A2517}" type="pres">
      <dgm:prSet presAssocID="{A30C499A-0589-4D43-8B87-B309954FD1A4}" presName="hierChild2" presStyleCnt="0"/>
      <dgm:spPr/>
    </dgm:pt>
    <dgm:pt modelId="{6FBFC828-1BA6-4ABC-B9B4-BE2664328733}" type="pres">
      <dgm:prSet presAssocID="{C01D90A0-3F2A-4997-A349-D1B94CFAECE1}" presName="Name10" presStyleLbl="parChTrans1D2" presStyleIdx="0" presStyleCnt="2"/>
      <dgm:spPr/>
      <dgm:t>
        <a:bodyPr/>
        <a:lstStyle/>
        <a:p>
          <a:endParaRPr lang="de-DE"/>
        </a:p>
      </dgm:t>
    </dgm:pt>
    <dgm:pt modelId="{49AC3874-3084-434F-82A9-D7B145EC9454}" type="pres">
      <dgm:prSet presAssocID="{3F548CBC-1FDE-40F7-B5B1-6A699DF68F41}" presName="hierRoot2" presStyleCnt="0"/>
      <dgm:spPr/>
    </dgm:pt>
    <dgm:pt modelId="{09BA9128-5ACF-4018-A468-1ED62BE7646B}" type="pres">
      <dgm:prSet presAssocID="{3F548CBC-1FDE-40F7-B5B1-6A699DF68F41}" presName="composite2" presStyleCnt="0"/>
      <dgm:spPr/>
    </dgm:pt>
    <dgm:pt modelId="{2CE27D3F-7004-4F1C-A37C-0271923B1FA1}" type="pres">
      <dgm:prSet presAssocID="{3F548CBC-1FDE-40F7-B5B1-6A699DF68F41}" presName="background2" presStyleLbl="asst1" presStyleIdx="0" presStyleCnt="1"/>
      <dgm:spPr/>
    </dgm:pt>
    <dgm:pt modelId="{75AE7398-116A-40B4-B7BC-F7A87BF5006B}" type="pres">
      <dgm:prSet presAssocID="{3F548CBC-1FDE-40F7-B5B1-6A699DF68F41}" presName="text2" presStyleLbl="fgAcc2" presStyleIdx="0" presStyleCnt="2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ED10E8AF-735D-4398-B423-A92E090977FB}" type="pres">
      <dgm:prSet presAssocID="{3F548CBC-1FDE-40F7-B5B1-6A699DF68F41}" presName="hierChild3" presStyleCnt="0"/>
      <dgm:spPr/>
    </dgm:pt>
    <dgm:pt modelId="{8ED6F846-66E2-444F-BDE2-83B6EB0D2067}" type="pres">
      <dgm:prSet presAssocID="{810EF7AD-B610-4215-9CCA-2F6B9AD2F55F}" presName="Name10" presStyleLbl="parChTrans1D2" presStyleIdx="1" presStyleCnt="2"/>
      <dgm:spPr/>
      <dgm:t>
        <a:bodyPr/>
        <a:lstStyle/>
        <a:p>
          <a:endParaRPr lang="de-DE"/>
        </a:p>
      </dgm:t>
    </dgm:pt>
    <dgm:pt modelId="{D535BEEC-3F3E-47D6-8D2F-E359B3C42411}" type="pres">
      <dgm:prSet presAssocID="{242D2B6A-29F6-406A-9881-09224E1C89B1}" presName="hierRoot2" presStyleCnt="0"/>
      <dgm:spPr/>
    </dgm:pt>
    <dgm:pt modelId="{ED450B10-C829-471F-B11D-71D1C1D9C01A}" type="pres">
      <dgm:prSet presAssocID="{242D2B6A-29F6-406A-9881-09224E1C89B1}" presName="composite2" presStyleCnt="0"/>
      <dgm:spPr/>
    </dgm:pt>
    <dgm:pt modelId="{023530EB-9C49-4A9A-B6B4-CEE6A508BC1C}" type="pres">
      <dgm:prSet presAssocID="{242D2B6A-29F6-406A-9881-09224E1C89B1}" presName="background2" presStyleLbl="node2" presStyleIdx="0" presStyleCnt="1"/>
      <dgm:spPr/>
    </dgm:pt>
    <dgm:pt modelId="{675F3BE1-CEF5-4F9F-8681-256E65A6D666}" type="pres">
      <dgm:prSet presAssocID="{242D2B6A-29F6-406A-9881-09224E1C89B1}" presName="text2" presStyleLbl="fgAcc2" presStyleIdx="1" presStyleCnt="2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1B37D1EC-9FCE-4096-926C-40E0CC1CF17A}" type="pres">
      <dgm:prSet presAssocID="{242D2B6A-29F6-406A-9881-09224E1C89B1}" presName="hierChild3" presStyleCnt="0"/>
      <dgm:spPr/>
    </dgm:pt>
    <dgm:pt modelId="{7EA9F02D-3915-4436-9B70-F3CC94E7D1C7}" type="pres">
      <dgm:prSet presAssocID="{20451E50-2A84-49EC-B1CC-1656CB174027}" presName="Name17" presStyleLbl="parChTrans1D3" presStyleIdx="0" presStyleCnt="1"/>
      <dgm:spPr/>
      <dgm:t>
        <a:bodyPr/>
        <a:lstStyle/>
        <a:p>
          <a:endParaRPr lang="de-DE"/>
        </a:p>
      </dgm:t>
    </dgm:pt>
    <dgm:pt modelId="{0538033E-E1EC-460D-B559-A9C7FEF980BE}" type="pres">
      <dgm:prSet presAssocID="{B5BE6237-DC03-4AD2-AB74-05AE150EE256}" presName="hierRoot3" presStyleCnt="0"/>
      <dgm:spPr/>
    </dgm:pt>
    <dgm:pt modelId="{6C65B4A1-AAC1-4CCF-8938-284741BEC260}" type="pres">
      <dgm:prSet presAssocID="{B5BE6237-DC03-4AD2-AB74-05AE150EE256}" presName="composite3" presStyleCnt="0"/>
      <dgm:spPr/>
    </dgm:pt>
    <dgm:pt modelId="{E3531A9F-AE36-4284-B797-968EA760634A}" type="pres">
      <dgm:prSet presAssocID="{B5BE6237-DC03-4AD2-AB74-05AE150EE256}" presName="background3" presStyleLbl="node3" presStyleIdx="0" presStyleCnt="1"/>
      <dgm:spPr/>
    </dgm:pt>
    <dgm:pt modelId="{95D0DCE2-31E3-4CBD-9200-7CFE5E52591E}" type="pres">
      <dgm:prSet presAssocID="{B5BE6237-DC03-4AD2-AB74-05AE150EE256}" presName="text3" presStyleLbl="fgAcc3" presStyleIdx="0" presStyleCnt="1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DDB79685-A265-4AC3-A686-AEE21AB68327}" type="pres">
      <dgm:prSet presAssocID="{B5BE6237-DC03-4AD2-AB74-05AE150EE256}" presName="hierChild4" presStyleCnt="0"/>
      <dgm:spPr/>
    </dgm:pt>
    <dgm:pt modelId="{B526F2A4-7CDE-493D-A348-085D9ED23200}" type="pres">
      <dgm:prSet presAssocID="{08D448DA-0BF5-4950-A3C3-9EC33FA9695E}" presName="Name23" presStyleLbl="parChTrans1D4" presStyleIdx="0" presStyleCnt="2"/>
      <dgm:spPr/>
      <dgm:t>
        <a:bodyPr/>
        <a:lstStyle/>
        <a:p>
          <a:endParaRPr lang="de-DE"/>
        </a:p>
      </dgm:t>
    </dgm:pt>
    <dgm:pt modelId="{CF64B3FC-E8E9-44C6-9950-3992EA24AD39}" type="pres">
      <dgm:prSet presAssocID="{35456520-CEDD-438F-824B-0526C5461ED7}" presName="hierRoot4" presStyleCnt="0"/>
      <dgm:spPr/>
    </dgm:pt>
    <dgm:pt modelId="{8C271CEE-0D0F-4B5B-B3AE-9169A5BF43B5}" type="pres">
      <dgm:prSet presAssocID="{35456520-CEDD-438F-824B-0526C5461ED7}" presName="composite4" presStyleCnt="0"/>
      <dgm:spPr/>
    </dgm:pt>
    <dgm:pt modelId="{581C0A59-D890-4409-B024-5BB2E15A545B}" type="pres">
      <dgm:prSet presAssocID="{35456520-CEDD-438F-824B-0526C5461ED7}" presName="background4" presStyleLbl="node4" presStyleIdx="0" presStyleCnt="2"/>
      <dgm:spPr/>
    </dgm:pt>
    <dgm:pt modelId="{AB234F0F-2471-4917-9E7C-8B7094BA2FAF}" type="pres">
      <dgm:prSet presAssocID="{35456520-CEDD-438F-824B-0526C5461ED7}" presName="text4" presStyleLbl="fgAcc4" presStyleIdx="0" presStyleCnt="2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09FB7BCE-5672-46D6-A981-D9190CF1304D}" type="pres">
      <dgm:prSet presAssocID="{35456520-CEDD-438F-824B-0526C5461ED7}" presName="hierChild5" presStyleCnt="0"/>
      <dgm:spPr/>
    </dgm:pt>
    <dgm:pt modelId="{39950584-FC4C-4C20-8397-B6DCBDD2F5BC}" type="pres">
      <dgm:prSet presAssocID="{857A1F84-C976-4F59-8DEE-09F6F62026C2}" presName="Name23" presStyleLbl="parChTrans1D4" presStyleIdx="1" presStyleCnt="2"/>
      <dgm:spPr/>
      <dgm:t>
        <a:bodyPr/>
        <a:lstStyle/>
        <a:p>
          <a:endParaRPr lang="de-DE"/>
        </a:p>
      </dgm:t>
    </dgm:pt>
    <dgm:pt modelId="{B4B7524D-BC80-4F30-88BE-90D00053AAB0}" type="pres">
      <dgm:prSet presAssocID="{40F6F346-A7A0-4890-A5B1-279B20B8D417}" presName="hierRoot4" presStyleCnt="0"/>
      <dgm:spPr/>
    </dgm:pt>
    <dgm:pt modelId="{7C0894BE-E892-4991-BA61-B02B1721CEEA}" type="pres">
      <dgm:prSet presAssocID="{40F6F346-A7A0-4890-A5B1-279B20B8D417}" presName="composite4" presStyleCnt="0"/>
      <dgm:spPr/>
    </dgm:pt>
    <dgm:pt modelId="{B1AF929F-E604-4C51-9748-82346E68BC59}" type="pres">
      <dgm:prSet presAssocID="{40F6F346-A7A0-4890-A5B1-279B20B8D417}" presName="background4" presStyleLbl="node4" presStyleIdx="1" presStyleCnt="2"/>
      <dgm:spPr>
        <a:solidFill>
          <a:srgbClr val="2DA5FF"/>
        </a:solidFill>
      </dgm:spPr>
    </dgm:pt>
    <dgm:pt modelId="{CC4F4743-1B50-4890-B8DA-DE88A653B6AD}" type="pres">
      <dgm:prSet presAssocID="{40F6F346-A7A0-4890-A5B1-279B20B8D417}" presName="text4" presStyleLbl="fgAcc4" presStyleIdx="1" presStyleCnt="2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833ACAE6-4CBE-4579-983E-4A52D29AE733}" type="pres">
      <dgm:prSet presAssocID="{40F6F346-A7A0-4890-A5B1-279B20B8D417}" presName="hierChild5" presStyleCnt="0"/>
      <dgm:spPr/>
    </dgm:pt>
  </dgm:ptLst>
  <dgm:cxnLst>
    <dgm:cxn modelId="{5DC91F3B-30BD-4918-8C6C-0B676C941B6D}" srcId="{E4BDF8A2-E343-4779-8A80-592FB30D3BAF}" destId="{A30C499A-0589-4D43-8B87-B309954FD1A4}" srcOrd="0" destOrd="0" parTransId="{8CA6B54D-6BAE-4018-8CA4-0D003D982C17}" sibTransId="{1C9BB615-8FA7-4121-9257-44C88C332200}"/>
    <dgm:cxn modelId="{702557EF-6866-402E-88A0-6056E8D6DF4B}" srcId="{A30C499A-0589-4D43-8B87-B309954FD1A4}" destId="{242D2B6A-29F6-406A-9881-09224E1C89B1}" srcOrd="1" destOrd="0" parTransId="{810EF7AD-B610-4215-9CCA-2F6B9AD2F55F}" sibTransId="{5DB91DC5-A90E-4691-AEC4-0C6F768AF2CA}"/>
    <dgm:cxn modelId="{E423DC51-224C-46B3-80AE-7F0C806EA8FF}" type="presOf" srcId="{A30C499A-0589-4D43-8B87-B309954FD1A4}" destId="{27C82E9B-3B16-4A36-950F-E4D7ADF50F6E}" srcOrd="0" destOrd="0" presId="urn:microsoft.com/office/officeart/2005/8/layout/hierarchy1"/>
    <dgm:cxn modelId="{805220C9-B472-4E32-B4DF-960BA072C310}" srcId="{A30C499A-0589-4D43-8B87-B309954FD1A4}" destId="{3F548CBC-1FDE-40F7-B5B1-6A699DF68F41}" srcOrd="0" destOrd="0" parTransId="{C01D90A0-3F2A-4997-A349-D1B94CFAECE1}" sibTransId="{A4156B48-7EF1-463B-B28C-0AED8749C7EC}"/>
    <dgm:cxn modelId="{651D8D08-EE00-436D-8AFA-2023ADBF0850}" type="presOf" srcId="{20451E50-2A84-49EC-B1CC-1656CB174027}" destId="{7EA9F02D-3915-4436-9B70-F3CC94E7D1C7}" srcOrd="0" destOrd="0" presId="urn:microsoft.com/office/officeart/2005/8/layout/hierarchy1"/>
    <dgm:cxn modelId="{64C8F843-827A-42A2-A430-9C100A0D6E1E}" type="presOf" srcId="{810EF7AD-B610-4215-9CCA-2F6B9AD2F55F}" destId="{8ED6F846-66E2-444F-BDE2-83B6EB0D2067}" srcOrd="0" destOrd="0" presId="urn:microsoft.com/office/officeart/2005/8/layout/hierarchy1"/>
    <dgm:cxn modelId="{89F26BEE-C1D7-4096-AC46-B14758B4A77E}" type="presOf" srcId="{3F548CBC-1FDE-40F7-B5B1-6A699DF68F41}" destId="{75AE7398-116A-40B4-B7BC-F7A87BF5006B}" srcOrd="0" destOrd="0" presId="urn:microsoft.com/office/officeart/2005/8/layout/hierarchy1"/>
    <dgm:cxn modelId="{28CF178A-033C-4D5C-9DB6-388D6CDCADED}" srcId="{B5BE6237-DC03-4AD2-AB74-05AE150EE256}" destId="{35456520-CEDD-438F-824B-0526C5461ED7}" srcOrd="0" destOrd="0" parTransId="{08D448DA-0BF5-4950-A3C3-9EC33FA9695E}" sibTransId="{549D306E-560B-4E41-9B4F-B0AE4B823409}"/>
    <dgm:cxn modelId="{842F441A-111B-43DC-9279-60D0E78A1043}" srcId="{35456520-CEDD-438F-824B-0526C5461ED7}" destId="{40F6F346-A7A0-4890-A5B1-279B20B8D417}" srcOrd="0" destOrd="0" parTransId="{857A1F84-C976-4F59-8DEE-09F6F62026C2}" sibTransId="{89BE0E05-C6BD-4569-8882-17284746C2CD}"/>
    <dgm:cxn modelId="{0E6BB4F3-F198-472E-AC0B-124D19DECF18}" type="presOf" srcId="{C01D90A0-3F2A-4997-A349-D1B94CFAECE1}" destId="{6FBFC828-1BA6-4ABC-B9B4-BE2664328733}" srcOrd="0" destOrd="0" presId="urn:microsoft.com/office/officeart/2005/8/layout/hierarchy1"/>
    <dgm:cxn modelId="{A0788434-2B0D-42E4-99FB-67C00241FA49}" type="presOf" srcId="{40F6F346-A7A0-4890-A5B1-279B20B8D417}" destId="{CC4F4743-1B50-4890-B8DA-DE88A653B6AD}" srcOrd="0" destOrd="0" presId="urn:microsoft.com/office/officeart/2005/8/layout/hierarchy1"/>
    <dgm:cxn modelId="{C5231636-2B41-45C1-82ED-5F7CF529483C}" type="presOf" srcId="{857A1F84-C976-4F59-8DEE-09F6F62026C2}" destId="{39950584-FC4C-4C20-8397-B6DCBDD2F5BC}" srcOrd="0" destOrd="0" presId="urn:microsoft.com/office/officeart/2005/8/layout/hierarchy1"/>
    <dgm:cxn modelId="{5F2668AE-53D5-4745-99F4-429050B7471A}" type="presOf" srcId="{35456520-CEDD-438F-824B-0526C5461ED7}" destId="{AB234F0F-2471-4917-9E7C-8B7094BA2FAF}" srcOrd="0" destOrd="0" presId="urn:microsoft.com/office/officeart/2005/8/layout/hierarchy1"/>
    <dgm:cxn modelId="{E83D35AE-D6EF-4A3F-A081-3D0B757B3809}" srcId="{242D2B6A-29F6-406A-9881-09224E1C89B1}" destId="{B5BE6237-DC03-4AD2-AB74-05AE150EE256}" srcOrd="0" destOrd="0" parTransId="{20451E50-2A84-49EC-B1CC-1656CB174027}" sibTransId="{FF1EF08D-F0A5-48D9-BF92-890CA97A7C39}"/>
    <dgm:cxn modelId="{5C66C65C-A9BE-48B2-BCA2-A3024182E77C}" type="presOf" srcId="{B5BE6237-DC03-4AD2-AB74-05AE150EE256}" destId="{95D0DCE2-31E3-4CBD-9200-7CFE5E52591E}" srcOrd="0" destOrd="0" presId="urn:microsoft.com/office/officeart/2005/8/layout/hierarchy1"/>
    <dgm:cxn modelId="{53C7CF97-F5ED-4BD6-A59D-940E3731F009}" type="presOf" srcId="{242D2B6A-29F6-406A-9881-09224E1C89B1}" destId="{675F3BE1-CEF5-4F9F-8681-256E65A6D666}" srcOrd="0" destOrd="0" presId="urn:microsoft.com/office/officeart/2005/8/layout/hierarchy1"/>
    <dgm:cxn modelId="{628ACF67-6CD9-4006-B7C0-5A16A0793CEF}" type="presOf" srcId="{08D448DA-0BF5-4950-A3C3-9EC33FA9695E}" destId="{B526F2A4-7CDE-493D-A348-085D9ED23200}" srcOrd="0" destOrd="0" presId="urn:microsoft.com/office/officeart/2005/8/layout/hierarchy1"/>
    <dgm:cxn modelId="{40495A4A-5079-45C1-96C0-E423F3FE3EAF}" type="presOf" srcId="{E4BDF8A2-E343-4779-8A80-592FB30D3BAF}" destId="{5E9281CA-612E-4109-97E8-EB5E9A6DC185}" srcOrd="0" destOrd="0" presId="urn:microsoft.com/office/officeart/2005/8/layout/hierarchy1"/>
    <dgm:cxn modelId="{D53B5841-2F76-4787-AF2C-18285EA86909}" type="presParOf" srcId="{5E9281CA-612E-4109-97E8-EB5E9A6DC185}" destId="{7C3C942A-BB26-438F-9289-500F8DEBBA07}" srcOrd="0" destOrd="0" presId="urn:microsoft.com/office/officeart/2005/8/layout/hierarchy1"/>
    <dgm:cxn modelId="{964117AC-B7CA-479A-9409-46D064FAA9C3}" type="presParOf" srcId="{7C3C942A-BB26-438F-9289-500F8DEBBA07}" destId="{9AB7A7E8-5A90-4476-8EA0-956681BE15D2}" srcOrd="0" destOrd="0" presId="urn:microsoft.com/office/officeart/2005/8/layout/hierarchy1"/>
    <dgm:cxn modelId="{F62EE043-299E-4181-BCA7-B13176FF70CE}" type="presParOf" srcId="{9AB7A7E8-5A90-4476-8EA0-956681BE15D2}" destId="{FE7C8CDD-8B1D-4B8C-9A8D-27B8AE992A16}" srcOrd="0" destOrd="0" presId="urn:microsoft.com/office/officeart/2005/8/layout/hierarchy1"/>
    <dgm:cxn modelId="{FD44CD4D-0488-4E98-BAAC-78E26AE454B2}" type="presParOf" srcId="{9AB7A7E8-5A90-4476-8EA0-956681BE15D2}" destId="{27C82E9B-3B16-4A36-950F-E4D7ADF50F6E}" srcOrd="1" destOrd="0" presId="urn:microsoft.com/office/officeart/2005/8/layout/hierarchy1"/>
    <dgm:cxn modelId="{DCB2A2EA-68EE-4441-AC73-33E69828913E}" type="presParOf" srcId="{7C3C942A-BB26-438F-9289-500F8DEBBA07}" destId="{3B2CD3ED-AB91-4033-A018-23CCF32A2517}" srcOrd="1" destOrd="0" presId="urn:microsoft.com/office/officeart/2005/8/layout/hierarchy1"/>
    <dgm:cxn modelId="{6A090572-C369-4CE6-B2EF-BB43A0063747}" type="presParOf" srcId="{3B2CD3ED-AB91-4033-A018-23CCF32A2517}" destId="{6FBFC828-1BA6-4ABC-B9B4-BE2664328733}" srcOrd="0" destOrd="0" presId="urn:microsoft.com/office/officeart/2005/8/layout/hierarchy1"/>
    <dgm:cxn modelId="{A617DD88-3CF9-449B-AD98-D978C59B09D1}" type="presParOf" srcId="{3B2CD3ED-AB91-4033-A018-23CCF32A2517}" destId="{49AC3874-3084-434F-82A9-D7B145EC9454}" srcOrd="1" destOrd="0" presId="urn:microsoft.com/office/officeart/2005/8/layout/hierarchy1"/>
    <dgm:cxn modelId="{8A1A9D91-F823-4FC5-80AF-DA89DB50F280}" type="presParOf" srcId="{49AC3874-3084-434F-82A9-D7B145EC9454}" destId="{09BA9128-5ACF-4018-A468-1ED62BE7646B}" srcOrd="0" destOrd="0" presId="urn:microsoft.com/office/officeart/2005/8/layout/hierarchy1"/>
    <dgm:cxn modelId="{DE16013A-4593-4E3B-AA71-16A0DCA64BA3}" type="presParOf" srcId="{09BA9128-5ACF-4018-A468-1ED62BE7646B}" destId="{2CE27D3F-7004-4F1C-A37C-0271923B1FA1}" srcOrd="0" destOrd="0" presId="urn:microsoft.com/office/officeart/2005/8/layout/hierarchy1"/>
    <dgm:cxn modelId="{BC49D40B-6288-46BA-B743-A7BF9DB9343F}" type="presParOf" srcId="{09BA9128-5ACF-4018-A468-1ED62BE7646B}" destId="{75AE7398-116A-40B4-B7BC-F7A87BF5006B}" srcOrd="1" destOrd="0" presId="urn:microsoft.com/office/officeart/2005/8/layout/hierarchy1"/>
    <dgm:cxn modelId="{1C895FA6-00B0-43F4-B370-C745CA7C2151}" type="presParOf" srcId="{49AC3874-3084-434F-82A9-D7B145EC9454}" destId="{ED10E8AF-735D-4398-B423-A92E090977FB}" srcOrd="1" destOrd="0" presId="urn:microsoft.com/office/officeart/2005/8/layout/hierarchy1"/>
    <dgm:cxn modelId="{22095440-139E-4AFF-9BBD-373BA8296A54}" type="presParOf" srcId="{3B2CD3ED-AB91-4033-A018-23CCF32A2517}" destId="{8ED6F846-66E2-444F-BDE2-83B6EB0D2067}" srcOrd="2" destOrd="0" presId="urn:microsoft.com/office/officeart/2005/8/layout/hierarchy1"/>
    <dgm:cxn modelId="{26C10084-F7D0-4CE2-B21A-5E0B60ECFFE1}" type="presParOf" srcId="{3B2CD3ED-AB91-4033-A018-23CCF32A2517}" destId="{D535BEEC-3F3E-47D6-8D2F-E359B3C42411}" srcOrd="3" destOrd="0" presId="urn:microsoft.com/office/officeart/2005/8/layout/hierarchy1"/>
    <dgm:cxn modelId="{70DF8397-EC56-42E2-A759-3FB17483EC9B}" type="presParOf" srcId="{D535BEEC-3F3E-47D6-8D2F-E359B3C42411}" destId="{ED450B10-C829-471F-B11D-71D1C1D9C01A}" srcOrd="0" destOrd="0" presId="urn:microsoft.com/office/officeart/2005/8/layout/hierarchy1"/>
    <dgm:cxn modelId="{106A0C36-2848-4189-B547-B15547D7D41E}" type="presParOf" srcId="{ED450B10-C829-471F-B11D-71D1C1D9C01A}" destId="{023530EB-9C49-4A9A-B6B4-CEE6A508BC1C}" srcOrd="0" destOrd="0" presId="urn:microsoft.com/office/officeart/2005/8/layout/hierarchy1"/>
    <dgm:cxn modelId="{0D7568BA-6F19-4584-9452-BF7DBB5608E7}" type="presParOf" srcId="{ED450B10-C829-471F-B11D-71D1C1D9C01A}" destId="{675F3BE1-CEF5-4F9F-8681-256E65A6D666}" srcOrd="1" destOrd="0" presId="urn:microsoft.com/office/officeart/2005/8/layout/hierarchy1"/>
    <dgm:cxn modelId="{CA8CEE8D-A692-4C7C-9D1E-4E38EE6DCCC4}" type="presParOf" srcId="{D535BEEC-3F3E-47D6-8D2F-E359B3C42411}" destId="{1B37D1EC-9FCE-4096-926C-40E0CC1CF17A}" srcOrd="1" destOrd="0" presId="urn:microsoft.com/office/officeart/2005/8/layout/hierarchy1"/>
    <dgm:cxn modelId="{E7AFAC5B-76C0-45ED-9D58-C9A11D84625C}" type="presParOf" srcId="{1B37D1EC-9FCE-4096-926C-40E0CC1CF17A}" destId="{7EA9F02D-3915-4436-9B70-F3CC94E7D1C7}" srcOrd="0" destOrd="0" presId="urn:microsoft.com/office/officeart/2005/8/layout/hierarchy1"/>
    <dgm:cxn modelId="{F0A8CFE3-68F9-4A67-9341-CF7287EC95D6}" type="presParOf" srcId="{1B37D1EC-9FCE-4096-926C-40E0CC1CF17A}" destId="{0538033E-E1EC-460D-B559-A9C7FEF980BE}" srcOrd="1" destOrd="0" presId="urn:microsoft.com/office/officeart/2005/8/layout/hierarchy1"/>
    <dgm:cxn modelId="{E83F6631-5C87-42CC-BEE8-694AC147477A}" type="presParOf" srcId="{0538033E-E1EC-460D-B559-A9C7FEF980BE}" destId="{6C65B4A1-AAC1-4CCF-8938-284741BEC260}" srcOrd="0" destOrd="0" presId="urn:microsoft.com/office/officeart/2005/8/layout/hierarchy1"/>
    <dgm:cxn modelId="{E682AC1A-D9B3-45C1-A608-21E7F97A753D}" type="presParOf" srcId="{6C65B4A1-AAC1-4CCF-8938-284741BEC260}" destId="{E3531A9F-AE36-4284-B797-968EA760634A}" srcOrd="0" destOrd="0" presId="urn:microsoft.com/office/officeart/2005/8/layout/hierarchy1"/>
    <dgm:cxn modelId="{7762DF94-3596-4710-B63D-DA3FD853C70B}" type="presParOf" srcId="{6C65B4A1-AAC1-4CCF-8938-284741BEC260}" destId="{95D0DCE2-31E3-4CBD-9200-7CFE5E52591E}" srcOrd="1" destOrd="0" presId="urn:microsoft.com/office/officeart/2005/8/layout/hierarchy1"/>
    <dgm:cxn modelId="{A6001541-74C7-4128-B5AD-A7557430B896}" type="presParOf" srcId="{0538033E-E1EC-460D-B559-A9C7FEF980BE}" destId="{DDB79685-A265-4AC3-A686-AEE21AB68327}" srcOrd="1" destOrd="0" presId="urn:microsoft.com/office/officeart/2005/8/layout/hierarchy1"/>
    <dgm:cxn modelId="{819A37ED-FC01-4D3D-8FB5-C8C1C8D99450}" type="presParOf" srcId="{DDB79685-A265-4AC3-A686-AEE21AB68327}" destId="{B526F2A4-7CDE-493D-A348-085D9ED23200}" srcOrd="0" destOrd="0" presId="urn:microsoft.com/office/officeart/2005/8/layout/hierarchy1"/>
    <dgm:cxn modelId="{D1E61903-B644-42AC-AF49-D8C9FF305306}" type="presParOf" srcId="{DDB79685-A265-4AC3-A686-AEE21AB68327}" destId="{CF64B3FC-E8E9-44C6-9950-3992EA24AD39}" srcOrd="1" destOrd="0" presId="urn:microsoft.com/office/officeart/2005/8/layout/hierarchy1"/>
    <dgm:cxn modelId="{DC997867-25CA-4E16-97BB-AFF805E35B43}" type="presParOf" srcId="{CF64B3FC-E8E9-44C6-9950-3992EA24AD39}" destId="{8C271CEE-0D0F-4B5B-B3AE-9169A5BF43B5}" srcOrd="0" destOrd="0" presId="urn:microsoft.com/office/officeart/2005/8/layout/hierarchy1"/>
    <dgm:cxn modelId="{4AE513A5-5782-4D1B-8778-D0C522D1648E}" type="presParOf" srcId="{8C271CEE-0D0F-4B5B-B3AE-9169A5BF43B5}" destId="{581C0A59-D890-4409-B024-5BB2E15A545B}" srcOrd="0" destOrd="0" presId="urn:microsoft.com/office/officeart/2005/8/layout/hierarchy1"/>
    <dgm:cxn modelId="{25CDCC17-68D8-49B1-A3F3-994A38047754}" type="presParOf" srcId="{8C271CEE-0D0F-4B5B-B3AE-9169A5BF43B5}" destId="{AB234F0F-2471-4917-9E7C-8B7094BA2FAF}" srcOrd="1" destOrd="0" presId="urn:microsoft.com/office/officeart/2005/8/layout/hierarchy1"/>
    <dgm:cxn modelId="{FA700DE1-DF01-48C9-914C-70A561990887}" type="presParOf" srcId="{CF64B3FC-E8E9-44C6-9950-3992EA24AD39}" destId="{09FB7BCE-5672-46D6-A981-D9190CF1304D}" srcOrd="1" destOrd="0" presId="urn:microsoft.com/office/officeart/2005/8/layout/hierarchy1"/>
    <dgm:cxn modelId="{32E8C515-C783-4828-9587-8E37D9977A07}" type="presParOf" srcId="{09FB7BCE-5672-46D6-A981-D9190CF1304D}" destId="{39950584-FC4C-4C20-8397-B6DCBDD2F5BC}" srcOrd="0" destOrd="0" presId="urn:microsoft.com/office/officeart/2005/8/layout/hierarchy1"/>
    <dgm:cxn modelId="{345E0CBB-D35D-4FD0-BA4A-0935391986B3}" type="presParOf" srcId="{09FB7BCE-5672-46D6-A981-D9190CF1304D}" destId="{B4B7524D-BC80-4F30-88BE-90D00053AAB0}" srcOrd="1" destOrd="0" presId="urn:microsoft.com/office/officeart/2005/8/layout/hierarchy1"/>
    <dgm:cxn modelId="{5D460910-4FA5-45B5-9D04-93374C9ADDD5}" type="presParOf" srcId="{B4B7524D-BC80-4F30-88BE-90D00053AAB0}" destId="{7C0894BE-E892-4991-BA61-B02B1721CEEA}" srcOrd="0" destOrd="0" presId="urn:microsoft.com/office/officeart/2005/8/layout/hierarchy1"/>
    <dgm:cxn modelId="{BCF87EE7-5453-420C-9AFC-F6D1BC46D081}" type="presParOf" srcId="{7C0894BE-E892-4991-BA61-B02B1721CEEA}" destId="{B1AF929F-E604-4C51-9748-82346E68BC59}" srcOrd="0" destOrd="0" presId="urn:microsoft.com/office/officeart/2005/8/layout/hierarchy1"/>
    <dgm:cxn modelId="{9D733287-D02C-4E42-BAF5-EE52D55992B1}" type="presParOf" srcId="{7C0894BE-E892-4991-BA61-B02B1721CEEA}" destId="{CC4F4743-1B50-4890-B8DA-DE88A653B6AD}" srcOrd="1" destOrd="0" presId="urn:microsoft.com/office/officeart/2005/8/layout/hierarchy1"/>
    <dgm:cxn modelId="{FA28CD7B-B8A2-457E-9B64-A825906BCC31}" type="presParOf" srcId="{B4B7524D-BC80-4F30-88BE-90D00053AAB0}" destId="{833ACAE6-4CBE-4579-983E-4A52D29AE733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144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144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144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cs typeface="+mn-cs"/>
              </a:defRPr>
            </a:lvl1pPr>
          </a:lstStyle>
          <a:p>
            <a:pPr>
              <a:defRPr/>
            </a:pPr>
            <a:fld id="{AC1A9E69-C6D7-4560-AAAD-3C8DA02D6366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0193218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4915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 smtClean="0"/>
              <a:t>Klicken Sie, um die Formate des Vorlagentextes zu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</a:p>
        </p:txBody>
      </p:sp>
      <p:sp>
        <p:nvSpPr>
          <p:cNvPr id="1536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1536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cs typeface="+mn-cs"/>
              </a:defRPr>
            </a:lvl1pPr>
          </a:lstStyle>
          <a:p>
            <a:pPr>
              <a:defRPr/>
            </a:pPr>
            <a:fld id="{021A04B4-9527-462F-81F5-8C513F11F299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6304177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2CAC4DDF-50CC-4F53-90C1-8319E75CD083}" type="slidenum">
              <a:rPr lang="de-DE" sz="1200" smtClean="0"/>
              <a:pPr eaLnBrk="1" hangingPunct="1"/>
              <a:t>1</a:t>
            </a:fld>
            <a:endParaRPr lang="de-DE" sz="1200" smtClean="0"/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de-DE" dirty="0" smtClean="0"/>
              <a:t>Literatur</a:t>
            </a:r>
          </a:p>
        </p:txBody>
      </p:sp>
    </p:spTree>
    <p:extLst>
      <p:ext uri="{BB962C8B-B14F-4D97-AF65-F5344CB8AC3E}">
        <p14:creationId xmlns:p14="http://schemas.microsoft.com/office/powerpoint/2010/main" val="32749845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BEDB7A7-ABB9-4655-BDB0-BF6117EC247C}" type="slidenum">
              <a:rPr lang="de-DE"/>
              <a:pPr/>
              <a:t>11</a:t>
            </a:fld>
            <a:endParaRPr lang="de-DE"/>
          </a:p>
        </p:txBody>
      </p:sp>
      <p:sp>
        <p:nvSpPr>
          <p:cNvPr id="655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655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750421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3E3AD72-9748-482D-AD49-38E8D0C554A5}" type="slidenum">
              <a:rPr lang="de-DE"/>
              <a:pPr/>
              <a:t>12</a:t>
            </a:fld>
            <a:endParaRPr lang="de-DE"/>
          </a:p>
        </p:txBody>
      </p:sp>
      <p:sp>
        <p:nvSpPr>
          <p:cNvPr id="66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66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843842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C07B56B-0564-4FE4-B6F9-28FBC904791D}" type="slidenum">
              <a:rPr lang="de-DE"/>
              <a:pPr/>
              <a:t>13</a:t>
            </a:fld>
            <a:endParaRPr lang="de-DE"/>
          </a:p>
        </p:txBody>
      </p:sp>
      <p:sp>
        <p:nvSpPr>
          <p:cNvPr id="675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675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702253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086AC6D9-24D8-432D-9C6F-CBAE54AD6C98}" type="slidenum">
              <a:rPr lang="de-DE" sz="1200" smtClean="0"/>
              <a:pPr eaLnBrk="1" hangingPunct="1"/>
              <a:t>15</a:t>
            </a:fld>
            <a:endParaRPr lang="de-DE" sz="1200" smtClean="0"/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de-DE" smtClean="0"/>
          </a:p>
        </p:txBody>
      </p:sp>
    </p:spTree>
    <p:extLst>
      <p:ext uri="{BB962C8B-B14F-4D97-AF65-F5344CB8AC3E}">
        <p14:creationId xmlns:p14="http://schemas.microsoft.com/office/powerpoint/2010/main" val="4839776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A7536121-F4DE-4BAB-A233-5D3168857024}" type="slidenum">
              <a:rPr lang="de-DE" sz="1200" smtClean="0"/>
              <a:pPr eaLnBrk="1" hangingPunct="1"/>
              <a:t>16</a:t>
            </a:fld>
            <a:endParaRPr lang="de-DE" sz="1200" smtClean="0"/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de-DE" smtClean="0"/>
          </a:p>
        </p:txBody>
      </p:sp>
    </p:spTree>
    <p:extLst>
      <p:ext uri="{BB962C8B-B14F-4D97-AF65-F5344CB8AC3E}">
        <p14:creationId xmlns:p14="http://schemas.microsoft.com/office/powerpoint/2010/main" val="17640536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D3C0DCA-62D3-4FAA-A192-54F667BEFEEE}" type="slidenum">
              <a:rPr lang="de-DE" smtClean="0"/>
              <a:pPr/>
              <a:t>17</a:t>
            </a:fld>
            <a:endParaRPr lang="de-DE" smtClean="0"/>
          </a:p>
        </p:txBody>
      </p:sp>
      <p:sp>
        <p:nvSpPr>
          <p:cNvPr id="177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771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de-DE" smtClean="0"/>
          </a:p>
        </p:txBody>
      </p:sp>
    </p:spTree>
    <p:extLst>
      <p:ext uri="{BB962C8B-B14F-4D97-AF65-F5344CB8AC3E}">
        <p14:creationId xmlns:p14="http://schemas.microsoft.com/office/powerpoint/2010/main" val="39037807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C074115-8E2C-45BD-B194-DE3B42ED2EBF}" type="slidenum">
              <a:rPr lang="de-DE" smtClean="0"/>
              <a:pPr/>
              <a:t>18</a:t>
            </a:fld>
            <a:endParaRPr lang="de-DE" smtClean="0"/>
          </a:p>
        </p:txBody>
      </p:sp>
      <p:sp>
        <p:nvSpPr>
          <p:cNvPr id="1781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781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de-DE" smtClean="0"/>
          </a:p>
        </p:txBody>
      </p:sp>
    </p:spTree>
    <p:extLst>
      <p:ext uri="{BB962C8B-B14F-4D97-AF65-F5344CB8AC3E}">
        <p14:creationId xmlns:p14="http://schemas.microsoft.com/office/powerpoint/2010/main" val="1311200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02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79203" name="Notizenplatzhalt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de-DE" smtClean="0"/>
          </a:p>
        </p:txBody>
      </p:sp>
      <p:sp>
        <p:nvSpPr>
          <p:cNvPr id="179204" name="Foliennummernplatzhalt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ACB0D8E-504E-4486-B039-A7C59B115BA4}" type="slidenum">
              <a:rPr lang="de-DE" smtClean="0"/>
              <a:pPr/>
              <a:t>19</a:t>
            </a:fld>
            <a:endParaRPr lang="de-DE" smtClean="0"/>
          </a:p>
        </p:txBody>
      </p:sp>
    </p:spTree>
    <p:extLst>
      <p:ext uri="{BB962C8B-B14F-4D97-AF65-F5344CB8AC3E}">
        <p14:creationId xmlns:p14="http://schemas.microsoft.com/office/powerpoint/2010/main" val="174612321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5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81251" name="Notizenplatzhalt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de-DE" smtClean="0"/>
          </a:p>
        </p:txBody>
      </p:sp>
      <p:sp>
        <p:nvSpPr>
          <p:cNvPr id="181252" name="Foliennummernplatzhalt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9FA3D65-753F-4582-A9A4-E106089511F9}" type="slidenum">
              <a:rPr lang="de-DE" smtClean="0"/>
              <a:pPr/>
              <a:t>20</a:t>
            </a:fld>
            <a:endParaRPr lang="de-DE" smtClean="0"/>
          </a:p>
        </p:txBody>
      </p:sp>
    </p:spTree>
    <p:extLst>
      <p:ext uri="{BB962C8B-B14F-4D97-AF65-F5344CB8AC3E}">
        <p14:creationId xmlns:p14="http://schemas.microsoft.com/office/powerpoint/2010/main" val="27794645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74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82275" name="Notizenplatzhalt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de-DE" smtClean="0"/>
          </a:p>
        </p:txBody>
      </p:sp>
      <p:sp>
        <p:nvSpPr>
          <p:cNvPr id="182276" name="Foliennummernplatzhalt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418E3F0-787D-4166-9FF1-49AD7607B8FB}" type="slidenum">
              <a:rPr lang="de-DE" smtClean="0"/>
              <a:pPr/>
              <a:t>21</a:t>
            </a:fld>
            <a:endParaRPr lang="de-DE" smtClean="0"/>
          </a:p>
        </p:txBody>
      </p:sp>
    </p:spTree>
    <p:extLst>
      <p:ext uri="{BB962C8B-B14F-4D97-AF65-F5344CB8AC3E}">
        <p14:creationId xmlns:p14="http://schemas.microsoft.com/office/powerpoint/2010/main" val="1506460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3816868C-8F06-4EA7-A9E3-2B75C47F0CF4}" type="slidenum">
              <a:rPr lang="de-DE" sz="1200" smtClean="0"/>
              <a:pPr eaLnBrk="1" hangingPunct="1"/>
              <a:t>2</a:t>
            </a:fld>
            <a:endParaRPr lang="de-DE" sz="1200" smtClean="0"/>
          </a:p>
        </p:txBody>
      </p:sp>
      <p:sp>
        <p:nvSpPr>
          <p:cNvPr id="512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de-DE" smtClean="0"/>
          </a:p>
        </p:txBody>
      </p:sp>
    </p:spTree>
    <p:extLst>
      <p:ext uri="{BB962C8B-B14F-4D97-AF65-F5344CB8AC3E}">
        <p14:creationId xmlns:p14="http://schemas.microsoft.com/office/powerpoint/2010/main" val="208702475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1C752DB8-C620-40F5-BEA1-7003C9B92A69}" type="slidenum">
              <a:rPr lang="de-DE" sz="1200" smtClean="0"/>
              <a:pPr eaLnBrk="1" hangingPunct="1"/>
              <a:t>22</a:t>
            </a:fld>
            <a:endParaRPr lang="de-DE" sz="1200" smtClean="0"/>
          </a:p>
        </p:txBody>
      </p:sp>
      <p:sp>
        <p:nvSpPr>
          <p:cNvPr id="54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542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de-DE" smtClean="0"/>
          </a:p>
        </p:txBody>
      </p:sp>
    </p:spTree>
    <p:extLst>
      <p:ext uri="{BB962C8B-B14F-4D97-AF65-F5344CB8AC3E}">
        <p14:creationId xmlns:p14="http://schemas.microsoft.com/office/powerpoint/2010/main" val="372280555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086AC6D9-24D8-432D-9C6F-CBAE54AD6C98}" type="slidenum">
              <a:rPr lang="de-DE" sz="1200" smtClean="0"/>
              <a:pPr eaLnBrk="1" hangingPunct="1"/>
              <a:t>23</a:t>
            </a:fld>
            <a:endParaRPr lang="de-DE" sz="1200" smtClean="0"/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de-DE" smtClean="0"/>
          </a:p>
        </p:txBody>
      </p:sp>
    </p:spTree>
    <p:extLst>
      <p:ext uri="{BB962C8B-B14F-4D97-AF65-F5344CB8AC3E}">
        <p14:creationId xmlns:p14="http://schemas.microsoft.com/office/powerpoint/2010/main" val="548347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A7536121-F4DE-4BAB-A233-5D3168857024}" type="slidenum">
              <a:rPr lang="de-DE" sz="1200" smtClean="0"/>
              <a:pPr eaLnBrk="1" hangingPunct="1"/>
              <a:t>24</a:t>
            </a:fld>
            <a:endParaRPr lang="de-DE" sz="1200" smtClean="0"/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de-DE" smtClean="0"/>
          </a:p>
        </p:txBody>
      </p:sp>
    </p:spTree>
    <p:extLst>
      <p:ext uri="{BB962C8B-B14F-4D97-AF65-F5344CB8AC3E}">
        <p14:creationId xmlns:p14="http://schemas.microsoft.com/office/powerpoint/2010/main" val="127108393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DB329CC9-75A1-4970-BDA0-CE9D33AE1C27}" type="slidenum">
              <a:rPr lang="de-DE" sz="1200" smtClean="0"/>
              <a:pPr eaLnBrk="1" hangingPunct="1"/>
              <a:t>26</a:t>
            </a:fld>
            <a:endParaRPr lang="de-DE" sz="1200" smtClean="0"/>
          </a:p>
        </p:txBody>
      </p:sp>
      <p:sp>
        <p:nvSpPr>
          <p:cNvPr id="573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de-DE" smtClean="0"/>
          </a:p>
        </p:txBody>
      </p:sp>
    </p:spTree>
    <p:extLst>
      <p:ext uri="{BB962C8B-B14F-4D97-AF65-F5344CB8AC3E}">
        <p14:creationId xmlns:p14="http://schemas.microsoft.com/office/powerpoint/2010/main" val="135556906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56913DC2-5852-4261-B01C-41CA00A3F4AB}" type="slidenum">
              <a:rPr lang="de-DE" sz="1200" smtClean="0"/>
              <a:pPr eaLnBrk="1" hangingPunct="1"/>
              <a:t>27</a:t>
            </a:fld>
            <a:endParaRPr lang="de-DE" sz="1200" smtClean="0"/>
          </a:p>
        </p:txBody>
      </p:sp>
      <p:sp>
        <p:nvSpPr>
          <p:cNvPr id="583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583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de-DE" smtClean="0"/>
          </a:p>
        </p:txBody>
      </p:sp>
    </p:spTree>
    <p:extLst>
      <p:ext uri="{BB962C8B-B14F-4D97-AF65-F5344CB8AC3E}">
        <p14:creationId xmlns:p14="http://schemas.microsoft.com/office/powerpoint/2010/main" val="166169042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CD553157-3B2A-43CA-A9A5-F9B969FB9781}" type="slidenum">
              <a:rPr lang="de-DE" sz="1200" smtClean="0"/>
              <a:pPr eaLnBrk="1" hangingPunct="1"/>
              <a:t>28</a:t>
            </a:fld>
            <a:endParaRPr lang="de-DE" sz="1200" smtClean="0"/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de-DE" smtClean="0"/>
          </a:p>
        </p:txBody>
      </p:sp>
    </p:spTree>
    <p:extLst>
      <p:ext uri="{BB962C8B-B14F-4D97-AF65-F5344CB8AC3E}">
        <p14:creationId xmlns:p14="http://schemas.microsoft.com/office/powerpoint/2010/main" val="223245741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A7536121-F4DE-4BAB-A233-5D3168857024}" type="slidenum">
              <a:rPr lang="de-DE" sz="1200" smtClean="0"/>
              <a:pPr eaLnBrk="1" hangingPunct="1"/>
              <a:t>32</a:t>
            </a:fld>
            <a:endParaRPr lang="de-DE" sz="1200" smtClean="0"/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de-DE" smtClean="0"/>
          </a:p>
        </p:txBody>
      </p:sp>
    </p:spTree>
    <p:extLst>
      <p:ext uri="{BB962C8B-B14F-4D97-AF65-F5344CB8AC3E}">
        <p14:creationId xmlns:p14="http://schemas.microsoft.com/office/powerpoint/2010/main" val="234105110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A82093D6-8750-4B01-820F-87B5D686C1FD}" type="slidenum">
              <a:rPr lang="de-DE" sz="1200" smtClean="0"/>
              <a:pPr eaLnBrk="1" hangingPunct="1"/>
              <a:t>34</a:t>
            </a:fld>
            <a:endParaRPr lang="de-DE" sz="1200" smtClean="0"/>
          </a:p>
        </p:txBody>
      </p:sp>
      <p:sp>
        <p:nvSpPr>
          <p:cNvPr id="614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614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de-DE" smtClean="0"/>
          </a:p>
        </p:txBody>
      </p:sp>
    </p:spTree>
    <p:extLst>
      <p:ext uri="{BB962C8B-B14F-4D97-AF65-F5344CB8AC3E}">
        <p14:creationId xmlns:p14="http://schemas.microsoft.com/office/powerpoint/2010/main" val="123400900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178AFD54-4DAD-477A-80DD-18A71917DE68}" type="slidenum">
              <a:rPr lang="de-DE" sz="1200" smtClean="0"/>
              <a:pPr eaLnBrk="1" hangingPunct="1"/>
              <a:t>35</a:t>
            </a:fld>
            <a:endParaRPr lang="de-DE" sz="1200" smtClean="0"/>
          </a:p>
        </p:txBody>
      </p:sp>
      <p:sp>
        <p:nvSpPr>
          <p:cNvPr id="624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624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de-DE" smtClean="0"/>
          </a:p>
        </p:txBody>
      </p:sp>
    </p:spTree>
    <p:extLst>
      <p:ext uri="{BB962C8B-B14F-4D97-AF65-F5344CB8AC3E}">
        <p14:creationId xmlns:p14="http://schemas.microsoft.com/office/powerpoint/2010/main" val="37600015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B0C6D845-B799-478B-B61F-5C6FCCEAFFBD}" type="slidenum">
              <a:rPr lang="de-DE" sz="1200" smtClean="0"/>
              <a:pPr eaLnBrk="1" hangingPunct="1"/>
              <a:t>39</a:t>
            </a:fld>
            <a:endParaRPr lang="de-DE" sz="1200" smtClean="0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de-DE" smtClean="0"/>
          </a:p>
        </p:txBody>
      </p:sp>
    </p:spTree>
    <p:extLst>
      <p:ext uri="{BB962C8B-B14F-4D97-AF65-F5344CB8AC3E}">
        <p14:creationId xmlns:p14="http://schemas.microsoft.com/office/powerpoint/2010/main" val="23176849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6F23DB2D-6AEB-4BC8-A7D2-25A7BFFB0FEB}" type="slidenum">
              <a:rPr lang="de-DE" sz="1200" smtClean="0"/>
              <a:pPr eaLnBrk="1" hangingPunct="1"/>
              <a:t>3</a:t>
            </a:fld>
            <a:endParaRPr lang="de-DE" sz="1200" smtClean="0"/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de-DE" smtClean="0"/>
          </a:p>
        </p:txBody>
      </p:sp>
    </p:spTree>
    <p:extLst>
      <p:ext uri="{BB962C8B-B14F-4D97-AF65-F5344CB8AC3E}">
        <p14:creationId xmlns:p14="http://schemas.microsoft.com/office/powerpoint/2010/main" val="27526576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37B8A847-E7FD-45B5-A00F-1299FCEF5DDB}" type="slidenum">
              <a:rPr lang="de-DE" sz="1200" smtClean="0"/>
              <a:pPr eaLnBrk="1" hangingPunct="1"/>
              <a:t>40</a:t>
            </a:fld>
            <a:endParaRPr lang="de-DE" sz="1200" smtClean="0"/>
          </a:p>
        </p:txBody>
      </p:sp>
      <p:sp>
        <p:nvSpPr>
          <p:cNvPr id="1249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249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de-DE" smtClean="0"/>
          </a:p>
        </p:txBody>
      </p:sp>
    </p:spTree>
    <p:extLst>
      <p:ext uri="{BB962C8B-B14F-4D97-AF65-F5344CB8AC3E}">
        <p14:creationId xmlns:p14="http://schemas.microsoft.com/office/powerpoint/2010/main" val="272006002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F5CE2997-8D69-4D92-A780-7DC986AFBD40}" type="slidenum">
              <a:rPr lang="de-DE" sz="1200" smtClean="0"/>
              <a:pPr eaLnBrk="1" hangingPunct="1"/>
              <a:t>41</a:t>
            </a:fld>
            <a:endParaRPr lang="de-DE" sz="1200" smtClean="0"/>
          </a:p>
        </p:txBody>
      </p:sp>
      <p:sp>
        <p:nvSpPr>
          <p:cNvPr id="1259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259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de-DE" smtClean="0"/>
          </a:p>
        </p:txBody>
      </p:sp>
    </p:spTree>
    <p:extLst>
      <p:ext uri="{BB962C8B-B14F-4D97-AF65-F5344CB8AC3E}">
        <p14:creationId xmlns:p14="http://schemas.microsoft.com/office/powerpoint/2010/main" val="110611604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A63C253D-906A-495F-A9FC-9222F90110E8}" type="slidenum">
              <a:rPr lang="de-DE" sz="1200" smtClean="0"/>
              <a:pPr eaLnBrk="1" hangingPunct="1"/>
              <a:t>42</a:t>
            </a:fld>
            <a:endParaRPr lang="de-DE" sz="1200" smtClean="0"/>
          </a:p>
        </p:txBody>
      </p:sp>
      <p:sp>
        <p:nvSpPr>
          <p:cNvPr id="1269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269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de-DE" smtClean="0"/>
          </a:p>
        </p:txBody>
      </p:sp>
    </p:spTree>
    <p:extLst>
      <p:ext uri="{BB962C8B-B14F-4D97-AF65-F5344CB8AC3E}">
        <p14:creationId xmlns:p14="http://schemas.microsoft.com/office/powerpoint/2010/main" val="236123320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807BD309-3051-4C32-B710-423DA2FE0B23}" type="slidenum">
              <a:rPr lang="de-DE" sz="1200" smtClean="0"/>
              <a:pPr eaLnBrk="1" hangingPunct="1"/>
              <a:t>43</a:t>
            </a:fld>
            <a:endParaRPr lang="de-DE" sz="1200" smtClean="0"/>
          </a:p>
        </p:txBody>
      </p:sp>
      <p:sp>
        <p:nvSpPr>
          <p:cNvPr id="1280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280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de-DE" smtClean="0"/>
          </a:p>
        </p:txBody>
      </p:sp>
    </p:spTree>
    <p:extLst>
      <p:ext uri="{BB962C8B-B14F-4D97-AF65-F5344CB8AC3E}">
        <p14:creationId xmlns:p14="http://schemas.microsoft.com/office/powerpoint/2010/main" val="384366227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3391C967-1D82-4B85-BD29-24DC45574DD8}" type="slidenum">
              <a:rPr lang="de-DE" sz="1200" smtClean="0"/>
              <a:pPr eaLnBrk="1" hangingPunct="1"/>
              <a:t>44</a:t>
            </a:fld>
            <a:endParaRPr lang="de-DE" sz="1200" smtClean="0"/>
          </a:p>
        </p:txBody>
      </p:sp>
      <p:sp>
        <p:nvSpPr>
          <p:cNvPr id="1290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290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de-DE" smtClean="0"/>
          </a:p>
        </p:txBody>
      </p:sp>
    </p:spTree>
    <p:extLst>
      <p:ext uri="{BB962C8B-B14F-4D97-AF65-F5344CB8AC3E}">
        <p14:creationId xmlns:p14="http://schemas.microsoft.com/office/powerpoint/2010/main" val="239099141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F17031E5-5A61-4162-B57C-9A05E4294768}" type="slidenum">
              <a:rPr lang="de-DE" sz="1200" smtClean="0"/>
              <a:pPr eaLnBrk="1" hangingPunct="1"/>
              <a:t>45</a:t>
            </a:fld>
            <a:endParaRPr lang="de-DE" sz="1200" smtClean="0"/>
          </a:p>
        </p:txBody>
      </p:sp>
      <p:sp>
        <p:nvSpPr>
          <p:cNvPr id="1300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300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de-DE" smtClean="0"/>
          </a:p>
        </p:txBody>
      </p:sp>
    </p:spTree>
    <p:extLst>
      <p:ext uri="{BB962C8B-B14F-4D97-AF65-F5344CB8AC3E}">
        <p14:creationId xmlns:p14="http://schemas.microsoft.com/office/powerpoint/2010/main" val="314256666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FDBAEDD0-043E-449A-8B3E-4809DE56F90C}" type="slidenum">
              <a:rPr lang="de-DE" sz="1200" smtClean="0"/>
              <a:pPr eaLnBrk="1" hangingPunct="1"/>
              <a:t>46</a:t>
            </a:fld>
            <a:endParaRPr lang="de-DE" sz="1200" smtClean="0"/>
          </a:p>
        </p:txBody>
      </p:sp>
      <p:sp>
        <p:nvSpPr>
          <p:cNvPr id="1310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310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de-DE" smtClean="0"/>
          </a:p>
        </p:txBody>
      </p:sp>
    </p:spTree>
    <p:extLst>
      <p:ext uri="{BB962C8B-B14F-4D97-AF65-F5344CB8AC3E}">
        <p14:creationId xmlns:p14="http://schemas.microsoft.com/office/powerpoint/2010/main" val="199044694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37B8A847-E7FD-45B5-A00F-1299FCEF5DDB}" type="slidenum">
              <a:rPr lang="de-DE" sz="1200" smtClean="0"/>
              <a:pPr eaLnBrk="1" hangingPunct="1"/>
              <a:t>49</a:t>
            </a:fld>
            <a:endParaRPr lang="de-DE" sz="1200" smtClean="0"/>
          </a:p>
        </p:txBody>
      </p:sp>
      <p:sp>
        <p:nvSpPr>
          <p:cNvPr id="1249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249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de-DE" smtClean="0"/>
          </a:p>
        </p:txBody>
      </p:sp>
    </p:spTree>
    <p:extLst>
      <p:ext uri="{BB962C8B-B14F-4D97-AF65-F5344CB8AC3E}">
        <p14:creationId xmlns:p14="http://schemas.microsoft.com/office/powerpoint/2010/main" val="94808934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54375480-6701-48FF-A736-7A771CBF3081}" type="slidenum">
              <a:rPr lang="de-DE" sz="1200" smtClean="0"/>
              <a:pPr eaLnBrk="1" hangingPunct="1"/>
              <a:t>50</a:t>
            </a:fld>
            <a:endParaRPr lang="de-DE" sz="1200" smtClean="0"/>
          </a:p>
        </p:txBody>
      </p:sp>
      <p:sp>
        <p:nvSpPr>
          <p:cNvPr id="1331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331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de-DE" smtClean="0"/>
          </a:p>
        </p:txBody>
      </p:sp>
    </p:spTree>
    <p:extLst>
      <p:ext uri="{BB962C8B-B14F-4D97-AF65-F5344CB8AC3E}">
        <p14:creationId xmlns:p14="http://schemas.microsoft.com/office/powerpoint/2010/main" val="208250548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988F59A7-0DA4-48D9-99AE-EC686DD7931C}" type="slidenum">
              <a:rPr lang="de-DE" sz="1200" smtClean="0"/>
              <a:pPr eaLnBrk="1" hangingPunct="1"/>
              <a:t>51</a:t>
            </a:fld>
            <a:endParaRPr lang="de-DE" sz="1200" smtClean="0"/>
          </a:p>
        </p:txBody>
      </p:sp>
      <p:sp>
        <p:nvSpPr>
          <p:cNvPr id="134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341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de-DE" smtClean="0"/>
          </a:p>
        </p:txBody>
      </p:sp>
    </p:spTree>
    <p:extLst>
      <p:ext uri="{BB962C8B-B14F-4D97-AF65-F5344CB8AC3E}">
        <p14:creationId xmlns:p14="http://schemas.microsoft.com/office/powerpoint/2010/main" val="40982344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89876F70-9284-473A-A6F4-E77B50FA84B7}" type="slidenum">
              <a:rPr lang="de-DE" sz="1200" smtClean="0"/>
              <a:pPr eaLnBrk="1" hangingPunct="1"/>
              <a:t>5</a:t>
            </a:fld>
            <a:endParaRPr lang="de-DE" sz="1200" smtClean="0"/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de-DE" smtClean="0"/>
          </a:p>
        </p:txBody>
      </p:sp>
    </p:spTree>
    <p:extLst>
      <p:ext uri="{BB962C8B-B14F-4D97-AF65-F5344CB8AC3E}">
        <p14:creationId xmlns:p14="http://schemas.microsoft.com/office/powerpoint/2010/main" val="226171771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2D3BE176-3E4D-4CE1-89CC-23E550EBFE9F}" type="slidenum">
              <a:rPr lang="de-DE" sz="1200" smtClean="0"/>
              <a:pPr eaLnBrk="1" hangingPunct="1"/>
              <a:t>54</a:t>
            </a:fld>
            <a:endParaRPr lang="de-DE" sz="1200" smtClean="0"/>
          </a:p>
        </p:txBody>
      </p:sp>
      <p:sp>
        <p:nvSpPr>
          <p:cNvPr id="135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351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de-DE" smtClean="0"/>
          </a:p>
        </p:txBody>
      </p:sp>
    </p:spTree>
    <p:extLst>
      <p:ext uri="{BB962C8B-B14F-4D97-AF65-F5344CB8AC3E}">
        <p14:creationId xmlns:p14="http://schemas.microsoft.com/office/powerpoint/2010/main" val="427365686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4A8ABB64-E38E-4ACD-9AC6-D06F873FC504}" type="slidenum">
              <a:rPr lang="de-DE" sz="1200" smtClean="0"/>
              <a:pPr eaLnBrk="1" hangingPunct="1"/>
              <a:t>55</a:t>
            </a:fld>
            <a:endParaRPr lang="de-DE" sz="1200" smtClean="0"/>
          </a:p>
        </p:txBody>
      </p:sp>
      <p:sp>
        <p:nvSpPr>
          <p:cNvPr id="136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361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de-DE" smtClean="0"/>
          </a:p>
        </p:txBody>
      </p:sp>
    </p:spTree>
    <p:extLst>
      <p:ext uri="{BB962C8B-B14F-4D97-AF65-F5344CB8AC3E}">
        <p14:creationId xmlns:p14="http://schemas.microsoft.com/office/powerpoint/2010/main" val="417710198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2F14084F-DF6E-4BA2-BF43-B4CEED113D82}" type="slidenum">
              <a:rPr lang="de-DE" sz="1200" smtClean="0"/>
              <a:pPr eaLnBrk="1" hangingPunct="1"/>
              <a:t>56</a:t>
            </a:fld>
            <a:endParaRPr lang="de-DE" sz="1200" smtClean="0"/>
          </a:p>
        </p:txBody>
      </p:sp>
      <p:sp>
        <p:nvSpPr>
          <p:cNvPr id="137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372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de-DE" smtClean="0"/>
          </a:p>
        </p:txBody>
      </p:sp>
    </p:spTree>
    <p:extLst>
      <p:ext uri="{BB962C8B-B14F-4D97-AF65-F5344CB8AC3E}">
        <p14:creationId xmlns:p14="http://schemas.microsoft.com/office/powerpoint/2010/main" val="396409247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B0C6D845-B799-478B-B61F-5C6FCCEAFFBD}" type="slidenum">
              <a:rPr lang="de-DE" sz="1200" smtClean="0"/>
              <a:pPr eaLnBrk="1" hangingPunct="1"/>
              <a:t>57</a:t>
            </a:fld>
            <a:endParaRPr lang="de-DE" sz="1200" smtClean="0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de-DE" smtClean="0"/>
          </a:p>
        </p:txBody>
      </p:sp>
    </p:spTree>
    <p:extLst>
      <p:ext uri="{BB962C8B-B14F-4D97-AF65-F5344CB8AC3E}">
        <p14:creationId xmlns:p14="http://schemas.microsoft.com/office/powerpoint/2010/main" val="85867864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92CDEA78-F707-4E91-BC7F-DFD0CA47DAB5}" type="slidenum">
              <a:rPr lang="de-DE" sz="1200" smtClean="0"/>
              <a:pPr eaLnBrk="1" hangingPunct="1"/>
              <a:t>58</a:t>
            </a:fld>
            <a:endParaRPr lang="de-DE" sz="1200" smtClean="0"/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de-DE" smtClean="0"/>
          </a:p>
        </p:txBody>
      </p:sp>
    </p:spTree>
    <p:extLst>
      <p:ext uri="{BB962C8B-B14F-4D97-AF65-F5344CB8AC3E}">
        <p14:creationId xmlns:p14="http://schemas.microsoft.com/office/powerpoint/2010/main" val="187089858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92CDEA78-F707-4E91-BC7F-DFD0CA47DAB5}" type="slidenum">
              <a:rPr lang="de-DE" sz="1200" smtClean="0"/>
              <a:pPr eaLnBrk="1" hangingPunct="1"/>
              <a:t>60</a:t>
            </a:fld>
            <a:endParaRPr lang="de-DE" sz="1200" smtClean="0"/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de-DE" smtClean="0"/>
          </a:p>
        </p:txBody>
      </p:sp>
    </p:spTree>
    <p:extLst>
      <p:ext uri="{BB962C8B-B14F-4D97-AF65-F5344CB8AC3E}">
        <p14:creationId xmlns:p14="http://schemas.microsoft.com/office/powerpoint/2010/main" val="239300235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92CDEA78-F707-4E91-BC7F-DFD0CA47DAB5}" type="slidenum">
              <a:rPr lang="de-DE" sz="1200" smtClean="0"/>
              <a:pPr eaLnBrk="1" hangingPunct="1"/>
              <a:t>64</a:t>
            </a:fld>
            <a:endParaRPr lang="de-DE" sz="1200" smtClean="0"/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de-DE" smtClean="0"/>
          </a:p>
        </p:txBody>
      </p:sp>
    </p:spTree>
    <p:extLst>
      <p:ext uri="{BB962C8B-B14F-4D97-AF65-F5344CB8AC3E}">
        <p14:creationId xmlns:p14="http://schemas.microsoft.com/office/powerpoint/2010/main" val="366324434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B0C6D845-B799-478B-B61F-5C6FCCEAFFBD}" type="slidenum">
              <a:rPr lang="de-DE" sz="1200" smtClean="0"/>
              <a:pPr eaLnBrk="1" hangingPunct="1"/>
              <a:t>67</a:t>
            </a:fld>
            <a:endParaRPr lang="de-DE" sz="1200" smtClean="0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de-DE" smtClean="0"/>
          </a:p>
        </p:txBody>
      </p:sp>
    </p:spTree>
    <p:extLst>
      <p:ext uri="{BB962C8B-B14F-4D97-AF65-F5344CB8AC3E}">
        <p14:creationId xmlns:p14="http://schemas.microsoft.com/office/powerpoint/2010/main" val="161351298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92CDEA78-F707-4E91-BC7F-DFD0CA47DAB5}" type="slidenum">
              <a:rPr lang="de-DE" sz="1200" smtClean="0"/>
              <a:pPr eaLnBrk="1" hangingPunct="1"/>
              <a:t>68</a:t>
            </a:fld>
            <a:endParaRPr lang="de-DE" sz="1200" smtClean="0"/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de-DE" smtClean="0"/>
          </a:p>
        </p:txBody>
      </p:sp>
    </p:spTree>
    <p:extLst>
      <p:ext uri="{BB962C8B-B14F-4D97-AF65-F5344CB8AC3E}">
        <p14:creationId xmlns:p14="http://schemas.microsoft.com/office/powerpoint/2010/main" val="262018777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65539" name="Notizenplatzhalt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smtClean="0"/>
          </a:p>
        </p:txBody>
      </p:sp>
      <p:sp>
        <p:nvSpPr>
          <p:cNvPr id="65540" name="Foliennummernplatzhalt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06C754AC-302F-44F9-A4AD-9843B9F62828}" type="slidenum">
              <a:rPr lang="de-DE" sz="1200" smtClean="0"/>
              <a:pPr eaLnBrk="1" hangingPunct="1"/>
              <a:t>69</a:t>
            </a:fld>
            <a:endParaRPr lang="de-DE" sz="1200" smtClean="0"/>
          </a:p>
        </p:txBody>
      </p:sp>
    </p:spTree>
    <p:extLst>
      <p:ext uri="{BB962C8B-B14F-4D97-AF65-F5344CB8AC3E}">
        <p14:creationId xmlns:p14="http://schemas.microsoft.com/office/powerpoint/2010/main" val="1613406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1C752DB8-C620-40F5-BEA1-7003C9B92A69}" type="slidenum">
              <a:rPr lang="de-DE" sz="1200" smtClean="0"/>
              <a:pPr eaLnBrk="1" hangingPunct="1"/>
              <a:t>6</a:t>
            </a:fld>
            <a:endParaRPr lang="de-DE" sz="1200" smtClean="0"/>
          </a:p>
        </p:txBody>
      </p:sp>
      <p:sp>
        <p:nvSpPr>
          <p:cNvPr id="54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542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de-DE" smtClean="0"/>
          </a:p>
        </p:txBody>
      </p:sp>
    </p:spTree>
    <p:extLst>
      <p:ext uri="{BB962C8B-B14F-4D97-AF65-F5344CB8AC3E}">
        <p14:creationId xmlns:p14="http://schemas.microsoft.com/office/powerpoint/2010/main" val="319076985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66563" name="Notizenplatzhalt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smtClean="0"/>
          </a:p>
        </p:txBody>
      </p:sp>
      <p:sp>
        <p:nvSpPr>
          <p:cNvPr id="66564" name="Foliennummernplatzhalt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74EB2BA9-ADD9-4915-BFC1-65A369446046}" type="slidenum">
              <a:rPr lang="de-DE" sz="1200" smtClean="0"/>
              <a:pPr eaLnBrk="1" hangingPunct="1"/>
              <a:t>70</a:t>
            </a:fld>
            <a:endParaRPr lang="de-DE" sz="1200" smtClean="0"/>
          </a:p>
        </p:txBody>
      </p:sp>
    </p:spTree>
    <p:extLst>
      <p:ext uri="{BB962C8B-B14F-4D97-AF65-F5344CB8AC3E}">
        <p14:creationId xmlns:p14="http://schemas.microsoft.com/office/powerpoint/2010/main" val="200628606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67587" name="Notizenplatzhalt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smtClean="0"/>
          </a:p>
        </p:txBody>
      </p:sp>
      <p:sp>
        <p:nvSpPr>
          <p:cNvPr id="67588" name="Foliennummernplatzhalt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BDB0312C-8F6E-4E89-8571-58875E020B23}" type="slidenum">
              <a:rPr lang="de-DE" sz="1200" smtClean="0"/>
              <a:pPr eaLnBrk="1" hangingPunct="1"/>
              <a:t>71</a:t>
            </a:fld>
            <a:endParaRPr lang="de-DE" sz="1200" smtClean="0"/>
          </a:p>
        </p:txBody>
      </p:sp>
    </p:spTree>
    <p:extLst>
      <p:ext uri="{BB962C8B-B14F-4D97-AF65-F5344CB8AC3E}">
        <p14:creationId xmlns:p14="http://schemas.microsoft.com/office/powerpoint/2010/main" val="258553457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EA26AABF-9611-464C-91A3-383C4E25427D}" type="slidenum">
              <a:rPr lang="de-DE" sz="1200" smtClean="0"/>
              <a:pPr eaLnBrk="1" hangingPunct="1"/>
              <a:t>72</a:t>
            </a:fld>
            <a:endParaRPr lang="de-DE" sz="1200" smtClean="0"/>
          </a:p>
        </p:txBody>
      </p:sp>
      <p:sp>
        <p:nvSpPr>
          <p:cNvPr id="686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686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de-DE" smtClean="0"/>
          </a:p>
        </p:txBody>
      </p:sp>
    </p:spTree>
    <p:extLst>
      <p:ext uri="{BB962C8B-B14F-4D97-AF65-F5344CB8AC3E}">
        <p14:creationId xmlns:p14="http://schemas.microsoft.com/office/powerpoint/2010/main" val="242377787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364028CA-FF1D-4BBD-9DD8-2F9146FF3D27}" type="slidenum">
              <a:rPr lang="de-DE" sz="1200" smtClean="0"/>
              <a:pPr eaLnBrk="1" hangingPunct="1"/>
              <a:t>74</a:t>
            </a:fld>
            <a:endParaRPr lang="de-DE" sz="1200" smtClean="0"/>
          </a:p>
        </p:txBody>
      </p:sp>
      <p:sp>
        <p:nvSpPr>
          <p:cNvPr id="69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696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de-DE" smtClean="0"/>
          </a:p>
        </p:txBody>
      </p:sp>
    </p:spTree>
    <p:extLst>
      <p:ext uri="{BB962C8B-B14F-4D97-AF65-F5344CB8AC3E}">
        <p14:creationId xmlns:p14="http://schemas.microsoft.com/office/powerpoint/2010/main" val="184314643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98501FF8-781B-4C16-8B86-471E66792B50}" type="slidenum">
              <a:rPr lang="de-DE" sz="1200" smtClean="0"/>
              <a:pPr eaLnBrk="1" hangingPunct="1"/>
              <a:t>78</a:t>
            </a:fld>
            <a:endParaRPr lang="de-DE" sz="1200" smtClean="0"/>
          </a:p>
        </p:txBody>
      </p:sp>
      <p:sp>
        <p:nvSpPr>
          <p:cNvPr id="706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706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de-DE" smtClean="0"/>
          </a:p>
        </p:txBody>
      </p:sp>
    </p:spTree>
    <p:extLst>
      <p:ext uri="{BB962C8B-B14F-4D97-AF65-F5344CB8AC3E}">
        <p14:creationId xmlns:p14="http://schemas.microsoft.com/office/powerpoint/2010/main" val="274359797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F92B6F48-A08F-40C3-9311-4C4FB90E6964}" type="slidenum">
              <a:rPr lang="de-DE" sz="1200" smtClean="0"/>
              <a:pPr eaLnBrk="1" hangingPunct="1"/>
              <a:t>85</a:t>
            </a:fld>
            <a:endParaRPr lang="de-DE" sz="1200" smtClean="0"/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de-DE" smtClean="0"/>
          </a:p>
        </p:txBody>
      </p:sp>
    </p:spTree>
    <p:extLst>
      <p:ext uri="{BB962C8B-B14F-4D97-AF65-F5344CB8AC3E}">
        <p14:creationId xmlns:p14="http://schemas.microsoft.com/office/powerpoint/2010/main" val="205673921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98501FF8-781B-4C16-8B86-471E66792B50}" type="slidenum">
              <a:rPr lang="de-DE" sz="1200" smtClean="0"/>
              <a:pPr eaLnBrk="1" hangingPunct="1"/>
              <a:t>86</a:t>
            </a:fld>
            <a:endParaRPr lang="de-DE" sz="1200" smtClean="0"/>
          </a:p>
        </p:txBody>
      </p:sp>
      <p:sp>
        <p:nvSpPr>
          <p:cNvPr id="706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706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de-DE" smtClean="0"/>
          </a:p>
        </p:txBody>
      </p:sp>
    </p:spTree>
    <p:extLst>
      <p:ext uri="{BB962C8B-B14F-4D97-AF65-F5344CB8AC3E}">
        <p14:creationId xmlns:p14="http://schemas.microsoft.com/office/powerpoint/2010/main" val="127681595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47F8A35-E0EE-4BCB-9A6B-7CE1393A2EF3}" type="slidenum">
              <a:rPr lang="de-DE"/>
              <a:pPr/>
              <a:t>87</a:t>
            </a:fld>
            <a:endParaRPr lang="de-DE"/>
          </a:p>
        </p:txBody>
      </p:sp>
      <p:sp>
        <p:nvSpPr>
          <p:cNvPr id="1310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310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6526517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7EEF2B0-DE69-4B34-A20B-2EB6AC591056}" type="slidenum">
              <a:rPr lang="de-DE"/>
              <a:pPr/>
              <a:t>88</a:t>
            </a:fld>
            <a:endParaRPr lang="de-DE"/>
          </a:p>
        </p:txBody>
      </p:sp>
      <p:sp>
        <p:nvSpPr>
          <p:cNvPr id="133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33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3616608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4A77ADF-5390-4C77-BBE6-7E501A3112AD}" type="slidenum">
              <a:rPr lang="de-DE"/>
              <a:pPr/>
              <a:t>89</a:t>
            </a:fld>
            <a:endParaRPr lang="de-DE"/>
          </a:p>
        </p:txBody>
      </p:sp>
      <p:sp>
        <p:nvSpPr>
          <p:cNvPr id="1351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351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634635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516C911-FEFE-41A3-8B7B-6E995D5D3067}" type="slidenum">
              <a:rPr lang="de-DE"/>
              <a:pPr/>
              <a:t>7</a:t>
            </a:fld>
            <a:endParaRPr lang="de-DE"/>
          </a:p>
        </p:txBody>
      </p:sp>
      <p:sp>
        <p:nvSpPr>
          <p:cNvPr id="16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Beispiel: Yoda</a:t>
            </a:r>
          </a:p>
        </p:txBody>
      </p:sp>
    </p:spTree>
    <p:extLst>
      <p:ext uri="{BB962C8B-B14F-4D97-AF65-F5344CB8AC3E}">
        <p14:creationId xmlns:p14="http://schemas.microsoft.com/office/powerpoint/2010/main" val="185766778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EDAE409-F76C-4053-B836-B5CC907FD55D}" type="slidenum">
              <a:rPr lang="de-DE"/>
              <a:pPr/>
              <a:t>90</a:t>
            </a:fld>
            <a:endParaRPr lang="de-DE"/>
          </a:p>
        </p:txBody>
      </p:sp>
      <p:sp>
        <p:nvSpPr>
          <p:cNvPr id="1392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392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3165689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E48ECA6-89D2-4F21-A9F8-30167C9DAFF0}" type="slidenum">
              <a:rPr lang="de-DE"/>
              <a:pPr/>
              <a:t>91</a:t>
            </a:fld>
            <a:endParaRPr lang="de-DE"/>
          </a:p>
        </p:txBody>
      </p:sp>
      <p:sp>
        <p:nvSpPr>
          <p:cNvPr id="141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41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4813595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D8D43B6-7643-4326-BF81-27B4551ED59F}" type="slidenum">
              <a:rPr lang="de-DE"/>
              <a:pPr/>
              <a:t>92</a:t>
            </a:fld>
            <a:endParaRPr lang="de-DE"/>
          </a:p>
        </p:txBody>
      </p:sp>
      <p:sp>
        <p:nvSpPr>
          <p:cNvPr id="1433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433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9174214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44D0FE8-5F57-4477-A11E-C823F6E708F2}" type="slidenum">
              <a:rPr lang="de-DE"/>
              <a:pPr/>
              <a:t>93</a:t>
            </a:fld>
            <a:endParaRPr lang="de-DE"/>
          </a:p>
        </p:txBody>
      </p:sp>
      <p:sp>
        <p:nvSpPr>
          <p:cNvPr id="145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454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7876929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166B550-BC6D-4FA4-97EC-53B836E46AA7}" type="slidenum">
              <a:rPr lang="de-DE"/>
              <a:pPr/>
              <a:t>94</a:t>
            </a:fld>
            <a:endParaRPr lang="de-DE"/>
          </a:p>
        </p:txBody>
      </p:sp>
      <p:sp>
        <p:nvSpPr>
          <p:cNvPr id="147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47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19902615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98501FF8-781B-4C16-8B86-471E66792B50}" type="slidenum">
              <a:rPr lang="de-DE" sz="1200" smtClean="0"/>
              <a:pPr eaLnBrk="1" hangingPunct="1"/>
              <a:t>95</a:t>
            </a:fld>
            <a:endParaRPr lang="de-DE" sz="1200" smtClean="0"/>
          </a:p>
        </p:txBody>
      </p:sp>
      <p:sp>
        <p:nvSpPr>
          <p:cNvPr id="706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706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de-DE" smtClean="0"/>
          </a:p>
        </p:txBody>
      </p:sp>
    </p:spTree>
    <p:extLst>
      <p:ext uri="{BB962C8B-B14F-4D97-AF65-F5344CB8AC3E}">
        <p14:creationId xmlns:p14="http://schemas.microsoft.com/office/powerpoint/2010/main" val="1538203577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F04E9F7-E597-470C-8CBE-1A3E02DB4D9A}" type="slidenum">
              <a:rPr lang="de-DE"/>
              <a:pPr/>
              <a:t>96</a:t>
            </a:fld>
            <a:endParaRPr lang="de-DE"/>
          </a:p>
        </p:txBody>
      </p:sp>
      <p:sp>
        <p:nvSpPr>
          <p:cNvPr id="61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1000" y="685800"/>
            <a:ext cx="6094413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144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5042" y="4343547"/>
            <a:ext cx="5027916" cy="411509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lIns="91431" tIns="45715" rIns="91431" bIns="45715"/>
          <a:lstStyle/>
          <a:p>
            <a:pPr>
              <a:buFontTx/>
              <a:buChar char="•"/>
            </a:pPr>
            <a:r>
              <a:rPr lang="de-DE"/>
              <a:t>Beispiel: stehe auf DHM25 und blicke in die Landschaft. Durch Kegelform des Kamerablickfeldes kommen in der Ferne immer mehr Daten hinzu.</a:t>
            </a:r>
          </a:p>
          <a:p>
            <a:pPr>
              <a:buFontTx/>
              <a:buChar char="•"/>
            </a:pPr>
            <a:r>
              <a:rPr lang="de-DE"/>
              <a:t>Schon vergleichsweise kleine Höhengitter erzeugen schnell über 100‘000 Polygone: Bsp: 251x251 (Bei DHM25 ca. 6km Kantenlänge) Höhensamples -&gt; 62‘500 Gitterflächen -&gt; 125‘000 Dreiecke.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8039172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A3E299E-EA46-4304-9E79-7E004FE41EDF}" type="slidenum">
              <a:rPr lang="de-DE"/>
              <a:pPr/>
              <a:t>97</a:t>
            </a:fld>
            <a:endParaRPr lang="de-DE"/>
          </a:p>
        </p:txBody>
      </p:sp>
      <p:sp>
        <p:nvSpPr>
          <p:cNvPr id="1064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064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4711092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088D230-A676-47FC-996D-36C47C95BE61}" type="slidenum">
              <a:rPr lang="de-DE"/>
              <a:pPr/>
              <a:t>98</a:t>
            </a:fld>
            <a:endParaRPr lang="de-DE"/>
          </a:p>
        </p:txBody>
      </p:sp>
      <p:sp>
        <p:nvSpPr>
          <p:cNvPr id="1095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095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2498261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76801AB-65DC-4BC8-A9A7-C11ABE8AFBED}" type="slidenum">
              <a:rPr lang="de-DE"/>
              <a:pPr/>
              <a:t>99</a:t>
            </a:fld>
            <a:endParaRPr lang="de-DE"/>
          </a:p>
        </p:txBody>
      </p:sp>
      <p:sp>
        <p:nvSpPr>
          <p:cNvPr id="1085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085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360608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D1F9EFD-AA1B-4D7C-9647-217BCEFCEAF2}" type="slidenum">
              <a:rPr lang="de-DE"/>
              <a:pPr/>
              <a:t>8</a:t>
            </a:fld>
            <a:endParaRPr lang="de-DE"/>
          </a:p>
        </p:txBody>
      </p:sp>
      <p:sp>
        <p:nvSpPr>
          <p:cNvPr id="645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645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56847094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98501FF8-781B-4C16-8B86-471E66792B50}" type="slidenum">
              <a:rPr lang="de-DE" sz="1200" smtClean="0"/>
              <a:pPr eaLnBrk="1" hangingPunct="1"/>
              <a:t>100</a:t>
            </a:fld>
            <a:endParaRPr lang="de-DE" sz="1200" smtClean="0"/>
          </a:p>
        </p:txBody>
      </p:sp>
      <p:sp>
        <p:nvSpPr>
          <p:cNvPr id="706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706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de-DE" smtClean="0"/>
          </a:p>
        </p:txBody>
      </p:sp>
    </p:spTree>
    <p:extLst>
      <p:ext uri="{BB962C8B-B14F-4D97-AF65-F5344CB8AC3E}">
        <p14:creationId xmlns:p14="http://schemas.microsoft.com/office/powerpoint/2010/main" val="610324704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EF34CF0-8804-4987-BBA5-0701E5932134}" type="slidenum">
              <a:rPr lang="de-DE"/>
              <a:pPr/>
              <a:t>101</a:t>
            </a:fld>
            <a:endParaRPr lang="de-DE"/>
          </a:p>
        </p:txBody>
      </p:sp>
      <p:sp>
        <p:nvSpPr>
          <p:cNvPr id="1187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187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16491909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06C5EF3-A044-435C-94B8-210DE5E3460E}" type="slidenum">
              <a:rPr lang="de-DE"/>
              <a:pPr/>
              <a:t>102</a:t>
            </a:fld>
            <a:endParaRPr lang="de-DE"/>
          </a:p>
        </p:txBody>
      </p:sp>
      <p:sp>
        <p:nvSpPr>
          <p:cNvPr id="1290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290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66944373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A7CEDE2-EB98-4F52-9D77-33D79761CC05}" type="slidenum">
              <a:rPr lang="de-DE"/>
              <a:pPr/>
              <a:t>103</a:t>
            </a:fld>
            <a:endParaRPr lang="de-DE"/>
          </a:p>
        </p:txBody>
      </p:sp>
      <p:sp>
        <p:nvSpPr>
          <p:cNvPr id="1218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218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50035767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60EF701-0E49-4A4B-B5EC-17011BD496FA}" type="slidenum">
              <a:rPr lang="de-DE"/>
              <a:pPr/>
              <a:t>104</a:t>
            </a:fld>
            <a:endParaRPr lang="de-DE"/>
          </a:p>
        </p:txBody>
      </p:sp>
      <p:sp>
        <p:nvSpPr>
          <p:cNvPr id="1249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249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09975985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BB0FF65-74C6-41EF-A31D-98A21D8D1901}" type="slidenum">
              <a:rPr lang="de-DE"/>
              <a:pPr/>
              <a:t>105</a:t>
            </a:fld>
            <a:endParaRPr lang="de-DE"/>
          </a:p>
        </p:txBody>
      </p:sp>
      <p:sp>
        <p:nvSpPr>
          <p:cNvPr id="149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49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61809464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7877F80-A2CB-4B16-906C-82A5D5AE30C3}" type="slidenum">
              <a:rPr lang="de-DE"/>
              <a:pPr/>
              <a:t>106</a:t>
            </a:fld>
            <a:endParaRPr lang="de-DE"/>
          </a:p>
        </p:txBody>
      </p:sp>
      <p:sp>
        <p:nvSpPr>
          <p:cNvPr id="151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51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8102378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F92B6F48-A08F-40C3-9311-4C4FB90E6964}" type="slidenum">
              <a:rPr lang="de-DE" sz="1200" smtClean="0"/>
              <a:pPr eaLnBrk="1" hangingPunct="1"/>
              <a:t>107</a:t>
            </a:fld>
            <a:endParaRPr lang="de-DE" sz="1200" smtClean="0"/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de-DE" smtClean="0"/>
          </a:p>
        </p:txBody>
      </p:sp>
    </p:spTree>
    <p:extLst>
      <p:ext uri="{BB962C8B-B14F-4D97-AF65-F5344CB8AC3E}">
        <p14:creationId xmlns:p14="http://schemas.microsoft.com/office/powerpoint/2010/main" val="6163538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FD34DC5-6BB0-423C-9367-07D8CC3B810F}" type="slidenum">
              <a:rPr lang="de-DE"/>
              <a:pPr/>
              <a:t>9</a:t>
            </a:fld>
            <a:endParaRPr lang="de-DE"/>
          </a:p>
        </p:txBody>
      </p:sp>
      <p:sp>
        <p:nvSpPr>
          <p:cNvPr id="1781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781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Skizze (OHP)</a:t>
            </a:r>
          </a:p>
          <a:p>
            <a:r>
              <a:rPr lang="de-DE"/>
              <a:t>Würfel</a:t>
            </a:r>
          </a:p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964705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07D8309-1B88-4325-9041-84CD3086EAD6}" type="slidenum">
              <a:rPr lang="de-DE"/>
              <a:pPr/>
              <a:t>10</a:t>
            </a:fld>
            <a:endParaRPr lang="de-DE"/>
          </a:p>
        </p:txBody>
      </p:sp>
      <p:sp>
        <p:nvSpPr>
          <p:cNvPr id="24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Skizze (OHP)</a:t>
            </a:r>
          </a:p>
          <a:p>
            <a:r>
              <a:rPr lang="de-DE"/>
              <a:t>Würfel</a:t>
            </a:r>
          </a:p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65527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de-DE" smtClean="0"/>
              <a:t>Formatvorlage des Untertitelmasters durch Klicken bearbeiten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041079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245469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37601" y="260350"/>
            <a:ext cx="2639484" cy="6192838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14917" y="260350"/>
            <a:ext cx="7719483" cy="6192838"/>
          </a:xfrm>
        </p:spPr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525336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el, Text und 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14918" y="260351"/>
            <a:ext cx="6718300" cy="658813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sz="half" idx="1"/>
          </p:nvPr>
        </p:nvSpPr>
        <p:spPr>
          <a:xfrm>
            <a:off x="814917" y="1196976"/>
            <a:ext cx="5179483" cy="5256213"/>
          </a:xfrm>
        </p:spPr>
        <p:txBody>
          <a:bodyPr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quarter" idx="2"/>
          </p:nvPr>
        </p:nvSpPr>
        <p:spPr>
          <a:xfrm>
            <a:off x="6197601" y="1196976"/>
            <a:ext cx="5179484" cy="2551113"/>
          </a:xfrm>
        </p:spPr>
        <p:txBody>
          <a:bodyPr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Inhaltsplatzhalter 4"/>
          <p:cNvSpPr>
            <a:spLocks noGrp="1"/>
          </p:cNvSpPr>
          <p:nvPr>
            <p:ph sz="quarter" idx="3"/>
          </p:nvPr>
        </p:nvSpPr>
        <p:spPr>
          <a:xfrm>
            <a:off x="6197601" y="3900488"/>
            <a:ext cx="5179484" cy="2552700"/>
          </a:xfrm>
        </p:spPr>
        <p:txBody>
          <a:bodyPr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503191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el, Text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14918" y="260351"/>
            <a:ext cx="6718300" cy="658813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sz="half" idx="1"/>
          </p:nvPr>
        </p:nvSpPr>
        <p:spPr>
          <a:xfrm>
            <a:off x="814917" y="1196976"/>
            <a:ext cx="5179483" cy="5256213"/>
          </a:xfrm>
        </p:spPr>
        <p:txBody>
          <a:bodyPr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97601" y="1196976"/>
            <a:ext cx="5179484" cy="5256213"/>
          </a:xfrm>
        </p:spPr>
        <p:txBody>
          <a:bodyPr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641430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hart">
  <p:cSld name="Titel, Text und Diagram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12285" y="404814"/>
            <a:ext cx="7200900" cy="725487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sz="half" idx="1"/>
          </p:nvPr>
        </p:nvSpPr>
        <p:spPr>
          <a:xfrm>
            <a:off x="912285" y="1628775"/>
            <a:ext cx="5082116" cy="4497388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iagrammplatzhalter 3"/>
          <p:cNvSpPr>
            <a:spLocks noGrp="1"/>
          </p:cNvSpPr>
          <p:nvPr>
            <p:ph type="chart" sz="half" idx="2"/>
          </p:nvPr>
        </p:nvSpPr>
        <p:spPr>
          <a:xfrm>
            <a:off x="6197600" y="1628775"/>
            <a:ext cx="5082117" cy="4497388"/>
          </a:xfrm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797099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>
  <p:cSld name="Titel, ClipArt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12285" y="404814"/>
            <a:ext cx="7200900" cy="725487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ClipArt-Platzhalter 2"/>
          <p:cNvSpPr>
            <a:spLocks noGrp="1"/>
          </p:cNvSpPr>
          <p:nvPr>
            <p:ph type="clipArt" sz="half" idx="1"/>
          </p:nvPr>
        </p:nvSpPr>
        <p:spPr>
          <a:xfrm>
            <a:off x="912285" y="1628775"/>
            <a:ext cx="5082116" cy="4497388"/>
          </a:xfrm>
        </p:spPr>
        <p:txBody>
          <a:bodyPr/>
          <a:lstStyle/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6197600" y="1628775"/>
            <a:ext cx="5082117" cy="4497388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238621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8754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1156759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14917" y="1196976"/>
            <a:ext cx="5179483" cy="52562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97601" y="1196976"/>
            <a:ext cx="5179484" cy="52562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0394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005914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485508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682946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8424600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de-DE" noProof="0" smtClean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8626344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814918" y="260351"/>
            <a:ext cx="6718300" cy="658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smtClean="0"/>
              <a:t>Klicken Sie, um das Titelformat zu bearbeiten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14918" y="1196976"/>
            <a:ext cx="10562167" cy="5256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smtClean="0"/>
              <a:t>Klicken Sie, um die Formate des Vorlagentextes zu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</a:p>
        </p:txBody>
      </p:sp>
      <p:sp>
        <p:nvSpPr>
          <p:cNvPr id="1028" name="Line 7"/>
          <p:cNvSpPr>
            <a:spLocks noChangeShapeType="1"/>
          </p:cNvSpPr>
          <p:nvPr userDrawn="1"/>
        </p:nvSpPr>
        <p:spPr bwMode="auto">
          <a:xfrm>
            <a:off x="916517" y="981075"/>
            <a:ext cx="11275483" cy="0"/>
          </a:xfrm>
          <a:prstGeom prst="line">
            <a:avLst/>
          </a:prstGeom>
          <a:noFill/>
          <a:ln w="22225">
            <a:solidFill>
              <a:schemeClr val="accent6">
                <a:lumMod val="60000"/>
                <a:lumOff val="4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 sz="2400"/>
          </a:p>
        </p:txBody>
      </p:sp>
      <p:sp>
        <p:nvSpPr>
          <p:cNvPr id="1029" name="Text Box 10"/>
          <p:cNvSpPr txBox="1">
            <a:spLocks noChangeArrowheads="1"/>
          </p:cNvSpPr>
          <p:nvPr userDrawn="1"/>
        </p:nvSpPr>
        <p:spPr bwMode="auto">
          <a:xfrm>
            <a:off x="10742147" y="741844"/>
            <a:ext cx="144985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defRPr/>
            </a:pPr>
            <a:r>
              <a:rPr lang="de-DE" sz="1200" dirty="0" smtClean="0">
                <a:latin typeface="Franklin Gothic Demi" pitchFamily="34" charset="0"/>
                <a:cs typeface="+mn-cs"/>
              </a:rPr>
              <a:t>Game Engineering</a:t>
            </a:r>
            <a:endParaRPr lang="de-DE" sz="1200" dirty="0" smtClean="0">
              <a:latin typeface="Franklin Gothic Heavy" pitchFamily="34" charset="0"/>
              <a:cs typeface="+mn-cs"/>
            </a:endParaRPr>
          </a:p>
        </p:txBody>
      </p:sp>
      <p:sp>
        <p:nvSpPr>
          <p:cNvPr id="1030" name="Text Box 18"/>
          <p:cNvSpPr txBox="1">
            <a:spLocks noChangeArrowheads="1"/>
          </p:cNvSpPr>
          <p:nvPr userDrawn="1"/>
        </p:nvSpPr>
        <p:spPr bwMode="auto">
          <a:xfrm>
            <a:off x="11518901" y="6583364"/>
            <a:ext cx="6731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 eaLnBrk="1" hangingPunct="1">
              <a:spcBef>
                <a:spcPct val="50000"/>
              </a:spcBef>
              <a:defRPr/>
            </a:pPr>
            <a:fld id="{DD758D06-941C-4CE8-A6EA-12A495A2CD32}" type="slidenum">
              <a:rPr lang="de-DE" sz="1200" smtClean="0">
                <a:latin typeface="Franklin Gothic Heavy" pitchFamily="34" charset="0"/>
                <a:cs typeface="+mn-cs"/>
              </a:rPr>
              <a:pPr algn="r" eaLnBrk="1" hangingPunct="1">
                <a:spcBef>
                  <a:spcPct val="50000"/>
                </a:spcBef>
                <a:defRPr/>
              </a:pPr>
              <a:t>‹Nr.›</a:t>
            </a:fld>
            <a:endParaRPr lang="de-DE" sz="1200" smtClean="0">
              <a:latin typeface="Franklin Gothic Heavy" pitchFamily="34" charset="0"/>
              <a:cs typeface="+mn-cs"/>
            </a:endParaRPr>
          </a:p>
        </p:txBody>
      </p:sp>
      <p:sp>
        <p:nvSpPr>
          <p:cNvPr id="1031" name="Text Box 19"/>
          <p:cNvSpPr txBox="1">
            <a:spLocks noChangeArrowheads="1"/>
          </p:cNvSpPr>
          <p:nvPr userDrawn="1"/>
        </p:nvSpPr>
        <p:spPr bwMode="auto">
          <a:xfrm>
            <a:off x="1" y="6613526"/>
            <a:ext cx="125226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defRPr/>
            </a:pPr>
            <a:r>
              <a:rPr lang="en-US" sz="1000" smtClean="0">
                <a:latin typeface="Franklin Gothic Demi" pitchFamily="34" charset="0"/>
                <a:cs typeface="+mn-cs"/>
              </a:rPr>
              <a:t>©</a:t>
            </a:r>
            <a:r>
              <a:rPr lang="de-DE" sz="1000" smtClean="0">
                <a:latin typeface="Franklin Gothic Demi" pitchFamily="34" charset="0"/>
                <a:cs typeface="+mn-cs"/>
              </a:rPr>
              <a:t> Christoph Müller</a:t>
            </a:r>
          </a:p>
        </p:txBody>
      </p:sp>
      <p:pic>
        <p:nvPicPr>
          <p:cNvPr id="9" name="Picture 5" descr="D:\users\cm\HFU\Allgemein\Veranstaltungslogos\GELogo.png"/>
          <p:cNvPicPr>
            <a:picLocks noChangeAspect="1" noChangeArrowheads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0576" y="52245"/>
            <a:ext cx="792088" cy="7488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2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>
          <a:solidFill>
            <a:schemeClr val="tx2"/>
          </a:solidFill>
          <a:latin typeface="Franklin Gothic Heavy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>
          <a:solidFill>
            <a:schemeClr val="tx2"/>
          </a:solidFill>
          <a:latin typeface="Franklin Gothic Heavy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>
          <a:solidFill>
            <a:schemeClr val="tx2"/>
          </a:solidFill>
          <a:latin typeface="Franklin Gothic Heavy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>
          <a:solidFill>
            <a:schemeClr val="tx2"/>
          </a:solidFill>
          <a:latin typeface="Franklin Gothic Heavy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>
          <a:solidFill>
            <a:schemeClr val="tx2"/>
          </a:solidFill>
          <a:latin typeface="Franklin Gothic Heavy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>
          <a:solidFill>
            <a:schemeClr val="tx2"/>
          </a:solidFill>
          <a:latin typeface="Franklin Gothic Heavy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>
          <a:solidFill>
            <a:schemeClr val="tx2"/>
          </a:solidFill>
          <a:latin typeface="Franklin Gothic Heavy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>
          <a:solidFill>
            <a:schemeClr val="tx2"/>
          </a:solidFill>
          <a:latin typeface="Franklin Gothic Heavy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14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14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14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14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14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wmf"/><Relationship Id="rId3" Type="http://schemas.openxmlformats.org/officeDocument/2006/relationships/image" Target="../media/image22.wmf"/><Relationship Id="rId7" Type="http://schemas.openxmlformats.org/officeDocument/2006/relationships/image" Target="../media/image33.wmf"/><Relationship Id="rId12" Type="http://schemas.openxmlformats.org/officeDocument/2006/relationships/image" Target="../media/image26.w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5.wmf"/><Relationship Id="rId11" Type="http://schemas.openxmlformats.org/officeDocument/2006/relationships/image" Target="../media/image37.wmf"/><Relationship Id="rId5" Type="http://schemas.openxmlformats.org/officeDocument/2006/relationships/image" Target="../media/image24.wmf"/><Relationship Id="rId10" Type="http://schemas.openxmlformats.org/officeDocument/2006/relationships/image" Target="../media/image36.wmf"/><Relationship Id="rId4" Type="http://schemas.openxmlformats.org/officeDocument/2006/relationships/image" Target="../media/image23.wmf"/><Relationship Id="rId9" Type="http://schemas.openxmlformats.org/officeDocument/2006/relationships/image" Target="../media/image35.wmf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wmf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18.wmf"/><Relationship Id="rId4" Type="http://schemas.openxmlformats.org/officeDocument/2006/relationships/image" Target="../media/image117.wmf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wmf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9.wmf"/><Relationship Id="rId4" Type="http://schemas.openxmlformats.org/officeDocument/2006/relationships/image" Target="../media/image117.wmf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wmf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0.wmf"/><Relationship Id="rId4" Type="http://schemas.openxmlformats.org/officeDocument/2006/relationships/image" Target="../media/image117.wmf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wmf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2.wmf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wmf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5.wmf"/><Relationship Id="rId4" Type="http://schemas.openxmlformats.org/officeDocument/2006/relationships/image" Target="../media/image124.wmf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wmf"/><Relationship Id="rId7" Type="http://schemas.openxmlformats.org/officeDocument/2006/relationships/image" Target="../media/image130.wmf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9.wmf"/><Relationship Id="rId5" Type="http://schemas.openxmlformats.org/officeDocument/2006/relationships/image" Target="../media/image128.wmf"/><Relationship Id="rId4" Type="http://schemas.openxmlformats.org/officeDocument/2006/relationships/image" Target="../media/image127.wmf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w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w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6.wm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w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w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w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wmf"/><Relationship Id="rId5" Type="http://schemas.openxmlformats.org/officeDocument/2006/relationships/image" Target="../media/image44.wmf"/><Relationship Id="rId4" Type="http://schemas.openxmlformats.org/officeDocument/2006/relationships/image" Target="../media/image43.w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w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w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wmf"/><Relationship Id="rId3" Type="http://schemas.openxmlformats.org/officeDocument/2006/relationships/image" Target="../media/image9.wmf"/><Relationship Id="rId7" Type="http://schemas.openxmlformats.org/officeDocument/2006/relationships/image" Target="../media/image14.wmf"/><Relationship Id="rId12" Type="http://schemas.openxmlformats.org/officeDocument/2006/relationships/image" Target="../media/image50.w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wmf"/><Relationship Id="rId11" Type="http://schemas.openxmlformats.org/officeDocument/2006/relationships/image" Target="../media/image21.wmf"/><Relationship Id="rId5" Type="http://schemas.openxmlformats.org/officeDocument/2006/relationships/image" Target="../media/image11.wmf"/><Relationship Id="rId10" Type="http://schemas.openxmlformats.org/officeDocument/2006/relationships/image" Target="../media/image20.wmf"/><Relationship Id="rId4" Type="http://schemas.openxmlformats.org/officeDocument/2006/relationships/image" Target="../media/image10.wmf"/><Relationship Id="rId9" Type="http://schemas.openxmlformats.org/officeDocument/2006/relationships/image" Target="../media/image16.wmf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w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2.w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w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3.wmf"/><Relationship Id="rId4" Type="http://schemas.openxmlformats.org/officeDocument/2006/relationships/image" Target="../media/image52.w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w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5.w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wmf"/><Relationship Id="rId7" Type="http://schemas.openxmlformats.org/officeDocument/2006/relationships/image" Target="../media/image58.wmf"/><Relationship Id="rId2" Type="http://schemas.openxmlformats.org/officeDocument/2006/relationships/image" Target="../media/image52.wm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3.wmf"/><Relationship Id="rId5" Type="http://schemas.openxmlformats.org/officeDocument/2006/relationships/image" Target="../media/image51.wmf"/><Relationship Id="rId4" Type="http://schemas.openxmlformats.org/officeDocument/2006/relationships/image" Target="../media/image5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wmf"/><Relationship Id="rId2" Type="http://schemas.openxmlformats.org/officeDocument/2006/relationships/image" Target="../media/image58.w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wmf"/><Relationship Id="rId3" Type="http://schemas.openxmlformats.org/officeDocument/2006/relationships/image" Target="../media/image7.wmf"/><Relationship Id="rId7" Type="http://schemas.openxmlformats.org/officeDocument/2006/relationships/image" Target="../media/image64.w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wmf"/><Relationship Id="rId5" Type="http://schemas.openxmlformats.org/officeDocument/2006/relationships/image" Target="../media/image52.wmf"/><Relationship Id="rId4" Type="http://schemas.openxmlformats.org/officeDocument/2006/relationships/image" Target="../media/image62.wmf"/><Relationship Id="rId9" Type="http://schemas.openxmlformats.org/officeDocument/2006/relationships/image" Target="../media/image5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wm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8.wm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wmf"/><Relationship Id="rId5" Type="http://schemas.openxmlformats.org/officeDocument/2006/relationships/image" Target="../media/image6.wmf"/><Relationship Id="rId4" Type="http://schemas.openxmlformats.org/officeDocument/2006/relationships/image" Target="../media/image4.w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wmf"/><Relationship Id="rId7" Type="http://schemas.openxmlformats.org/officeDocument/2006/relationships/image" Target="../media/image64.wm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wmf"/><Relationship Id="rId5" Type="http://schemas.openxmlformats.org/officeDocument/2006/relationships/image" Target="../media/image52.wmf"/><Relationship Id="rId4" Type="http://schemas.openxmlformats.org/officeDocument/2006/relationships/image" Target="../media/image62.w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wmf"/><Relationship Id="rId7" Type="http://schemas.openxmlformats.org/officeDocument/2006/relationships/image" Target="../media/image64.wm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wmf"/><Relationship Id="rId5" Type="http://schemas.openxmlformats.org/officeDocument/2006/relationships/image" Target="../media/image52.wmf"/><Relationship Id="rId4" Type="http://schemas.openxmlformats.org/officeDocument/2006/relationships/image" Target="../media/image62.wmf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wmf"/><Relationship Id="rId3" Type="http://schemas.openxmlformats.org/officeDocument/2006/relationships/image" Target="../media/image7.wmf"/><Relationship Id="rId7" Type="http://schemas.openxmlformats.org/officeDocument/2006/relationships/image" Target="../media/image64.wm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wmf"/><Relationship Id="rId5" Type="http://schemas.openxmlformats.org/officeDocument/2006/relationships/image" Target="../media/image52.wmf"/><Relationship Id="rId4" Type="http://schemas.openxmlformats.org/officeDocument/2006/relationships/image" Target="../media/image62.wmf"/><Relationship Id="rId9" Type="http://schemas.openxmlformats.org/officeDocument/2006/relationships/image" Target="../media/image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w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wm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0.wm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jpeg"/><Relationship Id="rId3" Type="http://schemas.openxmlformats.org/officeDocument/2006/relationships/image" Target="../media/image41.wmf"/><Relationship Id="rId7" Type="http://schemas.openxmlformats.org/officeDocument/2006/relationships/image" Target="../media/image53.wmf"/><Relationship Id="rId2" Type="http://schemas.openxmlformats.org/officeDocument/2006/relationships/image" Target="../media/image40.wm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2.wmf"/><Relationship Id="rId5" Type="http://schemas.openxmlformats.org/officeDocument/2006/relationships/image" Target="../media/image51.wmf"/><Relationship Id="rId4" Type="http://schemas.openxmlformats.org/officeDocument/2006/relationships/image" Target="../media/image71.jpe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8.w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wmf"/><Relationship Id="rId5" Type="http://schemas.openxmlformats.org/officeDocument/2006/relationships/image" Target="../media/image6.wmf"/><Relationship Id="rId4" Type="http://schemas.openxmlformats.org/officeDocument/2006/relationships/image" Target="../media/image4.wmf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wmf"/><Relationship Id="rId13" Type="http://schemas.openxmlformats.org/officeDocument/2006/relationships/image" Target="../media/image19.wmf"/><Relationship Id="rId3" Type="http://schemas.openxmlformats.org/officeDocument/2006/relationships/image" Target="../media/image9.wmf"/><Relationship Id="rId7" Type="http://schemas.openxmlformats.org/officeDocument/2006/relationships/image" Target="../media/image13.wmf"/><Relationship Id="rId12" Type="http://schemas.openxmlformats.org/officeDocument/2006/relationships/image" Target="../media/image18.w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wmf"/><Relationship Id="rId11" Type="http://schemas.openxmlformats.org/officeDocument/2006/relationships/image" Target="../media/image17.wmf"/><Relationship Id="rId5" Type="http://schemas.openxmlformats.org/officeDocument/2006/relationships/image" Target="../media/image11.wmf"/><Relationship Id="rId15" Type="http://schemas.openxmlformats.org/officeDocument/2006/relationships/image" Target="../media/image21.wmf"/><Relationship Id="rId10" Type="http://schemas.openxmlformats.org/officeDocument/2006/relationships/image" Target="../media/image16.wmf"/><Relationship Id="rId4" Type="http://schemas.openxmlformats.org/officeDocument/2006/relationships/image" Target="../media/image10.wmf"/><Relationship Id="rId9" Type="http://schemas.openxmlformats.org/officeDocument/2006/relationships/image" Target="../media/image15.wmf"/><Relationship Id="rId14" Type="http://schemas.openxmlformats.org/officeDocument/2006/relationships/image" Target="../media/image20.wmf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6.gif"/><Relationship Id="rId4" Type="http://schemas.openxmlformats.org/officeDocument/2006/relationships/image" Target="../media/image75.jpe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wmf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9.wmf"/><Relationship Id="rId4" Type="http://schemas.openxmlformats.org/officeDocument/2006/relationships/image" Target="../media/image88.wmf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wmf"/><Relationship Id="rId7" Type="http://schemas.openxmlformats.org/officeDocument/2006/relationships/image" Target="../media/image94.wmf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wmf"/><Relationship Id="rId5" Type="http://schemas.openxmlformats.org/officeDocument/2006/relationships/image" Target="../media/image92.wmf"/><Relationship Id="rId4" Type="http://schemas.openxmlformats.org/officeDocument/2006/relationships/image" Target="../media/image91.wmf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wmf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wmf"/><Relationship Id="rId5" Type="http://schemas.openxmlformats.org/officeDocument/2006/relationships/image" Target="../media/image97.wmf"/><Relationship Id="rId4" Type="http://schemas.openxmlformats.org/officeDocument/2006/relationships/image" Target="../media/image96.w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wmf"/><Relationship Id="rId13" Type="http://schemas.openxmlformats.org/officeDocument/2006/relationships/image" Target="../media/image32.wmf"/><Relationship Id="rId3" Type="http://schemas.openxmlformats.org/officeDocument/2006/relationships/image" Target="../media/image22.wmf"/><Relationship Id="rId7" Type="http://schemas.openxmlformats.org/officeDocument/2006/relationships/image" Target="../media/image26.wmf"/><Relationship Id="rId12" Type="http://schemas.openxmlformats.org/officeDocument/2006/relationships/image" Target="../media/image31.w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5.wmf"/><Relationship Id="rId11" Type="http://schemas.openxmlformats.org/officeDocument/2006/relationships/image" Target="../media/image30.wmf"/><Relationship Id="rId5" Type="http://schemas.openxmlformats.org/officeDocument/2006/relationships/image" Target="../media/image24.wmf"/><Relationship Id="rId10" Type="http://schemas.openxmlformats.org/officeDocument/2006/relationships/image" Target="../media/image29.wmf"/><Relationship Id="rId4" Type="http://schemas.openxmlformats.org/officeDocument/2006/relationships/image" Target="../media/image23.wmf"/><Relationship Id="rId9" Type="http://schemas.openxmlformats.org/officeDocument/2006/relationships/image" Target="../media/image28.wmf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wmf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wmf"/><Relationship Id="rId5" Type="http://schemas.openxmlformats.org/officeDocument/2006/relationships/image" Target="../media/image100.wmf"/><Relationship Id="rId4" Type="http://schemas.openxmlformats.org/officeDocument/2006/relationships/image" Target="../media/image99.wmf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wmf"/><Relationship Id="rId3" Type="http://schemas.openxmlformats.org/officeDocument/2006/relationships/image" Target="../media/image99.wmf"/><Relationship Id="rId7" Type="http://schemas.openxmlformats.org/officeDocument/2006/relationships/image" Target="../media/image103.wmf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wmf"/><Relationship Id="rId5" Type="http://schemas.openxmlformats.org/officeDocument/2006/relationships/image" Target="../media/image95.wmf"/><Relationship Id="rId10" Type="http://schemas.openxmlformats.org/officeDocument/2006/relationships/image" Target="../media/image106.wmf"/><Relationship Id="rId4" Type="http://schemas.openxmlformats.org/officeDocument/2006/relationships/image" Target="../media/image100.wmf"/><Relationship Id="rId9" Type="http://schemas.openxmlformats.org/officeDocument/2006/relationships/image" Target="../media/image105.wmf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wmf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.wmf"/><Relationship Id="rId5" Type="http://schemas.openxmlformats.org/officeDocument/2006/relationships/image" Target="../media/image97.wmf"/><Relationship Id="rId4" Type="http://schemas.openxmlformats.org/officeDocument/2006/relationships/image" Target="../media/image100.wmf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wmf"/><Relationship Id="rId3" Type="http://schemas.openxmlformats.org/officeDocument/2006/relationships/image" Target="../media/image97.wmf"/><Relationship Id="rId7" Type="http://schemas.openxmlformats.org/officeDocument/2006/relationships/image" Target="../media/image110.wmf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wmf"/><Relationship Id="rId5" Type="http://schemas.openxmlformats.org/officeDocument/2006/relationships/image" Target="../media/image108.wmf"/><Relationship Id="rId4" Type="http://schemas.openxmlformats.org/officeDocument/2006/relationships/image" Target="../media/image107.wmf"/><Relationship Id="rId9" Type="http://schemas.openxmlformats.org/officeDocument/2006/relationships/image" Target="../media/image112.wmf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wmf"/><Relationship Id="rId7" Type="http://schemas.openxmlformats.org/officeDocument/2006/relationships/image" Target="../media/image114.wmf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wmf"/><Relationship Id="rId5" Type="http://schemas.openxmlformats.org/officeDocument/2006/relationships/image" Target="../media/image98.wmf"/><Relationship Id="rId4" Type="http://schemas.openxmlformats.org/officeDocument/2006/relationships/image" Target="../media/image100.wmf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4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4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jpe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863975" y="2924176"/>
            <a:ext cx="2592388" cy="504825"/>
          </a:xfrm>
        </p:spPr>
        <p:txBody>
          <a:bodyPr/>
          <a:lstStyle/>
          <a:p>
            <a:pPr eaLnBrk="1" hangingPunct="1"/>
            <a:r>
              <a:rPr lang="de-DE" smtClean="0"/>
              <a:t>Game Engineering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863975" y="4149726"/>
            <a:ext cx="3517900" cy="574675"/>
          </a:xfrm>
        </p:spPr>
        <p:txBody>
          <a:bodyPr/>
          <a:lstStyle/>
          <a:p>
            <a:pPr algn="l" eaLnBrk="1" hangingPunct="1">
              <a:lnSpc>
                <a:spcPct val="80000"/>
              </a:lnSpc>
            </a:pPr>
            <a:r>
              <a:rPr lang="de-DE" sz="1600"/>
              <a:t>Christoph Müller</a:t>
            </a:r>
          </a:p>
          <a:p>
            <a:pPr algn="l" eaLnBrk="1" hangingPunct="1">
              <a:lnSpc>
                <a:spcPct val="80000"/>
              </a:lnSpc>
            </a:pPr>
            <a:r>
              <a:rPr lang="de-DE" sz="1600"/>
              <a:t>christoph.mueller@hs-furtwangen.de</a:t>
            </a:r>
          </a:p>
          <a:p>
            <a:pPr algn="l" eaLnBrk="1" hangingPunct="1">
              <a:lnSpc>
                <a:spcPct val="80000"/>
              </a:lnSpc>
            </a:pPr>
            <a:endParaRPr lang="de-DE" sz="1600"/>
          </a:p>
        </p:txBody>
      </p:sp>
      <p:sp>
        <p:nvSpPr>
          <p:cNvPr id="2052" name="Line 4"/>
          <p:cNvSpPr>
            <a:spLocks noChangeShapeType="1"/>
          </p:cNvSpPr>
          <p:nvPr/>
        </p:nvSpPr>
        <p:spPr bwMode="auto">
          <a:xfrm flipV="1">
            <a:off x="0" y="3428999"/>
            <a:ext cx="6167438" cy="1"/>
          </a:xfrm>
          <a:prstGeom prst="line">
            <a:avLst/>
          </a:prstGeom>
          <a:noFill/>
          <a:ln w="22225">
            <a:solidFill>
              <a:schemeClr val="accent6">
                <a:lumMod val="60000"/>
                <a:lumOff val="4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>
              <a:defRPr/>
            </a:pPr>
            <a:endParaRPr lang="de-DE"/>
          </a:p>
        </p:txBody>
      </p:sp>
      <p:pic>
        <p:nvPicPr>
          <p:cNvPr id="2053" name="Picture 5" descr="D:\users\cm\HFU\Allgemein\Veranstaltungslogos\GE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0514" y="2794001"/>
            <a:ext cx="2001837" cy="200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16363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Fans (Fächer)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135188" y="1196976"/>
            <a:ext cx="7416800" cy="1655763"/>
          </a:xfrm>
        </p:spPr>
        <p:txBody>
          <a:bodyPr/>
          <a:lstStyle/>
          <a:p>
            <a:r>
              <a:rPr lang="de-DE" sz="2000"/>
              <a:t>Lineare Punktliste, bestehend aus 3 + n Punkten.</a:t>
            </a:r>
          </a:p>
          <a:p>
            <a:r>
              <a:rPr lang="de-DE" sz="2000"/>
              <a:t>Die ersten drei Punkte bilden ein Dreieck.</a:t>
            </a:r>
          </a:p>
          <a:p>
            <a:r>
              <a:rPr lang="de-DE" sz="2000"/>
              <a:t>Jeder weitere Punkt bildet ein Dreieck mit dem letzten Punkt und dem allerersten Punkt.</a:t>
            </a:r>
          </a:p>
        </p:txBody>
      </p:sp>
      <p:pic>
        <p:nvPicPr>
          <p:cNvPr id="22532" name="Picture 4" descr="CubeTrifan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1451" y="2924176"/>
            <a:ext cx="3311525" cy="3248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3" name="Picture 5" descr="CubeTrifan1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1451" y="2927351"/>
            <a:ext cx="3311525" cy="3248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4" name="Picture 6" descr="CubeTrifan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1451" y="2928939"/>
            <a:ext cx="3311525" cy="3248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5" name="Picture 7" descr="CubeTrifan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1451" y="2924175"/>
            <a:ext cx="3313113" cy="325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6" name="Picture 8" descr="CubeTrifan4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1451" y="2922588"/>
            <a:ext cx="3311525" cy="3249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7" name="Picture 9" descr="CubeTrifan5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1451" y="2922588"/>
            <a:ext cx="3311525" cy="3249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8" name="Picture 10" descr="CubeTrifan6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1451" y="2924176"/>
            <a:ext cx="3311525" cy="3249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9" name="Picture 11" descr="CubeTrifan7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1451" y="2924176"/>
            <a:ext cx="3311525" cy="3248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40" name="Picture 12" descr="CubeTrifan8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1451" y="2924176"/>
            <a:ext cx="3311525" cy="3249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2579" name="Group 51"/>
          <p:cNvGraphicFramePr>
            <a:graphicFrameLocks noGrp="1"/>
          </p:cNvGraphicFramePr>
          <p:nvPr>
            <p:ph sz="half" idx="2"/>
          </p:nvPr>
        </p:nvGraphicFramePr>
        <p:xfrm>
          <a:off x="7391400" y="3213100"/>
          <a:ext cx="1873250" cy="3169920"/>
        </p:xfrm>
        <a:graphic>
          <a:graphicData uri="http://schemas.openxmlformats.org/drawingml/2006/table">
            <a:tbl>
              <a:tblPr/>
              <a:tblGrid>
                <a:gridCol w="360363"/>
                <a:gridCol w="1512887"/>
              </a:tblGrid>
              <a:tr h="3841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de-DE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ranklin Gothic Heavy" pitchFamily="34" charset="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de-DE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ranklin Gothic Demi" pitchFamily="34" charset="0"/>
                        </a:rPr>
                        <a:t>(</a:t>
                      </a:r>
                      <a:r>
                        <a:rPr kumimoji="0" lang="de-DE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Franklin Gothic Demi" pitchFamily="34" charset="0"/>
                        </a:rPr>
                        <a:t>-1</a:t>
                      </a:r>
                      <a:r>
                        <a:rPr kumimoji="0" lang="de-DE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ranklin Gothic Demi" pitchFamily="34" charset="0"/>
                        </a:rPr>
                        <a:t>, </a:t>
                      </a:r>
                      <a:r>
                        <a:rPr kumimoji="0" lang="de-DE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6600"/>
                          </a:solidFill>
                          <a:effectLst/>
                          <a:latin typeface="Franklin Gothic Demi" pitchFamily="34" charset="0"/>
                        </a:rPr>
                        <a:t>1</a:t>
                      </a:r>
                      <a:r>
                        <a:rPr kumimoji="0" lang="de-DE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ranklin Gothic Demi" pitchFamily="34" charset="0"/>
                        </a:rPr>
                        <a:t>, </a:t>
                      </a:r>
                      <a:r>
                        <a:rPr kumimoji="0" lang="de-DE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5C5CD6"/>
                          </a:solidFill>
                          <a:effectLst/>
                          <a:latin typeface="Franklin Gothic Demi" pitchFamily="34" charset="0"/>
                        </a:rPr>
                        <a:t>-1</a:t>
                      </a:r>
                      <a:r>
                        <a:rPr kumimoji="0" lang="de-DE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ranklin Gothic Demi" pitchFamily="34" charset="0"/>
                        </a:rPr>
                        <a:t>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78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de-DE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ranklin Gothic Heavy" pitchFamily="34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de-DE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ranklin Gothic Demi" pitchFamily="34" charset="0"/>
                        </a:rPr>
                        <a:t>(</a:t>
                      </a:r>
                      <a:r>
                        <a:rPr kumimoji="0" lang="de-DE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Franklin Gothic Demi" pitchFamily="34" charset="0"/>
                        </a:rPr>
                        <a:t>-1</a:t>
                      </a:r>
                      <a:r>
                        <a:rPr kumimoji="0" lang="de-DE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ranklin Gothic Demi" pitchFamily="34" charset="0"/>
                        </a:rPr>
                        <a:t>, </a:t>
                      </a:r>
                      <a:r>
                        <a:rPr kumimoji="0" lang="de-DE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6600"/>
                          </a:solidFill>
                          <a:effectLst/>
                          <a:latin typeface="Franklin Gothic Demi" pitchFamily="34" charset="0"/>
                        </a:rPr>
                        <a:t>-1</a:t>
                      </a:r>
                      <a:r>
                        <a:rPr kumimoji="0" lang="de-DE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ranklin Gothic Demi" pitchFamily="34" charset="0"/>
                        </a:rPr>
                        <a:t>, </a:t>
                      </a:r>
                      <a:r>
                        <a:rPr kumimoji="0" lang="de-DE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5C5CD6"/>
                          </a:solidFill>
                          <a:effectLst/>
                          <a:latin typeface="Franklin Gothic Demi" pitchFamily="34" charset="0"/>
                        </a:rPr>
                        <a:t>-1</a:t>
                      </a:r>
                      <a:r>
                        <a:rPr kumimoji="0" lang="de-DE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ranklin Gothic Demi" pitchFamily="34" charset="0"/>
                        </a:rPr>
                        <a:t>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78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de-DE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ranklin Gothic Heavy" pitchFamily="34" charset="0"/>
                        </a:rPr>
                        <a:t>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de-DE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ranklin Gothic Demi" pitchFamily="34" charset="0"/>
                        </a:rPr>
                        <a:t>(</a:t>
                      </a:r>
                      <a:r>
                        <a:rPr kumimoji="0" lang="de-DE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Franklin Gothic Demi" pitchFamily="34" charset="0"/>
                        </a:rPr>
                        <a:t>-1</a:t>
                      </a:r>
                      <a:r>
                        <a:rPr kumimoji="0" lang="de-DE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ranklin Gothic Demi" pitchFamily="34" charset="0"/>
                        </a:rPr>
                        <a:t>, </a:t>
                      </a:r>
                      <a:r>
                        <a:rPr kumimoji="0" lang="de-DE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6600"/>
                          </a:solidFill>
                          <a:effectLst/>
                          <a:latin typeface="Franklin Gothic Demi" pitchFamily="34" charset="0"/>
                        </a:rPr>
                        <a:t>-1</a:t>
                      </a:r>
                      <a:r>
                        <a:rPr kumimoji="0" lang="de-DE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ranklin Gothic Demi" pitchFamily="34" charset="0"/>
                        </a:rPr>
                        <a:t>, </a:t>
                      </a:r>
                      <a:r>
                        <a:rPr kumimoji="0" lang="de-DE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5C5CD6"/>
                          </a:solidFill>
                          <a:effectLst/>
                          <a:latin typeface="Franklin Gothic Demi" pitchFamily="34" charset="0"/>
                        </a:rPr>
                        <a:t>1</a:t>
                      </a:r>
                      <a:r>
                        <a:rPr kumimoji="0" lang="de-DE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ranklin Gothic Demi" pitchFamily="34" charset="0"/>
                        </a:rPr>
                        <a:t>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62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de-DE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ranklin Gothic Heavy" pitchFamily="34" charset="0"/>
                        </a:rPr>
                        <a:t>3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de-DE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ranklin Gothic Demi" pitchFamily="34" charset="0"/>
                        </a:rPr>
                        <a:t>(</a:t>
                      </a:r>
                      <a:r>
                        <a:rPr kumimoji="0" lang="de-DE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Franklin Gothic Demi" pitchFamily="34" charset="0"/>
                        </a:rPr>
                        <a:t>-1</a:t>
                      </a:r>
                      <a:r>
                        <a:rPr kumimoji="0" lang="de-DE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ranklin Gothic Demi" pitchFamily="34" charset="0"/>
                        </a:rPr>
                        <a:t>, </a:t>
                      </a:r>
                      <a:r>
                        <a:rPr kumimoji="0" lang="de-DE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6600"/>
                          </a:solidFill>
                          <a:effectLst/>
                          <a:latin typeface="Franklin Gothic Demi" pitchFamily="34" charset="0"/>
                        </a:rPr>
                        <a:t>1</a:t>
                      </a:r>
                      <a:r>
                        <a:rPr kumimoji="0" lang="de-DE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ranklin Gothic Demi" pitchFamily="34" charset="0"/>
                        </a:rPr>
                        <a:t>, </a:t>
                      </a:r>
                      <a:r>
                        <a:rPr kumimoji="0" lang="de-DE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5C5CD6"/>
                          </a:solidFill>
                          <a:effectLst/>
                          <a:latin typeface="Franklin Gothic Demi" pitchFamily="34" charset="0"/>
                        </a:rPr>
                        <a:t>1</a:t>
                      </a:r>
                      <a:r>
                        <a:rPr kumimoji="0" lang="de-DE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ranklin Gothic Demi" pitchFamily="34" charset="0"/>
                        </a:rPr>
                        <a:t>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78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de-DE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ranklin Gothic Heavy" pitchFamily="34" charset="0"/>
                        </a:rPr>
                        <a:t>4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de-DE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ranklin Gothic Demi" pitchFamily="34" charset="0"/>
                        </a:rPr>
                        <a:t>(</a:t>
                      </a:r>
                      <a:r>
                        <a:rPr kumimoji="0" lang="de-DE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Franklin Gothic Demi" pitchFamily="34" charset="0"/>
                        </a:rPr>
                        <a:t>1</a:t>
                      </a:r>
                      <a:r>
                        <a:rPr kumimoji="0" lang="de-DE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ranklin Gothic Demi" pitchFamily="34" charset="0"/>
                        </a:rPr>
                        <a:t>, </a:t>
                      </a:r>
                      <a:r>
                        <a:rPr kumimoji="0" lang="de-DE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6600"/>
                          </a:solidFill>
                          <a:effectLst/>
                          <a:latin typeface="Franklin Gothic Demi" pitchFamily="34" charset="0"/>
                        </a:rPr>
                        <a:t>1</a:t>
                      </a:r>
                      <a:r>
                        <a:rPr kumimoji="0" lang="de-DE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ranklin Gothic Demi" pitchFamily="34" charset="0"/>
                        </a:rPr>
                        <a:t>, </a:t>
                      </a:r>
                      <a:r>
                        <a:rPr kumimoji="0" lang="de-DE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5C5CD6"/>
                          </a:solidFill>
                          <a:effectLst/>
                          <a:latin typeface="Franklin Gothic Demi" pitchFamily="34" charset="0"/>
                        </a:rPr>
                        <a:t>1</a:t>
                      </a:r>
                      <a:r>
                        <a:rPr kumimoji="0" lang="de-DE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ranklin Gothic Demi" pitchFamily="34" charset="0"/>
                        </a:rPr>
                        <a:t>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78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de-DE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ranklin Gothic Heavy" pitchFamily="34" charset="0"/>
                        </a:rPr>
                        <a:t>5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de-DE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ranklin Gothic Demi" pitchFamily="34" charset="0"/>
                        </a:rPr>
                        <a:t>(</a:t>
                      </a:r>
                      <a:r>
                        <a:rPr kumimoji="0" lang="de-DE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Franklin Gothic Demi" pitchFamily="34" charset="0"/>
                        </a:rPr>
                        <a:t>1</a:t>
                      </a:r>
                      <a:r>
                        <a:rPr kumimoji="0" lang="de-DE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ranklin Gothic Demi" pitchFamily="34" charset="0"/>
                        </a:rPr>
                        <a:t>, </a:t>
                      </a:r>
                      <a:r>
                        <a:rPr kumimoji="0" lang="de-DE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6600"/>
                          </a:solidFill>
                          <a:effectLst/>
                          <a:latin typeface="Franklin Gothic Demi" pitchFamily="34" charset="0"/>
                        </a:rPr>
                        <a:t>1</a:t>
                      </a:r>
                      <a:r>
                        <a:rPr kumimoji="0" lang="de-DE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ranklin Gothic Demi" pitchFamily="34" charset="0"/>
                        </a:rPr>
                        <a:t>, </a:t>
                      </a:r>
                      <a:r>
                        <a:rPr kumimoji="0" lang="de-DE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5C5CD6"/>
                          </a:solidFill>
                          <a:effectLst/>
                          <a:latin typeface="Franklin Gothic Demi" pitchFamily="34" charset="0"/>
                        </a:rPr>
                        <a:t>-1</a:t>
                      </a:r>
                      <a:r>
                        <a:rPr kumimoji="0" lang="de-DE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ranklin Gothic Demi" pitchFamily="34" charset="0"/>
                        </a:rPr>
                        <a:t>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62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de-DE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ranklin Gothic Heavy" pitchFamily="34" charset="0"/>
                        </a:rPr>
                        <a:t>6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de-DE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ranklin Gothic Demi" pitchFamily="34" charset="0"/>
                        </a:rPr>
                        <a:t>(</a:t>
                      </a:r>
                      <a:r>
                        <a:rPr kumimoji="0" lang="de-DE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Franklin Gothic Demi" pitchFamily="34" charset="0"/>
                        </a:rPr>
                        <a:t>1</a:t>
                      </a:r>
                      <a:r>
                        <a:rPr kumimoji="0" lang="de-DE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ranklin Gothic Demi" pitchFamily="34" charset="0"/>
                        </a:rPr>
                        <a:t>, </a:t>
                      </a:r>
                      <a:r>
                        <a:rPr kumimoji="0" lang="de-DE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6600"/>
                          </a:solidFill>
                          <a:effectLst/>
                          <a:latin typeface="Franklin Gothic Demi" pitchFamily="34" charset="0"/>
                        </a:rPr>
                        <a:t>-1</a:t>
                      </a:r>
                      <a:r>
                        <a:rPr kumimoji="0" lang="de-DE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ranklin Gothic Demi" pitchFamily="34" charset="0"/>
                        </a:rPr>
                        <a:t>, </a:t>
                      </a:r>
                      <a:r>
                        <a:rPr kumimoji="0" lang="de-DE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5C5CD6"/>
                          </a:solidFill>
                          <a:effectLst/>
                          <a:latin typeface="Franklin Gothic Demi" pitchFamily="34" charset="0"/>
                        </a:rPr>
                        <a:t>-1</a:t>
                      </a:r>
                      <a:r>
                        <a:rPr kumimoji="0" lang="de-DE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ranklin Gothic Demi" pitchFamily="34" charset="0"/>
                        </a:rPr>
                        <a:t>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78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de-DE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ranklin Gothic Heavy" pitchFamily="34" charset="0"/>
                        </a:rPr>
                        <a:t>7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de-DE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ranklin Gothic Demi" pitchFamily="34" charset="0"/>
                        </a:rPr>
                        <a:t>(</a:t>
                      </a:r>
                      <a:r>
                        <a:rPr kumimoji="0" lang="de-DE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Franklin Gothic Demi" pitchFamily="34" charset="0"/>
                        </a:rPr>
                        <a:t>-1</a:t>
                      </a:r>
                      <a:r>
                        <a:rPr kumimoji="0" lang="de-DE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ranklin Gothic Demi" pitchFamily="34" charset="0"/>
                        </a:rPr>
                        <a:t>, </a:t>
                      </a:r>
                      <a:r>
                        <a:rPr kumimoji="0" lang="de-DE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6600"/>
                          </a:solidFill>
                          <a:effectLst/>
                          <a:latin typeface="Franklin Gothic Demi" pitchFamily="34" charset="0"/>
                        </a:rPr>
                        <a:t>-1</a:t>
                      </a:r>
                      <a:r>
                        <a:rPr kumimoji="0" lang="de-DE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ranklin Gothic Demi" pitchFamily="34" charset="0"/>
                        </a:rPr>
                        <a:t>, </a:t>
                      </a:r>
                      <a:r>
                        <a:rPr kumimoji="0" lang="de-DE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5C5CD6"/>
                          </a:solidFill>
                          <a:effectLst/>
                          <a:latin typeface="Franklin Gothic Demi" pitchFamily="34" charset="0"/>
                        </a:rPr>
                        <a:t>-1</a:t>
                      </a:r>
                      <a:r>
                        <a:rPr kumimoji="0" lang="de-DE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ranklin Gothic Demi" pitchFamily="34" charset="0"/>
                        </a:rPr>
                        <a:t>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22576" name="Picture 48" descr="Coords0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6989" y="5661025"/>
            <a:ext cx="827087" cy="630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6171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5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5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5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5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5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25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25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25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25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31" grpId="0" autoUpdateAnimBg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74" name="Rectangle 6"/>
          <p:cNvSpPr>
            <a:spLocks noChangeArrowheads="1"/>
          </p:cNvSpPr>
          <p:nvPr/>
        </p:nvSpPr>
        <p:spPr bwMode="auto">
          <a:xfrm>
            <a:off x="2135188" y="4509120"/>
            <a:ext cx="8532812" cy="1152128"/>
          </a:xfrm>
          <a:prstGeom prst="rect">
            <a:avLst/>
          </a:prstGeom>
          <a:solidFill>
            <a:srgbClr val="F8808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4096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dirty="0" smtClean="0"/>
              <a:t>Agenda 5</a:t>
            </a:r>
          </a:p>
        </p:txBody>
      </p:sp>
      <p:sp>
        <p:nvSpPr>
          <p:cNvPr id="307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Terrainvisualisierung</a:t>
            </a:r>
          </a:p>
          <a:p>
            <a:pPr lvl="1"/>
            <a:r>
              <a:rPr lang="de-DE" dirty="0" smtClean="0"/>
              <a:t>Terraindaten</a:t>
            </a:r>
          </a:p>
          <a:p>
            <a:pPr lvl="2"/>
            <a:r>
              <a:rPr lang="de-DE" dirty="0" smtClean="0"/>
              <a:t>Herausforderung </a:t>
            </a:r>
            <a:r>
              <a:rPr lang="de-DE" dirty="0" err="1" smtClean="0"/>
              <a:t>Datengrösse</a:t>
            </a:r>
            <a:endParaRPr lang="de-DE" dirty="0" smtClean="0"/>
          </a:p>
          <a:p>
            <a:pPr lvl="2"/>
            <a:r>
              <a:rPr lang="de-DE" dirty="0" smtClean="0"/>
              <a:t>Unterschiedliche Datenkanäle</a:t>
            </a:r>
          </a:p>
          <a:p>
            <a:pPr lvl="1"/>
            <a:endParaRPr lang="de-DE" dirty="0" smtClean="0"/>
          </a:p>
          <a:p>
            <a:pPr lvl="1"/>
            <a:r>
              <a:rPr lang="de-DE" dirty="0" smtClean="0"/>
              <a:t>Datenauswahl/Datenreduktion</a:t>
            </a:r>
          </a:p>
          <a:p>
            <a:pPr lvl="2"/>
            <a:r>
              <a:rPr lang="de-DE" dirty="0" smtClean="0"/>
              <a:t>Sichtbarkeitskegel</a:t>
            </a:r>
          </a:p>
          <a:p>
            <a:pPr lvl="2"/>
            <a:r>
              <a:rPr lang="de-DE" dirty="0" smtClean="0"/>
              <a:t>Selektive Wahl der Auflösungsstufen</a:t>
            </a:r>
          </a:p>
          <a:p>
            <a:pPr>
              <a:buFont typeface="Verdana" pitchFamily="34" charset="0"/>
              <a:buNone/>
            </a:pPr>
            <a:endParaRPr lang="de-DE" dirty="0" smtClean="0"/>
          </a:p>
          <a:p>
            <a:pPr lvl="1"/>
            <a:r>
              <a:rPr lang="de-DE" dirty="0" smtClean="0"/>
              <a:t>Visualisierung</a:t>
            </a:r>
          </a:p>
          <a:p>
            <a:pPr lvl="2"/>
            <a:r>
              <a:rPr lang="de-DE" dirty="0" smtClean="0"/>
              <a:t>Nahtlose Darstellung der Höhendaten</a:t>
            </a:r>
          </a:p>
          <a:p>
            <a:pPr lvl="2"/>
            <a:r>
              <a:rPr lang="de-DE" dirty="0" smtClean="0"/>
              <a:t>Kugelprojektion</a:t>
            </a:r>
          </a:p>
          <a:p>
            <a:pPr lvl="1" eaLnBrk="1" hangingPunct="1">
              <a:defRPr/>
            </a:pPr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val="3606437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1863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1863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6374" grpId="0" animBg="1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5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T-Cracks</a:t>
            </a:r>
          </a:p>
        </p:txBody>
      </p:sp>
      <p:sp>
        <p:nvSpPr>
          <p:cNvPr id="118257" name="Rectangle 497"/>
          <p:cNvSpPr>
            <a:spLocks noGrp="1" noChangeArrowheads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de-DE" sz="1600"/>
              <a:t>Herausforderung bei der Geometriedarstellung</a:t>
            </a:r>
          </a:p>
          <a:p>
            <a:endParaRPr lang="de-DE" sz="1600"/>
          </a:p>
          <a:p>
            <a:r>
              <a:rPr lang="de-DE" sz="1600"/>
              <a:t>Darstellung zweier aneinander angrenzender Geometriekacheln unterschiedlicher Auflösungsstufen</a:t>
            </a:r>
          </a:p>
          <a:p>
            <a:endParaRPr lang="de-DE" sz="1800"/>
          </a:p>
          <a:p>
            <a:r>
              <a:rPr lang="de-DE" sz="1600"/>
              <a:t>Problem: </a:t>
            </a:r>
          </a:p>
          <a:p>
            <a:r>
              <a:rPr lang="de-DE" sz="1600"/>
              <a:t>-&gt; sichtbare Lücke im Modell</a:t>
            </a:r>
          </a:p>
        </p:txBody>
      </p:sp>
      <p:pic>
        <p:nvPicPr>
          <p:cNvPr id="118250" name="Picture 490" descr="TCrack_L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8288" y="1700214"/>
            <a:ext cx="3287712" cy="162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8251" name="Picture 491" descr="TCrack_Hi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851" y="2654301"/>
            <a:ext cx="3389313" cy="321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8253" name="Picture 493" descr="TCrack_Gap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7663" y="2728914"/>
            <a:ext cx="2309812" cy="750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7904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1182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1182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2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1182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35" presetClass="emph" presetSubtype="0" repeatCount="indefinite" fill="hold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19" dur="1000" fill="hold"/>
                                        <p:tgtEl>
                                          <p:spTgt spid="118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8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25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1825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25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1825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T-Cracks: Aligning</a:t>
            </a:r>
          </a:p>
        </p:txBody>
      </p:sp>
      <p:pic>
        <p:nvPicPr>
          <p:cNvPr id="128003" name="Picture 3" descr="TCrack_L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8288" y="1700214"/>
            <a:ext cx="3287712" cy="162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8004" name="Picture 4" descr="TCrack_Hi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851" y="2654301"/>
            <a:ext cx="3389313" cy="321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8007" name="Rectangle 7"/>
          <p:cNvSpPr>
            <a:spLocks noChangeArrowheads="1"/>
          </p:cNvSpPr>
          <p:nvPr/>
        </p:nvSpPr>
        <p:spPr bwMode="auto">
          <a:xfrm>
            <a:off x="6024564" y="1628775"/>
            <a:ext cx="4027487" cy="4497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l">
              <a:spcBef>
                <a:spcPct val="20000"/>
              </a:spcBef>
            </a:pPr>
            <a:r>
              <a:rPr lang="de-DE" sz="1600">
                <a:latin typeface="Verdana" pitchFamily="34" charset="0"/>
              </a:rPr>
              <a:t>Brute-Force Ansatz </a:t>
            </a:r>
          </a:p>
          <a:p>
            <a:pPr marL="465138" lvl="1" indent="-285750" fontAlgn="t">
              <a:spcBef>
                <a:spcPct val="20000"/>
              </a:spcBef>
              <a:buFont typeface="Verdana" pitchFamily="34" charset="0"/>
              <a:buChar char="-"/>
            </a:pPr>
            <a:r>
              <a:rPr lang="de-DE" sz="1600">
                <a:latin typeface="Verdana" pitchFamily="34" charset="0"/>
              </a:rPr>
              <a:t>Korrektur der Geometrie.</a:t>
            </a:r>
          </a:p>
          <a:p>
            <a:pPr marL="465138" lvl="1" indent="-285750" fontAlgn="t">
              <a:spcBef>
                <a:spcPct val="20000"/>
              </a:spcBef>
              <a:buFont typeface="Verdana" pitchFamily="34" charset="0"/>
              <a:buChar char="-"/>
            </a:pPr>
            <a:r>
              <a:rPr lang="de-DE" sz="1600">
                <a:latin typeface="Verdana" pitchFamily="34" charset="0"/>
              </a:rPr>
              <a:t>Anheben der T-Verbindungs-Eckpunkte.</a:t>
            </a:r>
          </a:p>
          <a:p>
            <a:pPr algn="l">
              <a:spcBef>
                <a:spcPct val="20000"/>
              </a:spcBef>
            </a:pPr>
            <a:endParaRPr lang="de-DE" sz="1600">
              <a:latin typeface="Verdana" pitchFamily="34" charset="0"/>
            </a:endParaRPr>
          </a:p>
          <a:p>
            <a:pPr algn="l">
              <a:spcBef>
                <a:spcPct val="20000"/>
              </a:spcBef>
            </a:pPr>
            <a:r>
              <a:rPr lang="de-DE" sz="1600">
                <a:latin typeface="Verdana" pitchFamily="34" charset="0"/>
              </a:rPr>
              <a:t>Vorteile:</a:t>
            </a:r>
          </a:p>
          <a:p>
            <a:pPr marL="465138" lvl="1" indent="-285750" fontAlgn="t">
              <a:spcBef>
                <a:spcPct val="20000"/>
              </a:spcBef>
              <a:buFont typeface="Verdana" pitchFamily="34" charset="0"/>
              <a:buChar char="-"/>
            </a:pPr>
            <a:r>
              <a:rPr lang="de-DE" sz="1600">
                <a:latin typeface="Verdana" pitchFamily="34" charset="0"/>
              </a:rPr>
              <a:t>Keine Änderung der Dreiecksvermaschung</a:t>
            </a:r>
          </a:p>
          <a:p>
            <a:pPr marL="465138" lvl="1" indent="-285750" fontAlgn="t">
              <a:spcBef>
                <a:spcPct val="20000"/>
              </a:spcBef>
              <a:buFont typeface="Verdana" pitchFamily="34" charset="0"/>
              <a:buChar char="-"/>
            </a:pPr>
            <a:r>
              <a:rPr lang="de-DE" sz="1600">
                <a:latin typeface="Verdana" pitchFamily="34" charset="0"/>
              </a:rPr>
              <a:t>Keine zusätzliche Geometrie</a:t>
            </a:r>
          </a:p>
          <a:p>
            <a:pPr marL="465138" lvl="1" indent="-285750" fontAlgn="t">
              <a:spcBef>
                <a:spcPct val="20000"/>
              </a:spcBef>
              <a:buFont typeface="Verdana" pitchFamily="34" charset="0"/>
              <a:buChar char="-"/>
            </a:pPr>
            <a:endParaRPr lang="de-DE" sz="1600">
              <a:latin typeface="Verdana" pitchFamily="34" charset="0"/>
            </a:endParaRPr>
          </a:p>
          <a:p>
            <a:pPr algn="l">
              <a:spcBef>
                <a:spcPct val="20000"/>
              </a:spcBef>
            </a:pPr>
            <a:r>
              <a:rPr lang="de-DE" sz="1600">
                <a:latin typeface="Verdana" pitchFamily="34" charset="0"/>
              </a:rPr>
              <a:t>Nachteile:</a:t>
            </a:r>
          </a:p>
          <a:p>
            <a:pPr marL="465138" lvl="1" indent="-285750" fontAlgn="t">
              <a:spcBef>
                <a:spcPct val="20000"/>
              </a:spcBef>
              <a:buFont typeface="Verdana" pitchFamily="34" charset="0"/>
              <a:buChar char="-"/>
            </a:pPr>
            <a:r>
              <a:rPr lang="de-DE" sz="1600">
                <a:latin typeface="Verdana" pitchFamily="34" charset="0"/>
              </a:rPr>
              <a:t>Kleine Lücken durch Rundungsfehler.</a:t>
            </a:r>
          </a:p>
          <a:p>
            <a:pPr marL="465138" lvl="1" indent="-285750" fontAlgn="t">
              <a:spcBef>
                <a:spcPct val="20000"/>
              </a:spcBef>
              <a:buFont typeface="Verdana" pitchFamily="34" charset="0"/>
              <a:buChar char="-"/>
            </a:pPr>
            <a:r>
              <a:rPr lang="de-DE" sz="1600">
                <a:latin typeface="Verdana" pitchFamily="34" charset="0"/>
              </a:rPr>
              <a:t>Zeitaufwand für Berechnung der Zwischenhöhen</a:t>
            </a:r>
          </a:p>
        </p:txBody>
      </p:sp>
      <p:pic>
        <p:nvPicPr>
          <p:cNvPr id="128008" name="Picture 8" descr="TCrackAligni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8963" y="1773238"/>
            <a:ext cx="4184650" cy="4132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0556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80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000"/>
                                        <p:tgtEl>
                                          <p:spTgt spid="1280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280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280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280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2800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12800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12800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T-Cracks: Stitching</a:t>
            </a:r>
          </a:p>
        </p:txBody>
      </p:sp>
      <p:pic>
        <p:nvPicPr>
          <p:cNvPr id="120835" name="Picture 3" descr="TCrack_L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8288" y="1700214"/>
            <a:ext cx="3287712" cy="162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0836" name="Picture 4" descr="TCrack_Hi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851" y="2654301"/>
            <a:ext cx="3389313" cy="321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0840" name="Picture 8" descr="RawItems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0238" y="2679700"/>
            <a:ext cx="3435350" cy="3194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0841" name="Oval 9"/>
          <p:cNvSpPr>
            <a:spLocks noChangeArrowheads="1"/>
          </p:cNvSpPr>
          <p:nvPr/>
        </p:nvSpPr>
        <p:spPr bwMode="auto">
          <a:xfrm>
            <a:off x="3773489" y="3141664"/>
            <a:ext cx="307975" cy="306387"/>
          </a:xfrm>
          <a:prstGeom prst="ellipse">
            <a:avLst/>
          </a:prstGeom>
          <a:noFill/>
          <a:ln w="31750">
            <a:solidFill>
              <a:srgbClr val="FF000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120842" name="Rectangle 10"/>
          <p:cNvSpPr>
            <a:spLocks noChangeArrowheads="1"/>
          </p:cNvSpPr>
          <p:nvPr/>
        </p:nvSpPr>
        <p:spPr bwMode="auto">
          <a:xfrm>
            <a:off x="6024564" y="1628775"/>
            <a:ext cx="4027487" cy="4497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l">
              <a:spcBef>
                <a:spcPct val="20000"/>
              </a:spcBef>
            </a:pPr>
            <a:r>
              <a:rPr lang="de-DE" sz="1600">
                <a:latin typeface="Verdana" pitchFamily="34" charset="0"/>
              </a:rPr>
              <a:t>Aneinander-“Weben“ der unterschidlichen Auflösungsstufen. </a:t>
            </a:r>
          </a:p>
          <a:p>
            <a:pPr marL="465138" lvl="1" indent="-285750" fontAlgn="t">
              <a:spcBef>
                <a:spcPct val="20000"/>
              </a:spcBef>
              <a:buFont typeface="Verdana" pitchFamily="34" charset="0"/>
              <a:buChar char="-"/>
            </a:pPr>
            <a:r>
              <a:rPr lang="de-DE" sz="1600">
                <a:latin typeface="Verdana" pitchFamily="34" charset="0"/>
              </a:rPr>
              <a:t>Ziel: Lückenlose Naht.</a:t>
            </a:r>
          </a:p>
          <a:p>
            <a:pPr marL="465138" lvl="1" indent="-285750" fontAlgn="t">
              <a:spcBef>
                <a:spcPct val="20000"/>
              </a:spcBef>
              <a:buFont typeface="Verdana" pitchFamily="34" charset="0"/>
              <a:buChar char="-"/>
            </a:pPr>
            <a:r>
              <a:rPr lang="de-DE" sz="1600">
                <a:latin typeface="Verdana" pitchFamily="34" charset="0"/>
              </a:rPr>
              <a:t>Weglassen der T-Verbindungs-Eckpunkte</a:t>
            </a:r>
          </a:p>
          <a:p>
            <a:pPr marL="465138" lvl="1" indent="-285750" fontAlgn="t">
              <a:spcBef>
                <a:spcPct val="20000"/>
              </a:spcBef>
              <a:buFont typeface="Verdana" pitchFamily="34" charset="0"/>
              <a:buChar char="-"/>
            </a:pPr>
            <a:r>
              <a:rPr lang="de-DE" sz="1600">
                <a:latin typeface="Verdana" pitchFamily="34" charset="0"/>
              </a:rPr>
              <a:t>Geeignete Dreiecksvermaschung</a:t>
            </a:r>
          </a:p>
          <a:p>
            <a:pPr algn="l">
              <a:spcBef>
                <a:spcPct val="20000"/>
              </a:spcBef>
            </a:pPr>
            <a:endParaRPr lang="de-DE" sz="1600">
              <a:latin typeface="Verdana" pitchFamily="34" charset="0"/>
            </a:endParaRPr>
          </a:p>
          <a:p>
            <a:pPr algn="l">
              <a:spcBef>
                <a:spcPct val="20000"/>
              </a:spcBef>
            </a:pPr>
            <a:r>
              <a:rPr lang="de-DE" sz="1600">
                <a:latin typeface="Verdana" pitchFamily="34" charset="0"/>
              </a:rPr>
              <a:t>Vorteile:</a:t>
            </a:r>
          </a:p>
          <a:p>
            <a:pPr marL="465138" lvl="1" indent="-285750" fontAlgn="t">
              <a:spcBef>
                <a:spcPct val="20000"/>
              </a:spcBef>
              <a:buFont typeface="Verdana" pitchFamily="34" charset="0"/>
              <a:buChar char="-"/>
            </a:pPr>
            <a:r>
              <a:rPr lang="de-DE" sz="1600">
                <a:latin typeface="Verdana" pitchFamily="34" charset="0"/>
              </a:rPr>
              <a:t>Keine Lücken, auch nicht durch Rundungsfehler</a:t>
            </a:r>
          </a:p>
          <a:p>
            <a:pPr marL="465138" lvl="1" indent="-285750" fontAlgn="t">
              <a:spcBef>
                <a:spcPct val="20000"/>
              </a:spcBef>
              <a:buFont typeface="Verdana" pitchFamily="34" charset="0"/>
              <a:buChar char="-"/>
            </a:pPr>
            <a:r>
              <a:rPr lang="de-DE" sz="1600">
                <a:latin typeface="Verdana" pitchFamily="34" charset="0"/>
              </a:rPr>
              <a:t>Geometrisch „korrekter“ Ansatz</a:t>
            </a:r>
          </a:p>
          <a:p>
            <a:pPr marL="465138" lvl="1" indent="-285750" fontAlgn="t">
              <a:spcBef>
                <a:spcPct val="20000"/>
              </a:spcBef>
              <a:buFont typeface="Verdana" pitchFamily="34" charset="0"/>
              <a:buChar char="-"/>
            </a:pPr>
            <a:endParaRPr lang="de-DE" sz="1600">
              <a:latin typeface="Verdana" pitchFamily="34" charset="0"/>
            </a:endParaRPr>
          </a:p>
          <a:p>
            <a:pPr algn="l">
              <a:spcBef>
                <a:spcPct val="20000"/>
              </a:spcBef>
            </a:pPr>
            <a:r>
              <a:rPr lang="de-DE" sz="1600">
                <a:latin typeface="Verdana" pitchFamily="34" charset="0"/>
              </a:rPr>
              <a:t>Nachteile:</a:t>
            </a:r>
          </a:p>
          <a:p>
            <a:pPr marL="465138" lvl="1" indent="-285750" fontAlgn="t">
              <a:spcBef>
                <a:spcPct val="20000"/>
              </a:spcBef>
              <a:buFont typeface="Verdana" pitchFamily="34" charset="0"/>
              <a:buChar char="-"/>
            </a:pPr>
            <a:r>
              <a:rPr lang="de-DE" sz="1600">
                <a:latin typeface="Verdana" pitchFamily="34" charset="0"/>
              </a:rPr>
              <a:t>U.U. aufwändige Neu-Vermaschung bei Änderung der Nachbarschaftsverhältnisse</a:t>
            </a:r>
          </a:p>
        </p:txBody>
      </p:sp>
    </p:spTree>
    <p:extLst>
      <p:ext uri="{BB962C8B-B14F-4D97-AF65-F5344CB8AC3E}">
        <p14:creationId xmlns:p14="http://schemas.microsoft.com/office/powerpoint/2010/main" val="2360712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08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9" presetID="35" presetClass="emph" presetSubtype="0" repeatCount="indefinite" fill="hold" grpId="1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10" dur="1000" fill="hold"/>
                                        <p:tgtEl>
                                          <p:spTgt spid="120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208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208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0"/>
                                        <p:tgtEl>
                                          <p:spTgt spid="1208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1000"/>
                                        <p:tgtEl>
                                          <p:spTgt spid="1208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0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1208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1208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4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2084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4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2084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4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12084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0841" grpId="0" animBg="1"/>
      <p:bldP spid="120841" grpId="1" animBg="1"/>
      <p:bldP spid="120841" grpId="2" animBg="1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913" name="Picture 9" descr="TCrackSkirting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5163" y="1768475"/>
            <a:ext cx="4121150" cy="408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39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T-Cracks: Skirting</a:t>
            </a:r>
          </a:p>
        </p:txBody>
      </p:sp>
      <p:sp>
        <p:nvSpPr>
          <p:cNvPr id="123911" name="Rectangle 7"/>
          <p:cNvSpPr>
            <a:spLocks noChangeArrowheads="1"/>
          </p:cNvSpPr>
          <p:nvPr/>
        </p:nvSpPr>
        <p:spPr bwMode="auto">
          <a:xfrm>
            <a:off x="6024564" y="1628775"/>
            <a:ext cx="4027487" cy="4497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l">
              <a:spcBef>
                <a:spcPct val="20000"/>
              </a:spcBef>
            </a:pPr>
            <a:r>
              <a:rPr lang="de-DE" sz="1600">
                <a:latin typeface="Verdana" pitchFamily="34" charset="0"/>
              </a:rPr>
              <a:t>Kaschieren der Lücken zwischen Kacheln durch zusätzliche Geometrie.</a:t>
            </a:r>
          </a:p>
          <a:p>
            <a:pPr marL="465138" lvl="1" indent="-285750" fontAlgn="t">
              <a:spcBef>
                <a:spcPct val="20000"/>
              </a:spcBef>
              <a:buFont typeface="Verdana" pitchFamily="34" charset="0"/>
              <a:buChar char="-"/>
            </a:pPr>
            <a:r>
              <a:rPr lang="de-DE" sz="1600">
                <a:latin typeface="Verdana" pitchFamily="34" charset="0"/>
              </a:rPr>
              <a:t>Einfügen senkrechter „Röcke“ (Skirts).</a:t>
            </a:r>
          </a:p>
          <a:p>
            <a:pPr algn="l">
              <a:spcBef>
                <a:spcPct val="20000"/>
              </a:spcBef>
            </a:pPr>
            <a:endParaRPr lang="de-DE" sz="1600">
              <a:latin typeface="Verdana" pitchFamily="34" charset="0"/>
            </a:endParaRPr>
          </a:p>
          <a:p>
            <a:pPr algn="l">
              <a:spcBef>
                <a:spcPct val="20000"/>
              </a:spcBef>
            </a:pPr>
            <a:r>
              <a:rPr lang="de-DE" sz="1600">
                <a:latin typeface="Verdana" pitchFamily="34" charset="0"/>
              </a:rPr>
              <a:t>Vorteile:</a:t>
            </a:r>
          </a:p>
          <a:p>
            <a:pPr marL="465138" lvl="1" indent="-285750" fontAlgn="t">
              <a:spcBef>
                <a:spcPct val="20000"/>
              </a:spcBef>
              <a:buFont typeface="Verdana" pitchFamily="34" charset="0"/>
              <a:buChar char="-"/>
            </a:pPr>
            <a:r>
              <a:rPr lang="de-DE" sz="1600">
                <a:latin typeface="Verdana" pitchFamily="34" charset="0"/>
              </a:rPr>
              <a:t>Leicht zu implementierender Ansatz</a:t>
            </a:r>
          </a:p>
          <a:p>
            <a:pPr marL="465138" lvl="1" indent="-285750" fontAlgn="t">
              <a:spcBef>
                <a:spcPct val="20000"/>
              </a:spcBef>
              <a:buFont typeface="Verdana" pitchFamily="34" charset="0"/>
              <a:buChar char="-"/>
            </a:pPr>
            <a:r>
              <a:rPr lang="de-DE" sz="1600">
                <a:latin typeface="Verdana" pitchFamily="34" charset="0"/>
              </a:rPr>
              <a:t>Performante Geometrie-Handhabung</a:t>
            </a:r>
          </a:p>
          <a:p>
            <a:pPr marL="465138" lvl="1" indent="-285750" fontAlgn="t">
              <a:spcBef>
                <a:spcPct val="20000"/>
              </a:spcBef>
              <a:buFont typeface="Verdana" pitchFamily="34" charset="0"/>
              <a:buChar char="-"/>
            </a:pPr>
            <a:endParaRPr lang="de-DE" sz="1600">
              <a:latin typeface="Verdana" pitchFamily="34" charset="0"/>
            </a:endParaRPr>
          </a:p>
          <a:p>
            <a:pPr algn="l">
              <a:spcBef>
                <a:spcPct val="20000"/>
              </a:spcBef>
            </a:pPr>
            <a:r>
              <a:rPr lang="de-DE" sz="1600">
                <a:latin typeface="Verdana" pitchFamily="34" charset="0"/>
              </a:rPr>
              <a:t>Nachteile:</a:t>
            </a:r>
          </a:p>
          <a:p>
            <a:pPr marL="465138" lvl="1" indent="-285750" fontAlgn="t">
              <a:spcBef>
                <a:spcPct val="20000"/>
              </a:spcBef>
              <a:buFont typeface="Verdana" pitchFamily="34" charset="0"/>
              <a:buChar char="-"/>
            </a:pPr>
            <a:r>
              <a:rPr lang="de-DE" sz="1600">
                <a:latin typeface="Verdana" pitchFamily="34" charset="0"/>
              </a:rPr>
              <a:t>Verschlechterte Performance durch mehr Geometrie.</a:t>
            </a:r>
          </a:p>
          <a:p>
            <a:pPr marL="465138" lvl="1" indent="-285750" fontAlgn="t">
              <a:spcBef>
                <a:spcPct val="20000"/>
              </a:spcBef>
              <a:buFont typeface="Verdana" pitchFamily="34" charset="0"/>
              <a:buChar char="-"/>
            </a:pPr>
            <a:r>
              <a:rPr lang="de-DE" sz="1600">
                <a:latin typeface="Verdana" pitchFamily="34" charset="0"/>
              </a:rPr>
              <a:t>Schwierigkeit bei Wahl der Länge der Skirts.</a:t>
            </a:r>
          </a:p>
        </p:txBody>
      </p:sp>
      <p:pic>
        <p:nvPicPr>
          <p:cNvPr id="123914" name="Picture 10" descr="TCrackSkirting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9288" y="1766888"/>
            <a:ext cx="4157662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021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39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000"/>
                                        <p:tgtEl>
                                          <p:spTgt spid="1239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239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239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239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239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1239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1239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3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Herausforderung Kugel</a:t>
            </a:r>
          </a:p>
        </p:txBody>
      </p:sp>
      <p:sp>
        <p:nvSpPr>
          <p:cNvPr id="148484" name="Rectangle 4"/>
          <p:cNvSpPr>
            <a:spLocks noChangeArrowheads="1"/>
          </p:cNvSpPr>
          <p:nvPr/>
        </p:nvSpPr>
        <p:spPr bwMode="auto">
          <a:xfrm>
            <a:off x="2351089" y="1628775"/>
            <a:ext cx="3457575" cy="2160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l">
              <a:spcBef>
                <a:spcPct val="20000"/>
              </a:spcBef>
            </a:pPr>
            <a:r>
              <a:rPr lang="de-DE" sz="1600">
                <a:latin typeface="Verdana" pitchFamily="34" charset="0"/>
              </a:rPr>
              <a:t>Kachelung der Geodaten liegt rechteckig vor</a:t>
            </a:r>
          </a:p>
          <a:p>
            <a:pPr algn="l">
              <a:spcBef>
                <a:spcPct val="20000"/>
              </a:spcBef>
            </a:pPr>
            <a:endParaRPr lang="de-DE" sz="1600">
              <a:latin typeface="Verdana" pitchFamily="34" charset="0"/>
            </a:endParaRPr>
          </a:p>
          <a:p>
            <a:pPr algn="l">
              <a:spcBef>
                <a:spcPct val="20000"/>
              </a:spcBef>
            </a:pPr>
            <a:r>
              <a:rPr lang="de-DE" sz="1600">
                <a:latin typeface="Verdana" pitchFamily="34" charset="0"/>
              </a:rPr>
              <a:t>Bei Darstellung auf Kugel muss die Kachelung auf die Kugel projiziert werden</a:t>
            </a:r>
          </a:p>
        </p:txBody>
      </p:sp>
      <p:pic>
        <p:nvPicPr>
          <p:cNvPr id="148486" name="Picture 6" descr="WorldMap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4851" y="4344988"/>
            <a:ext cx="3529013" cy="177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8487" name="Rectangle 7"/>
          <p:cNvSpPr>
            <a:spLocks noChangeArrowheads="1"/>
          </p:cNvSpPr>
          <p:nvPr/>
        </p:nvSpPr>
        <p:spPr bwMode="auto">
          <a:xfrm>
            <a:off x="6383339" y="1628775"/>
            <a:ext cx="3457575" cy="2160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l">
              <a:spcBef>
                <a:spcPct val="20000"/>
              </a:spcBef>
            </a:pPr>
            <a:r>
              <a:rPr lang="de-DE" sz="1600">
                <a:latin typeface="Verdana" pitchFamily="34" charset="0"/>
              </a:rPr>
              <a:t>Problem:</a:t>
            </a:r>
          </a:p>
          <a:p>
            <a:pPr algn="l">
              <a:spcBef>
                <a:spcPct val="20000"/>
              </a:spcBef>
            </a:pPr>
            <a:r>
              <a:rPr lang="de-DE" sz="1600">
                <a:latin typeface="Verdana" pitchFamily="34" charset="0"/>
              </a:rPr>
              <a:t>Daten an den Polen benötigen zu viel Platz, das sie bei der (Rück-)projektion auf die Kugel nur eine kleine Fläche abdecken</a:t>
            </a:r>
          </a:p>
        </p:txBody>
      </p:sp>
      <p:pic>
        <p:nvPicPr>
          <p:cNvPr id="148488" name="Picture 8" descr="WorldSpher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6139" y="4244976"/>
            <a:ext cx="1863725" cy="1863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8489" name="Picture 9" descr="WorldArrows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6501" y="3860801"/>
            <a:ext cx="3160713" cy="157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1788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4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484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148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4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484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4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484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25" dur="2000"/>
                                        <p:tgtEl>
                                          <p:spTgt spid="1484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Lösungsansatz Kugeldarstellung</a:t>
            </a:r>
          </a:p>
        </p:txBody>
      </p:sp>
      <p:sp>
        <p:nvSpPr>
          <p:cNvPr id="150531" name="Rectangle 3"/>
          <p:cNvSpPr>
            <a:spLocks noChangeArrowheads="1"/>
          </p:cNvSpPr>
          <p:nvPr/>
        </p:nvSpPr>
        <p:spPr bwMode="auto">
          <a:xfrm>
            <a:off x="2351089" y="1628775"/>
            <a:ext cx="3457575" cy="2160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l">
              <a:spcBef>
                <a:spcPct val="20000"/>
              </a:spcBef>
            </a:pPr>
            <a:r>
              <a:rPr lang="de-DE" sz="1600" dirty="0">
                <a:latin typeface="Verdana" pitchFamily="34" charset="0"/>
              </a:rPr>
              <a:t>Auf eine Kugel projizierte </a:t>
            </a:r>
            <a:r>
              <a:rPr lang="de-DE" sz="1600" dirty="0" err="1">
                <a:latin typeface="Verdana" pitchFamily="34" charset="0"/>
              </a:rPr>
              <a:t>Geodaten</a:t>
            </a:r>
            <a:r>
              <a:rPr lang="de-DE" sz="1600" dirty="0">
                <a:latin typeface="Verdana" pitchFamily="34" charset="0"/>
              </a:rPr>
              <a:t> müssen nicht vollständig sein.</a:t>
            </a:r>
          </a:p>
          <a:p>
            <a:pPr algn="l">
              <a:spcBef>
                <a:spcPct val="20000"/>
              </a:spcBef>
            </a:pPr>
            <a:r>
              <a:rPr lang="de-DE" sz="1600" dirty="0">
                <a:latin typeface="Verdana" pitchFamily="34" charset="0"/>
              </a:rPr>
              <a:t>Kacheln an den Polen in hohen Stufen sind leer.</a:t>
            </a:r>
          </a:p>
          <a:p>
            <a:pPr algn="l">
              <a:spcBef>
                <a:spcPct val="20000"/>
              </a:spcBef>
            </a:pPr>
            <a:r>
              <a:rPr lang="de-DE" sz="1600" dirty="0">
                <a:latin typeface="Verdana" pitchFamily="34" charset="0"/>
              </a:rPr>
              <a:t>Die Auswahl der Daten an den Polen erfolgt aus groben Auflösungsstufen.</a:t>
            </a:r>
          </a:p>
        </p:txBody>
      </p:sp>
      <p:sp>
        <p:nvSpPr>
          <p:cNvPr id="150533" name="Rectangle 5"/>
          <p:cNvSpPr>
            <a:spLocks noChangeArrowheads="1"/>
          </p:cNvSpPr>
          <p:nvPr/>
        </p:nvSpPr>
        <p:spPr bwMode="auto">
          <a:xfrm>
            <a:off x="6383339" y="1628775"/>
            <a:ext cx="3457575" cy="2160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l">
              <a:spcBef>
                <a:spcPct val="20000"/>
              </a:spcBef>
            </a:pPr>
            <a:r>
              <a:rPr lang="de-DE" sz="1600" dirty="0">
                <a:latin typeface="Verdana" pitchFamily="34" charset="0"/>
              </a:rPr>
              <a:t>Stellt die Kamera bei gleichem Abstand Regionen am Äquator dar,</a:t>
            </a:r>
          </a:p>
          <a:p>
            <a:pPr algn="l">
              <a:spcBef>
                <a:spcPct val="20000"/>
              </a:spcBef>
            </a:pPr>
            <a:endParaRPr lang="de-DE" sz="1600" dirty="0">
              <a:latin typeface="Verdana" pitchFamily="34" charset="0"/>
            </a:endParaRPr>
          </a:p>
          <a:p>
            <a:pPr algn="l">
              <a:spcBef>
                <a:spcPct val="20000"/>
              </a:spcBef>
            </a:pPr>
            <a:r>
              <a:rPr lang="de-DE" sz="1600" dirty="0">
                <a:latin typeface="Verdana" pitchFamily="34" charset="0"/>
              </a:rPr>
              <a:t>so geschieht die Datenauswahl aus höheren Auflösungsstufen.</a:t>
            </a:r>
          </a:p>
        </p:txBody>
      </p:sp>
      <p:pic>
        <p:nvPicPr>
          <p:cNvPr id="150536" name="Picture 8" descr="WorldDisp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5050" y="4221163"/>
            <a:ext cx="5291138" cy="2265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0537" name="Picture 9" descr="WorldDisp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5050" y="4221163"/>
            <a:ext cx="5291138" cy="2265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0538" name="Picture 10" descr="WorldDisp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5050" y="4221163"/>
            <a:ext cx="5291138" cy="2265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0539" name="Picture 11" descr="WorldDisp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4101" y="4183063"/>
            <a:ext cx="5237163" cy="2265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0540" name="Picture 12" descr="WorldDisp6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4101" y="4176713"/>
            <a:ext cx="5237163" cy="2265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7244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505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1505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505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1505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505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000"/>
                                        <p:tgtEl>
                                          <p:spTgt spid="1505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37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2000"/>
                                        <p:tgtEl>
                                          <p:spTgt spid="1505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50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1505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000"/>
                                        <p:tgtEl>
                                          <p:spTgt spid="1505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51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2000"/>
                                        <p:tgtEl>
                                          <p:spTgt spid="1505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50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dirty="0" smtClean="0"/>
              <a:t>Ende Block 6</a:t>
            </a:r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ctr" eaLnBrk="1" hangingPunct="1">
              <a:buFont typeface="Wingdings" pitchFamily="2" charset="2"/>
              <a:buNone/>
            </a:pPr>
            <a:endParaRPr lang="de-DE" dirty="0" smtClean="0"/>
          </a:p>
          <a:p>
            <a:pPr algn="ctr" eaLnBrk="1" hangingPunct="1">
              <a:buFont typeface="Wingdings" pitchFamily="2" charset="2"/>
              <a:buNone/>
            </a:pPr>
            <a:endParaRPr lang="de-DE" dirty="0" smtClean="0"/>
          </a:p>
          <a:p>
            <a:pPr algn="ctr" eaLnBrk="1" hangingPunct="1">
              <a:buFont typeface="Wingdings" pitchFamily="2" charset="2"/>
              <a:buNone/>
            </a:pPr>
            <a:endParaRPr lang="de-DE" dirty="0" smtClean="0"/>
          </a:p>
          <a:p>
            <a:pPr algn="ctr" eaLnBrk="1" hangingPunct="1">
              <a:buFont typeface="Wingdings" pitchFamily="2" charset="2"/>
              <a:buNone/>
            </a:pPr>
            <a:endParaRPr lang="de-DE" dirty="0" smtClean="0"/>
          </a:p>
          <a:p>
            <a:pPr algn="ctr" eaLnBrk="1" hangingPunct="1">
              <a:buFont typeface="Wingdings" pitchFamily="2" charset="2"/>
              <a:buNone/>
            </a:pPr>
            <a:endParaRPr lang="de-DE" dirty="0" smtClean="0"/>
          </a:p>
          <a:p>
            <a:pPr algn="ctr" eaLnBrk="1" hangingPunct="1">
              <a:buFont typeface="Wingdings" pitchFamily="2" charset="2"/>
              <a:buNone/>
            </a:pPr>
            <a:r>
              <a:rPr lang="de-DE" dirty="0" smtClean="0"/>
              <a:t>Vielen Dank für Ihre Aufmerksamkeit</a:t>
            </a:r>
          </a:p>
        </p:txBody>
      </p:sp>
    </p:spTree>
    <p:extLst>
      <p:ext uri="{BB962C8B-B14F-4D97-AF65-F5344CB8AC3E}">
        <p14:creationId xmlns:p14="http://schemas.microsoft.com/office/powerpoint/2010/main" val="295906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Strips (Streifen)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Lineare Punktliste, bestehend aus 3 + n Punkten.</a:t>
            </a:r>
          </a:p>
          <a:p>
            <a:r>
              <a:rPr lang="de-DE"/>
              <a:t>Die ersten drei Punkte bilden ein Dreieck.</a:t>
            </a:r>
          </a:p>
          <a:p>
            <a:r>
              <a:rPr lang="de-DE"/>
              <a:t>Jeder weitere Punkt bildet ein Dreieck mit dem letzten Punkt und dem vorletzten Punkt.</a:t>
            </a:r>
          </a:p>
        </p:txBody>
      </p:sp>
      <p:pic>
        <p:nvPicPr>
          <p:cNvPr id="25604" name="Picture 4" descr="Strip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5050" y="3284539"/>
            <a:ext cx="3455988" cy="2746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7446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Indizierte Liste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135189" y="1196976"/>
            <a:ext cx="8137525" cy="2087563"/>
          </a:xfrm>
        </p:spPr>
        <p:txBody>
          <a:bodyPr/>
          <a:lstStyle/>
          <a:p>
            <a:r>
              <a:rPr lang="de-DE" sz="1800"/>
              <a:t>In Form von zwei Listen. </a:t>
            </a:r>
          </a:p>
          <a:p>
            <a:pPr lvl="1"/>
            <a:r>
              <a:rPr lang="de-DE" sz="1600"/>
              <a:t>Eine Punktliste.</a:t>
            </a:r>
          </a:p>
          <a:p>
            <a:pPr lvl="1"/>
            <a:r>
              <a:rPr lang="de-DE" sz="1600"/>
              <a:t>Eine Indexliste.</a:t>
            </a:r>
          </a:p>
          <a:p>
            <a:r>
              <a:rPr lang="de-DE" sz="1800"/>
              <a:t>Punktliste kann ohne Doppelangaben von Punkten auskommen.</a:t>
            </a:r>
          </a:p>
          <a:p>
            <a:r>
              <a:rPr lang="de-DE" sz="1800"/>
              <a:t>Indexliste enthält Indizes in die Punktliste.</a:t>
            </a:r>
          </a:p>
          <a:p>
            <a:r>
              <a:rPr lang="de-DE" sz="1800"/>
              <a:t>Jeweils drei aufeinanderfolgende Indizes bilden ein Dreieck.</a:t>
            </a:r>
          </a:p>
        </p:txBody>
      </p:sp>
      <p:graphicFrame>
        <p:nvGraphicFramePr>
          <p:cNvPr id="27814" name="Group 166"/>
          <p:cNvGraphicFramePr>
            <a:graphicFrameLocks noGrp="1"/>
          </p:cNvGraphicFramePr>
          <p:nvPr>
            <p:ph sz="quarter" idx="2"/>
          </p:nvPr>
        </p:nvGraphicFramePr>
        <p:xfrm>
          <a:off x="7104064" y="3357563"/>
          <a:ext cx="1724025" cy="2773680"/>
        </p:xfrm>
        <a:graphic>
          <a:graphicData uri="http://schemas.openxmlformats.org/drawingml/2006/table">
            <a:tbl>
              <a:tblPr/>
              <a:tblGrid>
                <a:gridCol w="358775"/>
                <a:gridCol w="1365250"/>
              </a:tblGrid>
              <a:tr h="1968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de-DE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ranklin Gothic Heavy" pitchFamily="34" charset="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de-DE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ranklin Gothic Demi" pitchFamily="34" charset="0"/>
                        </a:rPr>
                        <a:t>(</a:t>
                      </a:r>
                      <a:r>
                        <a:rPr kumimoji="0" lang="de-DE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Franklin Gothic Demi" pitchFamily="34" charset="0"/>
                        </a:rPr>
                        <a:t>1</a:t>
                      </a:r>
                      <a:r>
                        <a:rPr kumimoji="0" lang="de-DE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ranklin Gothic Demi" pitchFamily="34" charset="0"/>
                        </a:rPr>
                        <a:t>, </a:t>
                      </a:r>
                      <a:r>
                        <a:rPr kumimoji="0" lang="de-DE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6600"/>
                          </a:solidFill>
                          <a:effectLst/>
                          <a:latin typeface="Franklin Gothic Demi" pitchFamily="34" charset="0"/>
                        </a:rPr>
                        <a:t>-1</a:t>
                      </a:r>
                      <a:r>
                        <a:rPr kumimoji="0" lang="de-DE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ranklin Gothic Demi" pitchFamily="34" charset="0"/>
                        </a:rPr>
                        <a:t>, </a:t>
                      </a:r>
                      <a:r>
                        <a:rPr kumimoji="0" lang="de-DE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5C5CD6"/>
                          </a:solidFill>
                          <a:effectLst/>
                          <a:latin typeface="Franklin Gothic Demi" pitchFamily="34" charset="0"/>
                        </a:rPr>
                        <a:t>-1</a:t>
                      </a:r>
                      <a:r>
                        <a:rPr kumimoji="0" lang="de-DE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ranklin Gothic Demi" pitchFamily="34" charset="0"/>
                        </a:rPr>
                        <a:t>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984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de-DE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ranklin Gothic Heavy" pitchFamily="34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de-DE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ranklin Gothic Demi" pitchFamily="34" charset="0"/>
                        </a:rPr>
                        <a:t>(</a:t>
                      </a:r>
                      <a:r>
                        <a:rPr kumimoji="0" lang="de-DE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Franklin Gothic Demi" pitchFamily="34" charset="0"/>
                        </a:rPr>
                        <a:t>-1</a:t>
                      </a:r>
                      <a:r>
                        <a:rPr kumimoji="0" lang="de-DE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ranklin Gothic Demi" pitchFamily="34" charset="0"/>
                        </a:rPr>
                        <a:t>, </a:t>
                      </a:r>
                      <a:r>
                        <a:rPr kumimoji="0" lang="de-DE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6600"/>
                          </a:solidFill>
                          <a:effectLst/>
                          <a:latin typeface="Franklin Gothic Demi" pitchFamily="34" charset="0"/>
                        </a:rPr>
                        <a:t>-1</a:t>
                      </a:r>
                      <a:r>
                        <a:rPr kumimoji="0" lang="de-DE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ranklin Gothic Demi" pitchFamily="34" charset="0"/>
                        </a:rPr>
                        <a:t>, </a:t>
                      </a:r>
                      <a:r>
                        <a:rPr kumimoji="0" lang="de-DE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5C5CD6"/>
                          </a:solidFill>
                          <a:effectLst/>
                          <a:latin typeface="Franklin Gothic Demi" pitchFamily="34" charset="0"/>
                        </a:rPr>
                        <a:t>-1</a:t>
                      </a:r>
                      <a:r>
                        <a:rPr kumimoji="0" lang="de-DE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ranklin Gothic Demi" pitchFamily="34" charset="0"/>
                        </a:rPr>
                        <a:t>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968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de-DE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ranklin Gothic Heavy" pitchFamily="34" charset="0"/>
                        </a:rPr>
                        <a:t>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de-DE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ranklin Gothic Demi" pitchFamily="34" charset="0"/>
                        </a:rPr>
                        <a:t>(</a:t>
                      </a:r>
                      <a:r>
                        <a:rPr kumimoji="0" lang="de-DE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Franklin Gothic Demi" pitchFamily="34" charset="0"/>
                        </a:rPr>
                        <a:t>-1</a:t>
                      </a:r>
                      <a:r>
                        <a:rPr kumimoji="0" lang="de-DE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ranklin Gothic Demi" pitchFamily="34" charset="0"/>
                        </a:rPr>
                        <a:t>, </a:t>
                      </a:r>
                      <a:r>
                        <a:rPr kumimoji="0" lang="de-DE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6600"/>
                          </a:solidFill>
                          <a:effectLst/>
                          <a:latin typeface="Franklin Gothic Demi" pitchFamily="34" charset="0"/>
                        </a:rPr>
                        <a:t>-1</a:t>
                      </a:r>
                      <a:r>
                        <a:rPr kumimoji="0" lang="de-DE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ranklin Gothic Demi" pitchFamily="34" charset="0"/>
                        </a:rPr>
                        <a:t>, </a:t>
                      </a:r>
                      <a:r>
                        <a:rPr kumimoji="0" lang="de-DE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5C5CD6"/>
                          </a:solidFill>
                          <a:effectLst/>
                          <a:latin typeface="Franklin Gothic Demi" pitchFamily="34" charset="0"/>
                        </a:rPr>
                        <a:t>1</a:t>
                      </a:r>
                      <a:r>
                        <a:rPr kumimoji="0" lang="de-DE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ranklin Gothic Demi" pitchFamily="34" charset="0"/>
                        </a:rPr>
                        <a:t>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968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de-DE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ranklin Gothic Heavy" pitchFamily="34" charset="0"/>
                        </a:rPr>
                        <a:t>3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de-DE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ranklin Gothic Demi" pitchFamily="34" charset="0"/>
                        </a:rPr>
                        <a:t>(</a:t>
                      </a:r>
                      <a:r>
                        <a:rPr kumimoji="0" lang="de-DE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Franklin Gothic Demi" pitchFamily="34" charset="0"/>
                        </a:rPr>
                        <a:t>1</a:t>
                      </a:r>
                      <a:r>
                        <a:rPr kumimoji="0" lang="de-DE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ranklin Gothic Demi" pitchFamily="34" charset="0"/>
                        </a:rPr>
                        <a:t>, </a:t>
                      </a:r>
                      <a:r>
                        <a:rPr kumimoji="0" lang="de-DE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6600"/>
                          </a:solidFill>
                          <a:effectLst/>
                          <a:latin typeface="Franklin Gothic Demi" pitchFamily="34" charset="0"/>
                        </a:rPr>
                        <a:t>1</a:t>
                      </a:r>
                      <a:r>
                        <a:rPr kumimoji="0" lang="de-DE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ranklin Gothic Demi" pitchFamily="34" charset="0"/>
                        </a:rPr>
                        <a:t>, </a:t>
                      </a:r>
                      <a:r>
                        <a:rPr kumimoji="0" lang="de-DE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5C5CD6"/>
                          </a:solidFill>
                          <a:effectLst/>
                          <a:latin typeface="Franklin Gothic Demi" pitchFamily="34" charset="0"/>
                        </a:rPr>
                        <a:t>-1</a:t>
                      </a:r>
                      <a:r>
                        <a:rPr kumimoji="0" lang="de-DE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ranklin Gothic Demi" pitchFamily="34" charset="0"/>
                        </a:rPr>
                        <a:t>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968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de-DE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ranklin Gothic Heavy" pitchFamily="34" charset="0"/>
                        </a:rPr>
                        <a:t>4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de-DE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ranklin Gothic Demi" pitchFamily="34" charset="0"/>
                        </a:rPr>
                        <a:t>(</a:t>
                      </a:r>
                      <a:r>
                        <a:rPr kumimoji="0" lang="de-DE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Franklin Gothic Demi" pitchFamily="34" charset="0"/>
                        </a:rPr>
                        <a:t>-1</a:t>
                      </a:r>
                      <a:r>
                        <a:rPr kumimoji="0" lang="de-DE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ranklin Gothic Demi" pitchFamily="34" charset="0"/>
                        </a:rPr>
                        <a:t>, </a:t>
                      </a:r>
                      <a:r>
                        <a:rPr kumimoji="0" lang="de-DE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6600"/>
                          </a:solidFill>
                          <a:effectLst/>
                          <a:latin typeface="Franklin Gothic Demi" pitchFamily="34" charset="0"/>
                        </a:rPr>
                        <a:t>1</a:t>
                      </a:r>
                      <a:r>
                        <a:rPr kumimoji="0" lang="de-DE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ranklin Gothic Demi" pitchFamily="34" charset="0"/>
                        </a:rPr>
                        <a:t>, </a:t>
                      </a:r>
                      <a:r>
                        <a:rPr kumimoji="0" lang="de-DE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5C5CD6"/>
                          </a:solidFill>
                          <a:effectLst/>
                          <a:latin typeface="Franklin Gothic Demi" pitchFamily="34" charset="0"/>
                        </a:rPr>
                        <a:t>-1</a:t>
                      </a:r>
                      <a:r>
                        <a:rPr kumimoji="0" lang="de-DE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ranklin Gothic Demi" pitchFamily="34" charset="0"/>
                        </a:rPr>
                        <a:t>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984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de-DE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ranklin Gothic Heavy" pitchFamily="34" charset="0"/>
                        </a:rPr>
                        <a:t>5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de-DE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ranklin Gothic Demi" pitchFamily="34" charset="0"/>
                        </a:rPr>
                        <a:t>(</a:t>
                      </a:r>
                      <a:r>
                        <a:rPr kumimoji="0" lang="de-DE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Franklin Gothic Demi" pitchFamily="34" charset="0"/>
                        </a:rPr>
                        <a:t>-1</a:t>
                      </a:r>
                      <a:r>
                        <a:rPr kumimoji="0" lang="de-DE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ranklin Gothic Demi" pitchFamily="34" charset="0"/>
                        </a:rPr>
                        <a:t>, </a:t>
                      </a:r>
                      <a:r>
                        <a:rPr kumimoji="0" lang="de-DE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6600"/>
                          </a:solidFill>
                          <a:effectLst/>
                          <a:latin typeface="Franklin Gothic Demi" pitchFamily="34" charset="0"/>
                        </a:rPr>
                        <a:t>1</a:t>
                      </a:r>
                      <a:r>
                        <a:rPr kumimoji="0" lang="de-DE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ranklin Gothic Demi" pitchFamily="34" charset="0"/>
                        </a:rPr>
                        <a:t>, </a:t>
                      </a:r>
                      <a:r>
                        <a:rPr kumimoji="0" lang="de-DE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5C5CD6"/>
                          </a:solidFill>
                          <a:effectLst/>
                          <a:latin typeface="Franklin Gothic Demi" pitchFamily="34" charset="0"/>
                        </a:rPr>
                        <a:t>1</a:t>
                      </a:r>
                      <a:r>
                        <a:rPr kumimoji="0" lang="de-DE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ranklin Gothic Demi" pitchFamily="34" charset="0"/>
                        </a:rPr>
                        <a:t>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968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de-DE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ranklin Gothic Heavy" pitchFamily="34" charset="0"/>
                        </a:rPr>
                        <a:t>6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de-DE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ranklin Gothic Demi" pitchFamily="34" charset="0"/>
                        </a:rPr>
                        <a:t>(</a:t>
                      </a:r>
                      <a:r>
                        <a:rPr kumimoji="0" lang="de-DE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Franklin Gothic Demi" pitchFamily="34" charset="0"/>
                        </a:rPr>
                        <a:t>1</a:t>
                      </a:r>
                      <a:r>
                        <a:rPr kumimoji="0" lang="de-DE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ranklin Gothic Demi" pitchFamily="34" charset="0"/>
                        </a:rPr>
                        <a:t>, </a:t>
                      </a:r>
                      <a:r>
                        <a:rPr kumimoji="0" lang="de-DE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6600"/>
                          </a:solidFill>
                          <a:effectLst/>
                          <a:latin typeface="Franklin Gothic Demi" pitchFamily="34" charset="0"/>
                        </a:rPr>
                        <a:t>1</a:t>
                      </a:r>
                      <a:r>
                        <a:rPr kumimoji="0" lang="de-DE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ranklin Gothic Demi" pitchFamily="34" charset="0"/>
                        </a:rPr>
                        <a:t>, </a:t>
                      </a:r>
                      <a:r>
                        <a:rPr kumimoji="0" lang="de-DE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5C5CD6"/>
                          </a:solidFill>
                          <a:effectLst/>
                          <a:latin typeface="Franklin Gothic Demi" pitchFamily="34" charset="0"/>
                        </a:rPr>
                        <a:t>1</a:t>
                      </a:r>
                      <a:r>
                        <a:rPr kumimoji="0" lang="de-DE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ranklin Gothic Demi" pitchFamily="34" charset="0"/>
                        </a:rPr>
                        <a:t>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27652" name="Picture 4" descr="CubeInxLis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5189" y="3573463"/>
            <a:ext cx="2663825" cy="261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7792" name="Group 144"/>
          <p:cNvGraphicFramePr>
            <a:graphicFrameLocks noGrp="1"/>
          </p:cNvGraphicFramePr>
          <p:nvPr>
            <p:ph sz="quarter" idx="3"/>
          </p:nvPr>
        </p:nvGraphicFramePr>
        <p:xfrm>
          <a:off x="5375276" y="3213100"/>
          <a:ext cx="360363" cy="1188720"/>
        </p:xfrm>
        <a:graphic>
          <a:graphicData uri="http://schemas.openxmlformats.org/drawingml/2006/table">
            <a:tbl>
              <a:tblPr/>
              <a:tblGrid>
                <a:gridCol w="360363"/>
              </a:tblGrid>
              <a:tr h="1920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de-DE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ranklin Gothic Heavy" pitchFamily="34" charset="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920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de-DE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ranklin Gothic Heavy" pitchFamily="34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920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de-DE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ranklin Gothic Heavy" pitchFamily="34" charset="0"/>
                        </a:rPr>
                        <a:t>3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27793" name="Group 145"/>
          <p:cNvGraphicFramePr>
            <a:graphicFrameLocks noGrp="1"/>
          </p:cNvGraphicFramePr>
          <p:nvPr/>
        </p:nvGraphicFramePr>
        <p:xfrm>
          <a:off x="5375276" y="4437063"/>
          <a:ext cx="360363" cy="1188720"/>
        </p:xfrm>
        <a:graphic>
          <a:graphicData uri="http://schemas.openxmlformats.org/drawingml/2006/table">
            <a:tbl>
              <a:tblPr/>
              <a:tblGrid>
                <a:gridCol w="360363"/>
              </a:tblGrid>
              <a:tr h="1920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de-DE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ranklin Gothic Heavy" pitchFamily="34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920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de-DE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ranklin Gothic Heavy" pitchFamily="34" charset="0"/>
                        </a:rPr>
                        <a:t>4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920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de-DE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ranklin Gothic Heavy" pitchFamily="34" charset="0"/>
                        </a:rPr>
                        <a:t>3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7803" name="Line 155"/>
          <p:cNvSpPr>
            <a:spLocks noChangeShapeType="1"/>
          </p:cNvSpPr>
          <p:nvPr/>
        </p:nvSpPr>
        <p:spPr bwMode="auto">
          <a:xfrm>
            <a:off x="5808663" y="3429001"/>
            <a:ext cx="1223962" cy="144463"/>
          </a:xfrm>
          <a:prstGeom prst="line">
            <a:avLst/>
          </a:prstGeom>
          <a:noFill/>
          <a:ln w="25400">
            <a:solidFill>
              <a:srgbClr val="FF66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7807" name="Line 159"/>
          <p:cNvSpPr>
            <a:spLocks noChangeShapeType="1"/>
          </p:cNvSpPr>
          <p:nvPr/>
        </p:nvSpPr>
        <p:spPr bwMode="auto">
          <a:xfrm>
            <a:off x="5808663" y="3789363"/>
            <a:ext cx="1223962" cy="144462"/>
          </a:xfrm>
          <a:prstGeom prst="line">
            <a:avLst/>
          </a:prstGeom>
          <a:noFill/>
          <a:ln w="25400">
            <a:solidFill>
              <a:srgbClr val="FF66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7808" name="Line 160"/>
          <p:cNvSpPr>
            <a:spLocks noChangeShapeType="1"/>
          </p:cNvSpPr>
          <p:nvPr/>
        </p:nvSpPr>
        <p:spPr bwMode="auto">
          <a:xfrm>
            <a:off x="5808663" y="4221164"/>
            <a:ext cx="1223962" cy="503237"/>
          </a:xfrm>
          <a:prstGeom prst="line">
            <a:avLst/>
          </a:prstGeom>
          <a:noFill/>
          <a:ln w="25400">
            <a:solidFill>
              <a:srgbClr val="FF66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7809" name="Line 161"/>
          <p:cNvSpPr>
            <a:spLocks noChangeShapeType="1"/>
          </p:cNvSpPr>
          <p:nvPr/>
        </p:nvSpPr>
        <p:spPr bwMode="auto">
          <a:xfrm flipV="1">
            <a:off x="5808663" y="4005263"/>
            <a:ext cx="1223962" cy="647700"/>
          </a:xfrm>
          <a:prstGeom prst="line">
            <a:avLst/>
          </a:prstGeom>
          <a:noFill/>
          <a:ln w="25400">
            <a:solidFill>
              <a:srgbClr val="993366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7810" name="Line 162"/>
          <p:cNvSpPr>
            <a:spLocks noChangeShapeType="1"/>
          </p:cNvSpPr>
          <p:nvPr/>
        </p:nvSpPr>
        <p:spPr bwMode="auto">
          <a:xfrm>
            <a:off x="5808663" y="5013326"/>
            <a:ext cx="1223962" cy="144463"/>
          </a:xfrm>
          <a:prstGeom prst="line">
            <a:avLst/>
          </a:prstGeom>
          <a:noFill/>
          <a:ln w="25400">
            <a:solidFill>
              <a:srgbClr val="993366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7811" name="Line 163"/>
          <p:cNvSpPr>
            <a:spLocks noChangeShapeType="1"/>
          </p:cNvSpPr>
          <p:nvPr/>
        </p:nvSpPr>
        <p:spPr bwMode="auto">
          <a:xfrm flipV="1">
            <a:off x="5808663" y="4797425"/>
            <a:ext cx="1223962" cy="647700"/>
          </a:xfrm>
          <a:prstGeom prst="line">
            <a:avLst/>
          </a:prstGeom>
          <a:noFill/>
          <a:ln w="25400">
            <a:solidFill>
              <a:srgbClr val="993366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7815" name="Text Box 167"/>
          <p:cNvSpPr txBox="1">
            <a:spLocks noChangeArrowheads="1"/>
          </p:cNvSpPr>
          <p:nvPr/>
        </p:nvSpPr>
        <p:spPr bwMode="auto">
          <a:xfrm>
            <a:off x="5303839" y="5445125"/>
            <a:ext cx="5048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de-DE">
                <a:latin typeface="Franklin Gothic Heavy" pitchFamily="34" charset="0"/>
              </a:rPr>
              <a:t>...</a:t>
            </a:r>
          </a:p>
        </p:txBody>
      </p:sp>
      <p:pic>
        <p:nvPicPr>
          <p:cNvPr id="27816" name="Picture 168" descr="Coords0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2314" y="5734050"/>
            <a:ext cx="827087" cy="630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104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6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8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6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7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77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78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76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76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78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78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78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76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78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78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78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803" grpId="0" animBg="1"/>
      <p:bldP spid="27807" grpId="0" animBg="1"/>
      <p:bldP spid="27808" grpId="0" animBg="1"/>
      <p:bldP spid="27809" grpId="0" animBg="1"/>
      <p:bldP spid="27810" grpId="0" animBg="1"/>
      <p:bldP spid="27811" grpId="0" animBg="1"/>
      <p:bldP spid="2781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Kombinierte Darstellungen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Indizierte Liste von Fans.</a:t>
            </a:r>
          </a:p>
          <a:p>
            <a:r>
              <a:rPr lang="de-DE"/>
              <a:t>Indizierte Liste von Strips.</a:t>
            </a:r>
          </a:p>
          <a:p>
            <a:r>
              <a:rPr lang="de-DE"/>
              <a:t>Dadurch noch mehr Platzgewinn.</a:t>
            </a:r>
          </a:p>
        </p:txBody>
      </p:sp>
    </p:spTree>
    <p:extLst>
      <p:ext uri="{BB962C8B-B14F-4D97-AF65-F5344CB8AC3E}">
        <p14:creationId xmlns:p14="http://schemas.microsoft.com/office/powerpoint/2010/main" val="2996657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In </a:t>
            </a:r>
            <a:r>
              <a:rPr lang="de-DE" dirty="0" err="1" smtClean="0"/>
              <a:t>Unity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In </a:t>
            </a:r>
            <a:r>
              <a:rPr lang="de-DE" dirty="0" err="1" smtClean="0"/>
              <a:t>Unity</a:t>
            </a:r>
            <a:r>
              <a:rPr lang="de-DE" dirty="0" smtClean="0"/>
              <a:t> gibt es drei Möglichkeiten durch Programmierung Geometrie zu erzeugen und an die Rendering Pipeline zu übergeben</a:t>
            </a:r>
          </a:p>
          <a:p>
            <a:pPr lvl="1"/>
            <a:r>
              <a:rPr lang="de-DE" dirty="0" err="1" smtClean="0"/>
              <a:t>Mesh</a:t>
            </a:r>
            <a:r>
              <a:rPr lang="de-DE" dirty="0" smtClean="0"/>
              <a:t> und </a:t>
            </a:r>
            <a:r>
              <a:rPr lang="de-DE" dirty="0" err="1" smtClean="0"/>
              <a:t>Meshfilter</a:t>
            </a:r>
            <a:r>
              <a:rPr lang="de-DE" dirty="0" smtClean="0"/>
              <a:t> selbst erzeugen</a:t>
            </a:r>
          </a:p>
          <a:p>
            <a:pPr lvl="2"/>
            <a:r>
              <a:rPr lang="de-DE" dirty="0" err="1" smtClean="0"/>
              <a:t>Meshrenderer</a:t>
            </a:r>
            <a:r>
              <a:rPr lang="de-DE" dirty="0" smtClean="0"/>
              <a:t> stellt dann das </a:t>
            </a:r>
            <a:r>
              <a:rPr lang="de-DE" dirty="0" err="1" smtClean="0"/>
              <a:t>Mesh</a:t>
            </a:r>
            <a:r>
              <a:rPr lang="de-DE" dirty="0" smtClean="0"/>
              <a:t> dar</a:t>
            </a:r>
          </a:p>
          <a:p>
            <a:pPr lvl="2"/>
            <a:r>
              <a:rPr lang="de-DE" dirty="0" smtClean="0"/>
              <a:t>Siehe Referenz zur Klasse </a:t>
            </a:r>
            <a:r>
              <a:rPr lang="de-DE" dirty="0" err="1" smtClean="0"/>
              <a:t>Mesh</a:t>
            </a:r>
            <a:endParaRPr lang="de-DE" dirty="0" smtClean="0"/>
          </a:p>
          <a:p>
            <a:pPr lvl="1"/>
            <a:r>
              <a:rPr lang="de-DE" dirty="0" err="1" smtClean="0"/>
              <a:t>Graphics.DrawMesh</a:t>
            </a:r>
            <a:endParaRPr lang="de-DE" dirty="0" smtClean="0"/>
          </a:p>
          <a:p>
            <a:pPr lvl="2"/>
            <a:r>
              <a:rPr lang="de-DE" dirty="0" smtClean="0"/>
              <a:t>Kein </a:t>
            </a:r>
            <a:r>
              <a:rPr lang="de-DE" dirty="0" err="1" smtClean="0"/>
              <a:t>Meshrenderer</a:t>
            </a:r>
            <a:r>
              <a:rPr lang="de-DE" dirty="0" smtClean="0"/>
              <a:t> nötig</a:t>
            </a:r>
          </a:p>
          <a:p>
            <a:pPr lvl="2"/>
            <a:r>
              <a:rPr lang="de-DE" dirty="0" smtClean="0"/>
              <a:t>Material und Transformation muss selbst übergeben werden</a:t>
            </a:r>
          </a:p>
          <a:p>
            <a:pPr lvl="2"/>
            <a:r>
              <a:rPr lang="de-DE" dirty="0" smtClean="0"/>
              <a:t>Siehe Referenz der Methode </a:t>
            </a:r>
            <a:r>
              <a:rPr lang="de-DE" dirty="0" err="1" smtClean="0"/>
              <a:t>Graphics.DrawMesh</a:t>
            </a:r>
            <a:endParaRPr lang="de-DE" dirty="0" smtClean="0"/>
          </a:p>
          <a:p>
            <a:pPr lvl="1"/>
            <a:r>
              <a:rPr lang="de-DE" dirty="0" smtClean="0"/>
              <a:t>Klasse GL</a:t>
            </a:r>
          </a:p>
          <a:p>
            <a:pPr lvl="2"/>
            <a:r>
              <a:rPr lang="de-DE" dirty="0" smtClean="0"/>
              <a:t>Direktzugriff auf die Hardware (über OpenGL oder Direct3D)</a:t>
            </a:r>
          </a:p>
          <a:p>
            <a:pPr lvl="2"/>
            <a:r>
              <a:rPr lang="de-DE" dirty="0" smtClean="0"/>
              <a:t>Direktes Rendering – kann  nicht aus Update aufgerufen werden</a:t>
            </a:r>
          </a:p>
          <a:p>
            <a:pPr lvl="2"/>
            <a:r>
              <a:rPr lang="de-DE" dirty="0" smtClean="0"/>
              <a:t>Positionierung und Farbgebung über </a:t>
            </a:r>
            <a:r>
              <a:rPr lang="de-DE" dirty="0" err="1" smtClean="0"/>
              <a:t>Renderstates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71998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smtClean="0"/>
              <a:t>Ende Block 1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ctr" eaLnBrk="1" hangingPunct="1">
              <a:buFont typeface="Wingdings" pitchFamily="2" charset="2"/>
              <a:buNone/>
            </a:pPr>
            <a:endParaRPr lang="de-DE" smtClean="0"/>
          </a:p>
          <a:p>
            <a:pPr algn="ctr" eaLnBrk="1" hangingPunct="1">
              <a:buFont typeface="Wingdings" pitchFamily="2" charset="2"/>
              <a:buNone/>
            </a:pPr>
            <a:endParaRPr lang="de-DE" smtClean="0"/>
          </a:p>
          <a:p>
            <a:pPr algn="ctr" eaLnBrk="1" hangingPunct="1">
              <a:buFont typeface="Wingdings" pitchFamily="2" charset="2"/>
              <a:buNone/>
            </a:pPr>
            <a:endParaRPr lang="de-DE" smtClean="0"/>
          </a:p>
          <a:p>
            <a:pPr algn="ctr" eaLnBrk="1" hangingPunct="1">
              <a:buFont typeface="Wingdings" pitchFamily="2" charset="2"/>
              <a:buNone/>
            </a:pPr>
            <a:endParaRPr lang="de-DE" smtClean="0"/>
          </a:p>
          <a:p>
            <a:pPr algn="ctr" eaLnBrk="1" hangingPunct="1">
              <a:buFont typeface="Wingdings" pitchFamily="2" charset="2"/>
              <a:buNone/>
            </a:pPr>
            <a:endParaRPr lang="de-DE" smtClean="0"/>
          </a:p>
          <a:p>
            <a:pPr algn="ctr" eaLnBrk="1" hangingPunct="1">
              <a:buFont typeface="Wingdings" pitchFamily="2" charset="2"/>
              <a:buNone/>
            </a:pPr>
            <a:r>
              <a:rPr lang="de-DE" smtClean="0"/>
              <a:t>Vielen Dank für Ihre Aufmerksamkeit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74" name="Rectangle 6"/>
          <p:cNvSpPr>
            <a:spLocks noChangeArrowheads="1"/>
          </p:cNvSpPr>
          <p:nvPr/>
        </p:nvSpPr>
        <p:spPr bwMode="auto">
          <a:xfrm>
            <a:off x="814918" y="1156828"/>
            <a:ext cx="11377082" cy="576263"/>
          </a:xfrm>
          <a:prstGeom prst="rect">
            <a:avLst/>
          </a:pr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  <a:extLst/>
        </p:spPr>
        <p:txBody>
          <a:bodyPr wrap="none" anchor="ctr"/>
          <a:lstStyle/>
          <a:p>
            <a:endParaRPr lang="de-DE"/>
          </a:p>
        </p:txBody>
      </p:sp>
      <p:sp>
        <p:nvSpPr>
          <p:cNvPr id="1536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smtClean="0"/>
              <a:t>Agenda 2</a:t>
            </a:r>
          </a:p>
        </p:txBody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de-DE" dirty="0" smtClean="0"/>
              <a:t>Transformationen, Matrizen und Hierarchien</a:t>
            </a:r>
          </a:p>
          <a:p>
            <a:pPr marL="0" indent="0" eaLnBrk="1" hangingPunct="1">
              <a:buNone/>
            </a:pPr>
            <a:endParaRPr lang="de-DE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1863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1863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637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Punkttransformationen: Translation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135189" y="1196976"/>
            <a:ext cx="7921625" cy="2087563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de-DE" smtClean="0"/>
              <a:t>Punkte können durch Transformationen in andere Koordinaten umgewandelt werden.</a:t>
            </a:r>
          </a:p>
          <a:p>
            <a:pPr>
              <a:lnSpc>
                <a:spcPct val="90000"/>
              </a:lnSpc>
            </a:pPr>
            <a:r>
              <a:rPr lang="de-DE" smtClean="0"/>
              <a:t>Beispiel Translation</a:t>
            </a:r>
          </a:p>
          <a:p>
            <a:pPr lvl="1">
              <a:lnSpc>
                <a:spcPct val="90000"/>
              </a:lnSpc>
            </a:pPr>
            <a:r>
              <a:rPr lang="de-DE" smtClean="0"/>
              <a:t>Ein Modell soll an anderer Position erscheinen -&gt; es ist notwendig, die Punkte des Modells um einen konstanten Wert zu verschieben.</a:t>
            </a:r>
          </a:p>
        </p:txBody>
      </p:sp>
      <p:pic>
        <p:nvPicPr>
          <p:cNvPr id="33796" name="Picture 4" descr="Translation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40013" y="3213101"/>
            <a:ext cx="6119812" cy="2805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797" name="Text Box 5"/>
          <p:cNvSpPr txBox="1">
            <a:spLocks noChangeArrowheads="1"/>
          </p:cNvSpPr>
          <p:nvPr/>
        </p:nvSpPr>
        <p:spPr bwMode="auto">
          <a:xfrm>
            <a:off x="3051175" y="5967414"/>
            <a:ext cx="150849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de-DE">
                <a:latin typeface="Franklin Gothic Heavy" pitchFamily="34" charset="0"/>
              </a:rPr>
              <a:t>(</a:t>
            </a:r>
            <a:r>
              <a:rPr lang="de-DE">
                <a:solidFill>
                  <a:srgbClr val="3A7E66"/>
                </a:solidFill>
                <a:latin typeface="Franklin Gothic Heavy" pitchFamily="34" charset="0"/>
              </a:rPr>
              <a:t>-1</a:t>
            </a:r>
            <a:r>
              <a:rPr lang="de-DE">
                <a:latin typeface="Franklin Gothic Heavy" pitchFamily="34" charset="0"/>
              </a:rPr>
              <a:t>, </a:t>
            </a:r>
            <a:r>
              <a:rPr lang="de-DE">
                <a:solidFill>
                  <a:srgbClr val="FF6600"/>
                </a:solidFill>
                <a:latin typeface="Franklin Gothic Heavy" pitchFamily="34" charset="0"/>
              </a:rPr>
              <a:t>-1</a:t>
            </a:r>
            <a:r>
              <a:rPr lang="de-DE">
                <a:latin typeface="Franklin Gothic Heavy" pitchFamily="34" charset="0"/>
              </a:rPr>
              <a:t>, </a:t>
            </a:r>
            <a:r>
              <a:rPr lang="de-DE">
                <a:solidFill>
                  <a:srgbClr val="5C5CD6"/>
                </a:solidFill>
                <a:latin typeface="Franklin Gothic Heavy" pitchFamily="34" charset="0"/>
              </a:rPr>
              <a:t>-1</a:t>
            </a:r>
            <a:r>
              <a:rPr lang="de-DE">
                <a:latin typeface="Franklin Gothic Heavy" pitchFamily="34" charset="0"/>
              </a:rPr>
              <a:t>)</a:t>
            </a:r>
          </a:p>
        </p:txBody>
      </p:sp>
      <p:pic>
        <p:nvPicPr>
          <p:cNvPr id="33798" name="Picture 6" descr="Translation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640013" y="3213100"/>
            <a:ext cx="6121400" cy="2806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799" name="Text Box 7"/>
          <p:cNvSpPr txBox="1">
            <a:spLocks noChangeArrowheads="1"/>
          </p:cNvSpPr>
          <p:nvPr/>
        </p:nvSpPr>
        <p:spPr bwMode="auto">
          <a:xfrm>
            <a:off x="4656138" y="5949951"/>
            <a:ext cx="168963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de-DE">
                <a:latin typeface="Franklin Gothic Heavy" pitchFamily="34" charset="0"/>
              </a:rPr>
              <a:t>(</a:t>
            </a:r>
            <a:r>
              <a:rPr lang="de-DE">
                <a:solidFill>
                  <a:srgbClr val="3A7E66"/>
                </a:solidFill>
                <a:latin typeface="Franklin Gothic Heavy" pitchFamily="34" charset="0"/>
              </a:rPr>
              <a:t>1.2</a:t>
            </a:r>
            <a:r>
              <a:rPr lang="de-DE">
                <a:latin typeface="Franklin Gothic Heavy" pitchFamily="34" charset="0"/>
              </a:rPr>
              <a:t>, </a:t>
            </a:r>
            <a:r>
              <a:rPr lang="de-DE">
                <a:solidFill>
                  <a:srgbClr val="FF6600"/>
                </a:solidFill>
                <a:latin typeface="Franklin Gothic Heavy" pitchFamily="34" charset="0"/>
              </a:rPr>
              <a:t>-1</a:t>
            </a:r>
            <a:r>
              <a:rPr lang="de-DE">
                <a:latin typeface="Franklin Gothic Heavy" pitchFamily="34" charset="0"/>
              </a:rPr>
              <a:t>, </a:t>
            </a:r>
            <a:r>
              <a:rPr lang="de-DE">
                <a:solidFill>
                  <a:srgbClr val="5C5CD6"/>
                </a:solidFill>
                <a:latin typeface="Franklin Gothic Heavy" pitchFamily="34" charset="0"/>
              </a:rPr>
              <a:t>-1</a:t>
            </a:r>
            <a:r>
              <a:rPr lang="de-DE">
                <a:latin typeface="Franklin Gothic Heavy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248419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7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37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37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37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37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37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37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337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337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797" grpId="0"/>
      <p:bldP spid="33797" grpId="1"/>
      <p:bldP spid="3379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Transformationstypen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527801" y="1196976"/>
            <a:ext cx="3529013" cy="5256213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de-DE" sz="2000"/>
              <a:t>Translation (Verschiebung)</a:t>
            </a:r>
          </a:p>
          <a:p>
            <a:pPr lvl="1">
              <a:lnSpc>
                <a:spcPct val="90000"/>
              </a:lnSpc>
            </a:pPr>
            <a:r>
              <a:rPr lang="de-DE" sz="1800"/>
              <a:t>Addiert konstante Werte auf alle Koordinaten einer Punktemenge</a:t>
            </a:r>
          </a:p>
          <a:p>
            <a:pPr>
              <a:lnSpc>
                <a:spcPct val="90000"/>
              </a:lnSpc>
            </a:pPr>
            <a:r>
              <a:rPr lang="de-DE" sz="2000"/>
              <a:t>Rotation (Drehung)</a:t>
            </a:r>
          </a:p>
          <a:p>
            <a:pPr lvl="1">
              <a:lnSpc>
                <a:spcPct val="90000"/>
              </a:lnSpc>
            </a:pPr>
            <a:r>
              <a:rPr lang="de-DE" sz="1800"/>
              <a:t>Ändert Koordinaten einer Punktemenge so, dass Modell gedreht erscheint.</a:t>
            </a:r>
          </a:p>
          <a:p>
            <a:pPr>
              <a:lnSpc>
                <a:spcPct val="90000"/>
              </a:lnSpc>
            </a:pPr>
            <a:r>
              <a:rPr lang="de-DE" sz="2000"/>
              <a:t>Skalierung</a:t>
            </a:r>
          </a:p>
          <a:p>
            <a:pPr lvl="1">
              <a:lnSpc>
                <a:spcPct val="90000"/>
              </a:lnSpc>
            </a:pPr>
            <a:r>
              <a:rPr lang="de-DE" sz="1800"/>
              <a:t>Vergrössert/verkleinert ein Modell.</a:t>
            </a:r>
          </a:p>
          <a:p>
            <a:pPr>
              <a:lnSpc>
                <a:spcPct val="90000"/>
              </a:lnSpc>
            </a:pPr>
            <a:r>
              <a:rPr lang="de-DE" sz="2000"/>
              <a:t>Projektion</a:t>
            </a:r>
          </a:p>
          <a:p>
            <a:pPr lvl="1">
              <a:lnSpc>
                <a:spcPct val="90000"/>
              </a:lnSpc>
            </a:pPr>
            <a:r>
              <a:rPr lang="de-DE" sz="1800"/>
              <a:t>Projiziert Koordinaten auf eine Ebene.</a:t>
            </a:r>
          </a:p>
          <a:p>
            <a:pPr lvl="1">
              <a:lnSpc>
                <a:spcPct val="90000"/>
              </a:lnSpc>
            </a:pPr>
            <a:r>
              <a:rPr lang="de-DE" sz="1800"/>
              <a:t>Perspektivprojektion</a:t>
            </a:r>
          </a:p>
        </p:txBody>
      </p:sp>
      <p:pic>
        <p:nvPicPr>
          <p:cNvPr id="35844" name="Picture 4" descr="Scale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47851" y="1104900"/>
            <a:ext cx="2447925" cy="1963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845" name="Picture 5" descr="Rot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847851" y="1125539"/>
            <a:ext cx="2447925" cy="1963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846" name="Picture 6" descr="Scale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35414" y="2636839"/>
            <a:ext cx="2447925" cy="1963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847" name="Picture 7" descr="Scale1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935414" y="2636839"/>
            <a:ext cx="2465387" cy="2041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848" name="Picture 8" descr="Rot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919288" y="4221164"/>
            <a:ext cx="2520950" cy="2022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849" name="Picture 9" descr="Persp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909763" y="4221163"/>
            <a:ext cx="2519362" cy="2076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529789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8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58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358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58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358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58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58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58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58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358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58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58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58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584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58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00"/>
                            </p:stCondLst>
                            <p:childTnLst>
                              <p:par>
                                <p:cTn id="7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358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Transformationen nacheinander ausführen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135189" y="1196975"/>
            <a:ext cx="7921625" cy="2946400"/>
          </a:xfrm>
        </p:spPr>
        <p:txBody>
          <a:bodyPr/>
          <a:lstStyle/>
          <a:p>
            <a:r>
              <a:rPr lang="de-DE" sz="2000"/>
              <a:t>Aus einfachen Transformationen können Komplexe erzeugt werden</a:t>
            </a:r>
          </a:p>
          <a:p>
            <a:pPr lvl="1"/>
            <a:r>
              <a:rPr lang="de-DE" sz="1800"/>
              <a:t>durch Hintereinanderausführung</a:t>
            </a:r>
          </a:p>
          <a:p>
            <a:pPr lvl="1"/>
            <a:r>
              <a:rPr lang="de-DE" sz="1800"/>
              <a:t>Beispiel Transformation einer Hand als Folge von Transformationen an den Gelenken</a:t>
            </a:r>
          </a:p>
          <a:p>
            <a:r>
              <a:rPr lang="de-DE" sz="2000"/>
              <a:t>Bei der Hintereinanderausführung von Transformationen kommt es auf die Reihenfolge an</a:t>
            </a:r>
          </a:p>
          <a:p>
            <a:pPr lvl="1"/>
            <a:r>
              <a:rPr lang="de-DE" sz="1800"/>
              <a:t>Beispiel: Rotation nach Verschiebung vs. umgehehrte Reihenfolge</a:t>
            </a:r>
          </a:p>
        </p:txBody>
      </p:sp>
      <p:pic>
        <p:nvPicPr>
          <p:cNvPr id="4" name="Grafik 3" descr="Coords2D.wmf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95563" y="4000500"/>
            <a:ext cx="2279650" cy="2222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Grafik 4" descr="Quad2D.wmf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452689" y="5429251"/>
            <a:ext cx="941387" cy="917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Grafik 5" descr="Coords2D.wmf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59600" y="4000500"/>
            <a:ext cx="2279650" cy="2222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Grafik 6" descr="Quad2D.wmf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816725" y="5429251"/>
            <a:ext cx="941388" cy="917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feld 9"/>
          <p:cNvSpPr txBox="1">
            <a:spLocks noChangeArrowheads="1"/>
          </p:cNvSpPr>
          <p:nvPr/>
        </p:nvSpPr>
        <p:spPr bwMode="auto">
          <a:xfrm>
            <a:off x="4381500" y="4357689"/>
            <a:ext cx="125095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de-DE" sz="1800">
                <a:latin typeface="Franklin Gothic Demi" pitchFamily="34" charset="0"/>
              </a:rPr>
              <a:t>1. Rot 30°</a:t>
            </a:r>
          </a:p>
        </p:txBody>
      </p:sp>
      <p:sp>
        <p:nvSpPr>
          <p:cNvPr id="11" name="Textfeld 10"/>
          <p:cNvSpPr txBox="1"/>
          <p:nvPr/>
        </p:nvSpPr>
        <p:spPr>
          <a:xfrm>
            <a:off x="4381501" y="4630739"/>
            <a:ext cx="1408113" cy="3698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de-DE" sz="1800" dirty="0">
                <a:latin typeface="+mn-lt"/>
              </a:rPr>
              <a:t>2. Trans y+2</a:t>
            </a:r>
          </a:p>
        </p:txBody>
      </p:sp>
      <p:pic>
        <p:nvPicPr>
          <p:cNvPr id="12" name="Grafik 11" descr="Quad2D.wmf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rot="1636499">
            <a:off x="2452689" y="5429251"/>
            <a:ext cx="941387" cy="917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feld 12"/>
          <p:cNvSpPr txBox="1"/>
          <p:nvPr/>
        </p:nvSpPr>
        <p:spPr>
          <a:xfrm>
            <a:off x="8810625" y="4357689"/>
            <a:ext cx="1474788" cy="3698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de-DE" sz="1800" dirty="0">
                <a:latin typeface="+mn-lt"/>
              </a:rPr>
              <a:t>1. Trans y+2 </a:t>
            </a:r>
          </a:p>
        </p:txBody>
      </p:sp>
      <p:sp>
        <p:nvSpPr>
          <p:cNvPr id="14" name="Textfeld 13"/>
          <p:cNvSpPr txBox="1">
            <a:spLocks noChangeArrowheads="1"/>
          </p:cNvSpPr>
          <p:nvPr/>
        </p:nvSpPr>
        <p:spPr bwMode="auto">
          <a:xfrm>
            <a:off x="8810625" y="4630739"/>
            <a:ext cx="125253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de-DE" sz="1800">
                <a:latin typeface="Franklin Gothic Demi" pitchFamily="34" charset="0"/>
              </a:rPr>
              <a:t>2. Rot 30°</a:t>
            </a:r>
          </a:p>
        </p:txBody>
      </p:sp>
      <p:pic>
        <p:nvPicPr>
          <p:cNvPr id="15" name="Grafik 14" descr="Quad2D.wmf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rot="1636499">
            <a:off x="6753226" y="4308476"/>
            <a:ext cx="942975" cy="917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70857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-4.81481E-6 L -2.22222E-6 -0.17592 " pathEditMode="relative" rAng="0" ptsTypes="AA">
                                      <p:cBhvr>
                                        <p:cTn id="57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09 -4.81481E-6 L -0.00208 -0.16967 " pathEditMode="relative" rAng="0" ptsTypes="AA">
                                      <p:cBhvr>
                                        <p:cTn id="74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" y="-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08 -0.16967 C 0.0191 -0.17175 0.04028 -0.17361 0.05625 -0.16828 C 0.07222 -0.16296 0.0875 -0.14282 0.09375 -0.13773 " pathEditMode="relative" ptsTypes="aaA">
                                      <p:cBhvr>
                                        <p:cTn id="83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0.00509 C 0.02378 -0.00579 0.04774 -0.00625 0.06354 -0.00093 C 0.07934 0.0044 0.08698 0.01551 0.09479 0.02685 " pathEditMode="relative" rAng="0" ptsTypes="aaA">
                                      <p:cBhvr>
                                        <p:cTn id="91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" y="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3" grpId="0"/>
      <p:bldP spid="1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74" name="Rectangle 6"/>
          <p:cNvSpPr>
            <a:spLocks noChangeArrowheads="1"/>
          </p:cNvSpPr>
          <p:nvPr/>
        </p:nvSpPr>
        <p:spPr bwMode="auto">
          <a:xfrm>
            <a:off x="911424" y="1196976"/>
            <a:ext cx="11280576" cy="576263"/>
          </a:xfrm>
          <a:prstGeom prst="rect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noFill/>
          </a:ln>
          <a:extLst/>
        </p:spPr>
        <p:txBody>
          <a:bodyPr wrap="none" anchor="ctr"/>
          <a:lstStyle/>
          <a:p>
            <a:endParaRPr lang="de-DE"/>
          </a:p>
        </p:txBody>
      </p:sp>
      <p:sp>
        <p:nvSpPr>
          <p:cNvPr id="30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smtClean="0"/>
              <a:t>Agenda 1</a:t>
            </a:r>
          </a:p>
        </p:txBody>
      </p:sp>
      <p:sp>
        <p:nvSpPr>
          <p:cNvPr id="307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de-DE" smtClean="0"/>
              <a:t>Die Rendering Pipeline</a:t>
            </a:r>
          </a:p>
          <a:p>
            <a:pPr eaLnBrk="1" hangingPunct="1"/>
            <a:endParaRPr lang="de-DE" smtClean="0"/>
          </a:p>
          <a:p>
            <a:pPr eaLnBrk="1" hangingPunct="1"/>
            <a:r>
              <a:rPr lang="de-DE" smtClean="0"/>
              <a:t>Szenengraph</a:t>
            </a:r>
          </a:p>
          <a:p>
            <a:pPr eaLnBrk="1" hangingPunct="1"/>
            <a:endParaRPr lang="de-DE" smtClean="0"/>
          </a:p>
          <a:p>
            <a:pPr eaLnBrk="1" hangingPunct="1"/>
            <a:r>
              <a:rPr lang="de-DE" smtClean="0"/>
              <a:t>Erste Schritte in Unity3D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1863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1863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6374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Rotationen</a:t>
            </a:r>
          </a:p>
        </p:txBody>
      </p:sp>
      <p:sp>
        <p:nvSpPr>
          <p:cNvPr id="2048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1800" dirty="0"/>
              <a:t>Rotationen in 2D -&gt; Rotationsachse steht fest. Definiert durch den Rotationswinkel</a:t>
            </a:r>
          </a:p>
          <a:p>
            <a:r>
              <a:rPr lang="de-DE" sz="1800" dirty="0"/>
              <a:t>Rotationen in 3D -&gt; um welche Achse soll gedreht werden?</a:t>
            </a:r>
          </a:p>
          <a:p>
            <a:r>
              <a:rPr lang="de-DE" sz="1800" dirty="0"/>
              <a:t>Unterschiedliche Darstellungsweisen:</a:t>
            </a:r>
          </a:p>
          <a:p>
            <a:pPr lvl="1"/>
            <a:r>
              <a:rPr lang="de-DE" sz="1600" dirty="0"/>
              <a:t>Eulerwinkel:</a:t>
            </a:r>
          </a:p>
          <a:p>
            <a:pPr lvl="2"/>
            <a:r>
              <a:rPr lang="de-DE" sz="1400" dirty="0"/>
              <a:t>Drei Fließkomma-Werte</a:t>
            </a:r>
          </a:p>
          <a:p>
            <a:pPr lvl="2"/>
            <a:r>
              <a:rPr lang="de-DE" sz="1400" dirty="0" err="1"/>
              <a:t>Hintereinanderausführung</a:t>
            </a:r>
            <a:r>
              <a:rPr lang="de-DE" sz="1400" dirty="0"/>
              <a:t> von Drehungen um die Hauptachsen</a:t>
            </a:r>
            <a:endParaRPr lang="de-DE" sz="600" dirty="0"/>
          </a:p>
          <a:p>
            <a:pPr lvl="1"/>
            <a:r>
              <a:rPr lang="de-DE" sz="1600" dirty="0"/>
              <a:t>Quaternionen</a:t>
            </a:r>
          </a:p>
          <a:p>
            <a:pPr lvl="2"/>
            <a:r>
              <a:rPr lang="de-DE" sz="1400" dirty="0"/>
              <a:t>Vier Fließkomma-Werte</a:t>
            </a:r>
          </a:p>
          <a:p>
            <a:pPr lvl="2"/>
            <a:r>
              <a:rPr lang="de-DE" sz="1400" dirty="0"/>
              <a:t>Komplett </a:t>
            </a:r>
            <a:r>
              <a:rPr lang="de-DE" sz="1400" dirty="0" err="1"/>
              <a:t>un</a:t>
            </a:r>
            <a:r>
              <a:rPr lang="de-DE" sz="1400" dirty="0"/>
              <a:t>-intuitiv</a:t>
            </a:r>
          </a:p>
          <a:p>
            <a:pPr lvl="2"/>
            <a:r>
              <a:rPr lang="de-DE" sz="1400" dirty="0"/>
              <a:t>Gut Geeignet für Berechnung, insbesondere Interpolation zwischen zwei Rotationen</a:t>
            </a:r>
          </a:p>
          <a:p>
            <a:pPr lvl="1"/>
            <a:r>
              <a:rPr lang="de-DE" sz="1600" dirty="0"/>
              <a:t>Matrizen</a:t>
            </a:r>
            <a:endParaRPr lang="de-DE" dirty="0" smtClean="0"/>
          </a:p>
          <a:p>
            <a:pPr lvl="2"/>
            <a:r>
              <a:rPr lang="de-DE" sz="1400" dirty="0"/>
              <a:t>9, </a:t>
            </a:r>
            <a:r>
              <a:rPr lang="de-DE" sz="1400" dirty="0" err="1"/>
              <a:t>bzw</a:t>
            </a:r>
            <a:r>
              <a:rPr lang="de-DE" sz="1400" dirty="0"/>
              <a:t> 16 Fließkommawerte</a:t>
            </a:r>
          </a:p>
          <a:p>
            <a:pPr lvl="2"/>
            <a:r>
              <a:rPr lang="de-DE" sz="1400" dirty="0"/>
              <a:t>Komplett </a:t>
            </a:r>
            <a:r>
              <a:rPr lang="de-DE" sz="1400" dirty="0" err="1"/>
              <a:t>un</a:t>
            </a:r>
            <a:r>
              <a:rPr lang="de-DE" sz="1400" dirty="0"/>
              <a:t>-intuitiv</a:t>
            </a:r>
          </a:p>
          <a:p>
            <a:pPr lvl="2"/>
            <a:r>
              <a:rPr lang="de-DE" sz="1400" dirty="0"/>
              <a:t>Gut geeignet für direkte Anwendung auf Koordinaten</a:t>
            </a:r>
          </a:p>
          <a:p>
            <a:pPr lvl="2"/>
            <a:r>
              <a:rPr lang="de-DE" sz="1400" dirty="0"/>
              <a:t>Gut geeignet für </a:t>
            </a:r>
            <a:r>
              <a:rPr lang="de-DE" sz="1400" dirty="0" err="1"/>
              <a:t>Hintereinanderausführung</a:t>
            </a:r>
            <a:r>
              <a:rPr lang="de-DE" sz="1400" dirty="0"/>
              <a:t> in Kombination mit anderen Transformationen</a:t>
            </a:r>
          </a:p>
          <a:p>
            <a:pPr lvl="1"/>
            <a:endParaRPr lang="de-DE" sz="1100" dirty="0"/>
          </a:p>
          <a:p>
            <a:pPr lvl="1"/>
            <a:endParaRPr lang="de-DE" sz="1100" dirty="0"/>
          </a:p>
          <a:p>
            <a:pPr lvl="2"/>
            <a:endParaRPr lang="de-DE" sz="1400" dirty="0"/>
          </a:p>
          <a:p>
            <a:pPr lvl="1"/>
            <a:endParaRPr lang="de-DE" sz="1100" dirty="0"/>
          </a:p>
        </p:txBody>
      </p:sp>
    </p:spTree>
    <p:extLst>
      <p:ext uri="{BB962C8B-B14F-4D97-AF65-F5344CB8AC3E}">
        <p14:creationId xmlns:p14="http://schemas.microsoft.com/office/powerpoint/2010/main" val="3799075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4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04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04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04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04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04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04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04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048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048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2048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2048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2048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2048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2048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239001" y="4572001"/>
            <a:ext cx="1800225" cy="199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771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452688" y="4714875"/>
            <a:ext cx="2786062" cy="1811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506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Eulerwinkel</a:t>
            </a:r>
          </a:p>
        </p:txBody>
      </p:sp>
      <p:sp>
        <p:nvSpPr>
          <p:cNvPr id="32773" name="Inhaltsplatzhalter 2"/>
          <p:cNvSpPr>
            <a:spLocks noGrp="1"/>
          </p:cNvSpPr>
          <p:nvPr>
            <p:ph idx="1"/>
          </p:nvPr>
        </p:nvSpPr>
        <p:spPr>
          <a:xfrm>
            <a:off x="2135189" y="1196975"/>
            <a:ext cx="8175625" cy="3803650"/>
          </a:xfrm>
        </p:spPr>
        <p:txBody>
          <a:bodyPr/>
          <a:lstStyle/>
          <a:p>
            <a:r>
              <a:rPr lang="de-DE" smtClean="0"/>
              <a:t>Hintereinanderausführung von Rotationen um die Hauptachsen</a:t>
            </a:r>
          </a:p>
          <a:p>
            <a:pPr lvl="1"/>
            <a:r>
              <a:rPr lang="de-DE" smtClean="0"/>
              <a:t>Reihenfolge spielt eine Rolle</a:t>
            </a:r>
          </a:p>
          <a:p>
            <a:r>
              <a:rPr lang="de-DE" smtClean="0"/>
              <a:t>Bekannte Darstellungsform</a:t>
            </a:r>
          </a:p>
          <a:p>
            <a:pPr lvl="1"/>
            <a:r>
              <a:rPr lang="de-DE" smtClean="0"/>
              <a:t>Bekannt aus der Aviatik: Yaw (Heading), Pitch, Roll (Bank)</a:t>
            </a:r>
          </a:p>
          <a:p>
            <a:pPr lvl="1"/>
            <a:r>
              <a:rPr lang="de-DE" smtClean="0"/>
              <a:t>"Kardanische Aufhängung" (Außen Yaw, innen Roll)</a:t>
            </a:r>
          </a:p>
          <a:p>
            <a:r>
              <a:rPr lang="de-DE" smtClean="0"/>
              <a:t>In Modellierungssoftware sehr gebräuchlich</a:t>
            </a:r>
          </a:p>
          <a:p>
            <a:pPr lvl="1"/>
            <a:r>
              <a:rPr lang="de-DE" smtClean="0"/>
              <a:t>Oft "Kardan-Kreise" als Anfasser</a:t>
            </a:r>
          </a:p>
          <a:p>
            <a:pPr lvl="1"/>
            <a:r>
              <a:rPr lang="de-DE" smtClean="0"/>
              <a:t>Referenz-Achsen oft selektierbar (lokale, globale)</a:t>
            </a:r>
          </a:p>
          <a:p>
            <a:endParaRPr lang="de-DE" smtClean="0"/>
          </a:p>
        </p:txBody>
      </p:sp>
    </p:spTree>
    <p:extLst>
      <p:ext uri="{BB962C8B-B14F-4D97-AF65-F5344CB8AC3E}">
        <p14:creationId xmlns:p14="http://schemas.microsoft.com/office/powerpoint/2010/main" val="3423125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27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27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27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27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27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277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27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277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3277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3277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feld 39"/>
          <p:cNvSpPr txBox="1"/>
          <p:nvPr/>
        </p:nvSpPr>
        <p:spPr>
          <a:xfrm>
            <a:off x="6527729" y="3152840"/>
            <a:ext cx="3456702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>
                <a:latin typeface="+mn-lt"/>
              </a:rPr>
              <a:t>M</a:t>
            </a:r>
            <a:r>
              <a:rPr lang="de-DE" baseline="-25000" dirty="0">
                <a:latin typeface="+mn-lt"/>
              </a:rPr>
              <a:t>id</a:t>
            </a:r>
          </a:p>
        </p:txBody>
      </p:sp>
      <p:sp>
        <p:nvSpPr>
          <p:cNvPr id="41" name="Textfeld 40"/>
          <p:cNvSpPr txBox="1"/>
          <p:nvPr/>
        </p:nvSpPr>
        <p:spPr>
          <a:xfrm>
            <a:off x="6528049" y="2692173"/>
            <a:ext cx="3456383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>
                <a:latin typeface="+mn-lt"/>
              </a:rPr>
              <a:t>M</a:t>
            </a:r>
            <a:r>
              <a:rPr lang="de-DE" baseline="-25000" dirty="0">
                <a:latin typeface="+mn-lt"/>
              </a:rPr>
              <a:t>x+10</a:t>
            </a:r>
            <a:r>
              <a:rPr lang="de-DE" dirty="0">
                <a:latin typeface="+mn-lt"/>
              </a:rPr>
              <a:t>*M</a:t>
            </a:r>
            <a:r>
              <a:rPr lang="de-DE" baseline="-25000" dirty="0">
                <a:latin typeface="+mn-lt"/>
              </a:rPr>
              <a:t>id</a:t>
            </a:r>
          </a:p>
        </p:txBody>
      </p:sp>
      <p:sp>
        <p:nvSpPr>
          <p:cNvPr id="43" name="Textfeld 42"/>
          <p:cNvSpPr txBox="1"/>
          <p:nvPr/>
        </p:nvSpPr>
        <p:spPr>
          <a:xfrm>
            <a:off x="6528521" y="2230508"/>
            <a:ext cx="3455911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>
                <a:latin typeface="+mn-lt"/>
              </a:rPr>
              <a:t>M</a:t>
            </a:r>
            <a:r>
              <a:rPr lang="de-DE" baseline="-25000" dirty="0">
                <a:latin typeface="+mn-lt"/>
              </a:rPr>
              <a:t>x+10</a:t>
            </a:r>
            <a:r>
              <a:rPr lang="de-DE" dirty="0">
                <a:latin typeface="+mn-lt"/>
              </a:rPr>
              <a:t>*M</a:t>
            </a:r>
            <a:r>
              <a:rPr lang="de-DE" baseline="-25000" dirty="0">
                <a:latin typeface="+mn-lt"/>
              </a:rPr>
              <a:t>x+10</a:t>
            </a:r>
            <a:r>
              <a:rPr lang="de-DE" dirty="0">
                <a:latin typeface="+mn-lt"/>
              </a:rPr>
              <a:t>*M</a:t>
            </a:r>
            <a:r>
              <a:rPr lang="de-DE" baseline="-25000" dirty="0">
                <a:latin typeface="+mn-lt"/>
              </a:rPr>
              <a:t>id</a:t>
            </a:r>
          </a:p>
        </p:txBody>
      </p:sp>
      <p:pic>
        <p:nvPicPr>
          <p:cNvPr id="208900" name="Picture 4" descr="AnimFrameBu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8025" y="4724400"/>
            <a:ext cx="2038350" cy="146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8927" name="Picture 31" descr="AmimArrowHorz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1763" y="5229226"/>
            <a:ext cx="723900" cy="49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8916" name="Rectangle 20"/>
          <p:cNvSpPr>
            <a:spLocks noChangeArrowheads="1"/>
          </p:cNvSpPr>
          <p:nvPr/>
        </p:nvSpPr>
        <p:spPr bwMode="auto">
          <a:xfrm>
            <a:off x="1981585" y="2997201"/>
            <a:ext cx="1450591" cy="504825"/>
          </a:xfrm>
          <a:prstGeom prst="rect">
            <a:avLst/>
          </a:prstGeom>
          <a:solidFill>
            <a:srgbClr val="FFCC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7173" name="Rectangle 2"/>
          <p:cNvSpPr>
            <a:spLocks noGrp="1" noChangeArrowheads="1"/>
          </p:cNvSpPr>
          <p:nvPr>
            <p:ph type="title"/>
          </p:nvPr>
        </p:nvSpPr>
        <p:spPr>
          <a:xfrm>
            <a:off x="2135188" y="260351"/>
            <a:ext cx="5256956" cy="658813"/>
          </a:xfrm>
        </p:spPr>
        <p:txBody>
          <a:bodyPr/>
          <a:lstStyle/>
          <a:p>
            <a:pPr eaLnBrk="1" hangingPunct="1"/>
            <a:r>
              <a:rPr lang="de-DE" dirty="0" smtClean="0"/>
              <a:t>Game Engine / Szenengraph / Hierarchie</a:t>
            </a:r>
          </a:p>
        </p:txBody>
      </p:sp>
      <p:sp>
        <p:nvSpPr>
          <p:cNvPr id="2088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495551" y="1125539"/>
            <a:ext cx="7921625" cy="1103126"/>
          </a:xfrm>
        </p:spPr>
        <p:txBody>
          <a:bodyPr>
            <a:normAutofit/>
          </a:bodyPr>
          <a:lstStyle/>
          <a:p>
            <a:pPr eaLnBrk="1" hangingPunct="1"/>
            <a:r>
              <a:rPr lang="de-DE" dirty="0" smtClean="0"/>
              <a:t>Transformationen werden über den </a:t>
            </a:r>
            <a:r>
              <a:rPr lang="de-DE" dirty="0" err="1" smtClean="0"/>
              <a:t>Stack</a:t>
            </a:r>
            <a:r>
              <a:rPr lang="de-DE" dirty="0" smtClean="0"/>
              <a:t> </a:t>
            </a:r>
            <a:r>
              <a:rPr lang="de-DE" dirty="0" err="1" smtClean="0"/>
              <a:t>kummuliert</a:t>
            </a:r>
            <a:endParaRPr lang="de-DE" dirty="0" smtClean="0"/>
          </a:p>
          <a:p>
            <a:pPr eaLnBrk="1" hangingPunct="1"/>
            <a:r>
              <a:rPr lang="de-DE" dirty="0" smtClean="0"/>
              <a:t>Eine Ebene Tiefer -&gt; Push auf dem </a:t>
            </a:r>
            <a:r>
              <a:rPr lang="de-DE" dirty="0" err="1" smtClean="0"/>
              <a:t>Stack</a:t>
            </a:r>
            <a:endParaRPr lang="de-DE" dirty="0" smtClean="0"/>
          </a:p>
        </p:txBody>
      </p:sp>
      <p:pic>
        <p:nvPicPr>
          <p:cNvPr id="208901" name="Picture 5" descr="SGRenderPip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8938" y="4941888"/>
            <a:ext cx="384175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8903" name="Picture 7" descr="SGCubeBlu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6150" y="4868864"/>
            <a:ext cx="635000" cy="58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8905" name="Picture 9" descr="SGCubeRed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9201" y="4954589"/>
            <a:ext cx="822325" cy="771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8904" name="Picture 8" descr="SGCubeGreen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6076" y="5072064"/>
            <a:ext cx="963613" cy="1012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8906" name="Picture 10" descr="AnimWorldMtx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3475" y="3789363"/>
            <a:ext cx="795338" cy="779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8910" name="Picture 14" descr="AnimCube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8288" y="4797426"/>
            <a:ext cx="1200150" cy="1266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8912" name="Freeform 16"/>
          <p:cNvSpPr>
            <a:spLocks/>
          </p:cNvSpPr>
          <p:nvPr/>
        </p:nvSpPr>
        <p:spPr bwMode="auto">
          <a:xfrm>
            <a:off x="3359150" y="3176588"/>
            <a:ext cx="1657350" cy="684212"/>
          </a:xfrm>
          <a:custGeom>
            <a:avLst/>
            <a:gdLst>
              <a:gd name="T0" fmla="*/ 0 w 1044"/>
              <a:gd name="T1" fmla="*/ 2147483647 h 431"/>
              <a:gd name="T2" fmla="*/ 2147483647 w 1044"/>
              <a:gd name="T3" fmla="*/ 2147483647 h 431"/>
              <a:gd name="T4" fmla="*/ 2147483647 w 1044"/>
              <a:gd name="T5" fmla="*/ 2147483647 h 431"/>
              <a:gd name="T6" fmla="*/ 2147483647 w 1044"/>
              <a:gd name="T7" fmla="*/ 2147483647 h 431"/>
              <a:gd name="T8" fmla="*/ 0 60000 65536"/>
              <a:gd name="T9" fmla="*/ 0 60000 65536"/>
              <a:gd name="T10" fmla="*/ 0 60000 65536"/>
              <a:gd name="T11" fmla="*/ 0 60000 65536"/>
              <a:gd name="T12" fmla="*/ 0 w 1044"/>
              <a:gd name="T13" fmla="*/ 0 h 431"/>
              <a:gd name="T14" fmla="*/ 1044 w 1044"/>
              <a:gd name="T15" fmla="*/ 431 h 43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44" h="431">
                <a:moveTo>
                  <a:pt x="0" y="23"/>
                </a:moveTo>
                <a:cubicBezTo>
                  <a:pt x="80" y="11"/>
                  <a:pt x="160" y="0"/>
                  <a:pt x="273" y="23"/>
                </a:cubicBezTo>
                <a:cubicBezTo>
                  <a:pt x="386" y="46"/>
                  <a:pt x="552" y="91"/>
                  <a:pt x="681" y="159"/>
                </a:cubicBezTo>
                <a:cubicBezTo>
                  <a:pt x="810" y="227"/>
                  <a:pt x="984" y="386"/>
                  <a:pt x="1044" y="431"/>
                </a:cubicBezTo>
              </a:path>
            </a:pathLst>
          </a:custGeom>
          <a:noFill/>
          <a:ln w="50800">
            <a:solidFill>
              <a:srgbClr val="FFCC00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08915" name="Freeform 19"/>
          <p:cNvSpPr>
            <a:spLocks/>
          </p:cNvSpPr>
          <p:nvPr/>
        </p:nvSpPr>
        <p:spPr bwMode="auto">
          <a:xfrm>
            <a:off x="3359151" y="3213100"/>
            <a:ext cx="912813" cy="1728788"/>
          </a:xfrm>
          <a:custGeom>
            <a:avLst/>
            <a:gdLst>
              <a:gd name="T0" fmla="*/ 0 w 575"/>
              <a:gd name="T1" fmla="*/ 0 h 1089"/>
              <a:gd name="T2" fmla="*/ 2147483647 w 575"/>
              <a:gd name="T3" fmla="*/ 2147483647 h 1089"/>
              <a:gd name="T4" fmla="*/ 2147483647 w 575"/>
              <a:gd name="T5" fmla="*/ 2147483647 h 1089"/>
              <a:gd name="T6" fmla="*/ 2147483647 w 575"/>
              <a:gd name="T7" fmla="*/ 2147483647 h 1089"/>
              <a:gd name="T8" fmla="*/ 2147483647 w 575"/>
              <a:gd name="T9" fmla="*/ 2147483647 h 108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575"/>
              <a:gd name="T16" fmla="*/ 0 h 1089"/>
              <a:gd name="T17" fmla="*/ 575 w 575"/>
              <a:gd name="T18" fmla="*/ 1089 h 108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575" h="1089">
                <a:moveTo>
                  <a:pt x="0" y="0"/>
                </a:moveTo>
                <a:cubicBezTo>
                  <a:pt x="95" y="11"/>
                  <a:pt x="190" y="23"/>
                  <a:pt x="273" y="91"/>
                </a:cubicBezTo>
                <a:cubicBezTo>
                  <a:pt x="356" y="159"/>
                  <a:pt x="454" y="302"/>
                  <a:pt x="499" y="408"/>
                </a:cubicBezTo>
                <a:cubicBezTo>
                  <a:pt x="544" y="514"/>
                  <a:pt x="575" y="613"/>
                  <a:pt x="545" y="726"/>
                </a:cubicBezTo>
                <a:cubicBezTo>
                  <a:pt x="515" y="839"/>
                  <a:pt x="416" y="964"/>
                  <a:pt x="318" y="1089"/>
                </a:cubicBezTo>
              </a:path>
            </a:pathLst>
          </a:custGeom>
          <a:noFill/>
          <a:ln w="50800">
            <a:solidFill>
              <a:srgbClr val="FFCC00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08917" name="Freeform 21"/>
          <p:cNvSpPr>
            <a:spLocks/>
          </p:cNvSpPr>
          <p:nvPr/>
        </p:nvSpPr>
        <p:spPr bwMode="auto">
          <a:xfrm>
            <a:off x="3359151" y="3789363"/>
            <a:ext cx="1584325" cy="144462"/>
          </a:xfrm>
          <a:custGeom>
            <a:avLst/>
            <a:gdLst>
              <a:gd name="T0" fmla="*/ 0 w 1043"/>
              <a:gd name="T1" fmla="*/ 2147483647 h 98"/>
              <a:gd name="T2" fmla="*/ 2147483647 w 1043"/>
              <a:gd name="T3" fmla="*/ 2147483647 h 98"/>
              <a:gd name="T4" fmla="*/ 2147483647 w 1043"/>
              <a:gd name="T5" fmla="*/ 2147483647 h 98"/>
              <a:gd name="T6" fmla="*/ 2147483647 w 1043"/>
              <a:gd name="T7" fmla="*/ 2147483647 h 98"/>
              <a:gd name="T8" fmla="*/ 0 60000 65536"/>
              <a:gd name="T9" fmla="*/ 0 60000 65536"/>
              <a:gd name="T10" fmla="*/ 0 60000 65536"/>
              <a:gd name="T11" fmla="*/ 0 60000 65536"/>
              <a:gd name="T12" fmla="*/ 0 w 1043"/>
              <a:gd name="T13" fmla="*/ 0 h 98"/>
              <a:gd name="T14" fmla="*/ 1043 w 1043"/>
              <a:gd name="T15" fmla="*/ 98 h 9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43" h="98">
                <a:moveTo>
                  <a:pt x="0" y="7"/>
                </a:moveTo>
                <a:cubicBezTo>
                  <a:pt x="109" y="3"/>
                  <a:pt x="219" y="0"/>
                  <a:pt x="363" y="7"/>
                </a:cubicBezTo>
                <a:cubicBezTo>
                  <a:pt x="507" y="14"/>
                  <a:pt x="749" y="37"/>
                  <a:pt x="862" y="52"/>
                </a:cubicBezTo>
                <a:cubicBezTo>
                  <a:pt x="975" y="67"/>
                  <a:pt x="1013" y="90"/>
                  <a:pt x="1043" y="98"/>
                </a:cubicBezTo>
              </a:path>
            </a:pathLst>
          </a:custGeom>
          <a:noFill/>
          <a:ln w="50800">
            <a:solidFill>
              <a:srgbClr val="FFCC00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08919" name="Freeform 23"/>
          <p:cNvSpPr>
            <a:spLocks/>
          </p:cNvSpPr>
          <p:nvPr/>
        </p:nvSpPr>
        <p:spPr bwMode="auto">
          <a:xfrm>
            <a:off x="3359150" y="3789364"/>
            <a:ext cx="660400" cy="1152525"/>
          </a:xfrm>
          <a:custGeom>
            <a:avLst/>
            <a:gdLst>
              <a:gd name="T0" fmla="*/ 0 w 461"/>
              <a:gd name="T1" fmla="*/ 0 h 726"/>
              <a:gd name="T2" fmla="*/ 2147483647 w 461"/>
              <a:gd name="T3" fmla="*/ 2147483647 h 726"/>
              <a:gd name="T4" fmla="*/ 2147483647 w 461"/>
              <a:gd name="T5" fmla="*/ 2147483647 h 726"/>
              <a:gd name="T6" fmla="*/ 2147483647 w 461"/>
              <a:gd name="T7" fmla="*/ 2147483647 h 726"/>
              <a:gd name="T8" fmla="*/ 0 60000 65536"/>
              <a:gd name="T9" fmla="*/ 0 60000 65536"/>
              <a:gd name="T10" fmla="*/ 0 60000 65536"/>
              <a:gd name="T11" fmla="*/ 0 60000 65536"/>
              <a:gd name="T12" fmla="*/ 0 w 461"/>
              <a:gd name="T13" fmla="*/ 0 h 726"/>
              <a:gd name="T14" fmla="*/ 461 w 461"/>
              <a:gd name="T15" fmla="*/ 726 h 72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61" h="726">
                <a:moveTo>
                  <a:pt x="0" y="0"/>
                </a:moveTo>
                <a:cubicBezTo>
                  <a:pt x="121" y="15"/>
                  <a:pt x="242" y="31"/>
                  <a:pt x="318" y="91"/>
                </a:cubicBezTo>
                <a:cubicBezTo>
                  <a:pt x="394" y="151"/>
                  <a:pt x="447" y="257"/>
                  <a:pt x="454" y="363"/>
                </a:cubicBezTo>
                <a:cubicBezTo>
                  <a:pt x="461" y="469"/>
                  <a:pt x="412" y="597"/>
                  <a:pt x="363" y="726"/>
                </a:cubicBezTo>
              </a:path>
            </a:pathLst>
          </a:custGeom>
          <a:noFill/>
          <a:ln w="50800">
            <a:solidFill>
              <a:srgbClr val="FFCC00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08921" name="Freeform 25"/>
          <p:cNvSpPr>
            <a:spLocks/>
          </p:cNvSpPr>
          <p:nvPr/>
        </p:nvSpPr>
        <p:spPr bwMode="auto">
          <a:xfrm>
            <a:off x="3359150" y="4113213"/>
            <a:ext cx="1512888" cy="252412"/>
          </a:xfrm>
          <a:custGeom>
            <a:avLst/>
            <a:gdLst>
              <a:gd name="T0" fmla="*/ 0 w 998"/>
              <a:gd name="T1" fmla="*/ 2147483647 h 159"/>
              <a:gd name="T2" fmla="*/ 2147483647 w 998"/>
              <a:gd name="T3" fmla="*/ 2147483647 h 159"/>
              <a:gd name="T4" fmla="*/ 2147483647 w 998"/>
              <a:gd name="T5" fmla="*/ 2147483647 h 159"/>
              <a:gd name="T6" fmla="*/ 2147483647 w 998"/>
              <a:gd name="T7" fmla="*/ 2147483647 h 159"/>
              <a:gd name="T8" fmla="*/ 0 60000 65536"/>
              <a:gd name="T9" fmla="*/ 0 60000 65536"/>
              <a:gd name="T10" fmla="*/ 0 60000 65536"/>
              <a:gd name="T11" fmla="*/ 0 60000 65536"/>
              <a:gd name="T12" fmla="*/ 0 w 998"/>
              <a:gd name="T13" fmla="*/ 0 h 159"/>
              <a:gd name="T14" fmla="*/ 998 w 998"/>
              <a:gd name="T15" fmla="*/ 159 h 15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998" h="159">
                <a:moveTo>
                  <a:pt x="0" y="159"/>
                </a:moveTo>
                <a:cubicBezTo>
                  <a:pt x="113" y="102"/>
                  <a:pt x="227" y="46"/>
                  <a:pt x="363" y="23"/>
                </a:cubicBezTo>
                <a:cubicBezTo>
                  <a:pt x="499" y="0"/>
                  <a:pt x="710" y="16"/>
                  <a:pt x="816" y="23"/>
                </a:cubicBezTo>
                <a:cubicBezTo>
                  <a:pt x="922" y="30"/>
                  <a:pt x="960" y="49"/>
                  <a:pt x="998" y="68"/>
                </a:cubicBezTo>
              </a:path>
            </a:pathLst>
          </a:custGeom>
          <a:noFill/>
          <a:ln w="50800">
            <a:solidFill>
              <a:srgbClr val="FFCC00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08923" name="Freeform 27"/>
          <p:cNvSpPr>
            <a:spLocks/>
          </p:cNvSpPr>
          <p:nvPr/>
        </p:nvSpPr>
        <p:spPr bwMode="auto">
          <a:xfrm>
            <a:off x="3359150" y="4365626"/>
            <a:ext cx="528638" cy="576263"/>
          </a:xfrm>
          <a:custGeom>
            <a:avLst/>
            <a:gdLst>
              <a:gd name="T0" fmla="*/ 0 w 378"/>
              <a:gd name="T1" fmla="*/ 0 h 363"/>
              <a:gd name="T2" fmla="*/ 2147483647 w 378"/>
              <a:gd name="T3" fmla="*/ 2147483647 h 363"/>
              <a:gd name="T4" fmla="*/ 2147483647 w 378"/>
              <a:gd name="T5" fmla="*/ 2147483647 h 363"/>
              <a:gd name="T6" fmla="*/ 2147483647 w 378"/>
              <a:gd name="T7" fmla="*/ 2147483647 h 363"/>
              <a:gd name="T8" fmla="*/ 0 60000 65536"/>
              <a:gd name="T9" fmla="*/ 0 60000 65536"/>
              <a:gd name="T10" fmla="*/ 0 60000 65536"/>
              <a:gd name="T11" fmla="*/ 0 60000 65536"/>
              <a:gd name="T12" fmla="*/ 0 w 378"/>
              <a:gd name="T13" fmla="*/ 0 h 363"/>
              <a:gd name="T14" fmla="*/ 378 w 378"/>
              <a:gd name="T15" fmla="*/ 363 h 36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8" h="363">
                <a:moveTo>
                  <a:pt x="0" y="0"/>
                </a:moveTo>
                <a:cubicBezTo>
                  <a:pt x="83" y="11"/>
                  <a:pt x="167" y="22"/>
                  <a:pt x="227" y="45"/>
                </a:cubicBezTo>
                <a:cubicBezTo>
                  <a:pt x="287" y="68"/>
                  <a:pt x="348" y="83"/>
                  <a:pt x="363" y="136"/>
                </a:cubicBezTo>
                <a:cubicBezTo>
                  <a:pt x="378" y="189"/>
                  <a:pt x="348" y="276"/>
                  <a:pt x="318" y="363"/>
                </a:cubicBezTo>
              </a:path>
            </a:pathLst>
          </a:custGeom>
          <a:noFill/>
          <a:ln w="50800">
            <a:solidFill>
              <a:srgbClr val="FFCC00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de-DE"/>
          </a:p>
        </p:txBody>
      </p:sp>
      <p:pic>
        <p:nvPicPr>
          <p:cNvPr id="208925" name="Picture 29" descr="AnimArrowVert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7938" y="4508500"/>
            <a:ext cx="398462" cy="603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8926" name="Picture 30" descr="AmimArrowHorz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5413" y="5229226"/>
            <a:ext cx="723900" cy="49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37"/>
          <p:cNvGrpSpPr>
            <a:grpSpLocks/>
          </p:cNvGrpSpPr>
          <p:nvPr/>
        </p:nvGrpSpPr>
        <p:grpSpPr bwMode="auto">
          <a:xfrm>
            <a:off x="8328025" y="4724400"/>
            <a:ext cx="2038350" cy="1462088"/>
            <a:chOff x="4286" y="2976"/>
            <a:chExt cx="1284" cy="921"/>
          </a:xfrm>
        </p:grpSpPr>
        <p:pic>
          <p:nvPicPr>
            <p:cNvPr id="7198" name="Picture 33" descr="AnimFrameBuf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86" y="2976"/>
              <a:ext cx="1284" cy="9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199" name="Picture 34" descr="SGCubeBlue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36" y="3067"/>
              <a:ext cx="400" cy="3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200" name="Picture 35" descr="SGCubeRed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08" y="3121"/>
              <a:ext cx="518" cy="4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201" name="Picture 36" descr="SGCubeGreen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58" y="3195"/>
              <a:ext cx="607" cy="6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3" name="Grafik 2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584" y="2888050"/>
            <a:ext cx="1384402" cy="1765706"/>
          </a:xfrm>
          <a:prstGeom prst="rect">
            <a:avLst/>
          </a:prstGeom>
        </p:spPr>
      </p:pic>
      <p:sp>
        <p:nvSpPr>
          <p:cNvPr id="4" name="Textfeld 3"/>
          <p:cNvSpPr txBox="1"/>
          <p:nvPr/>
        </p:nvSpPr>
        <p:spPr>
          <a:xfrm>
            <a:off x="6527729" y="3614505"/>
            <a:ext cx="3456702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>
                <a:latin typeface="+mn-lt"/>
              </a:rPr>
              <a:t>M</a:t>
            </a:r>
            <a:r>
              <a:rPr lang="de-DE" baseline="-25000" dirty="0">
                <a:latin typeface="+mn-lt"/>
              </a:rPr>
              <a:t>id</a:t>
            </a:r>
          </a:p>
        </p:txBody>
      </p:sp>
      <p:sp>
        <p:nvSpPr>
          <p:cNvPr id="37" name="Textfeld 36"/>
          <p:cNvSpPr txBox="1"/>
          <p:nvPr/>
        </p:nvSpPr>
        <p:spPr>
          <a:xfrm>
            <a:off x="6528047" y="3153837"/>
            <a:ext cx="3456384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>
                <a:latin typeface="+mn-lt"/>
              </a:rPr>
              <a:t>M</a:t>
            </a:r>
            <a:r>
              <a:rPr lang="de-DE" baseline="-25000" dirty="0">
                <a:latin typeface="+mn-lt"/>
              </a:rPr>
              <a:t>x+10</a:t>
            </a:r>
            <a:r>
              <a:rPr lang="de-DE" dirty="0">
                <a:latin typeface="+mn-lt"/>
              </a:rPr>
              <a:t>*M</a:t>
            </a:r>
            <a:r>
              <a:rPr lang="de-DE" baseline="-25000" dirty="0">
                <a:latin typeface="+mn-lt"/>
              </a:rPr>
              <a:t>id</a:t>
            </a:r>
          </a:p>
        </p:txBody>
      </p:sp>
      <p:sp>
        <p:nvSpPr>
          <p:cNvPr id="39" name="Textfeld 38"/>
          <p:cNvSpPr txBox="1"/>
          <p:nvPr/>
        </p:nvSpPr>
        <p:spPr>
          <a:xfrm>
            <a:off x="6528049" y="2692172"/>
            <a:ext cx="3456382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>
                <a:latin typeface="+mn-lt"/>
              </a:rPr>
              <a:t>M</a:t>
            </a:r>
            <a:r>
              <a:rPr lang="de-DE" baseline="-25000" dirty="0">
                <a:latin typeface="+mn-lt"/>
              </a:rPr>
              <a:t>x+10</a:t>
            </a:r>
            <a:r>
              <a:rPr lang="de-DE" dirty="0">
                <a:latin typeface="+mn-lt"/>
              </a:rPr>
              <a:t>*M</a:t>
            </a:r>
            <a:r>
              <a:rPr lang="de-DE" baseline="-25000" dirty="0">
                <a:latin typeface="+mn-lt"/>
              </a:rPr>
              <a:t>x+10</a:t>
            </a:r>
            <a:r>
              <a:rPr lang="de-DE" dirty="0">
                <a:latin typeface="+mn-lt"/>
              </a:rPr>
              <a:t>*M</a:t>
            </a:r>
            <a:r>
              <a:rPr lang="de-DE" baseline="-25000" dirty="0">
                <a:latin typeface="+mn-lt"/>
              </a:rPr>
              <a:t>id</a:t>
            </a:r>
          </a:p>
        </p:txBody>
      </p:sp>
      <p:sp>
        <p:nvSpPr>
          <p:cNvPr id="42" name="Textfeld 41"/>
          <p:cNvSpPr txBox="1"/>
          <p:nvPr/>
        </p:nvSpPr>
        <p:spPr>
          <a:xfrm>
            <a:off x="6528049" y="2228666"/>
            <a:ext cx="3456383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>
                <a:latin typeface="+mn-lt"/>
              </a:rPr>
              <a:t>M</a:t>
            </a:r>
            <a:r>
              <a:rPr lang="de-DE" baseline="-25000" dirty="0">
                <a:latin typeface="+mn-lt"/>
              </a:rPr>
              <a:t>x+10</a:t>
            </a:r>
            <a:r>
              <a:rPr lang="de-DE" dirty="0">
                <a:latin typeface="+mn-lt"/>
              </a:rPr>
              <a:t>*M</a:t>
            </a:r>
            <a:r>
              <a:rPr lang="de-DE" baseline="-25000" dirty="0">
                <a:latin typeface="+mn-lt"/>
              </a:rPr>
              <a:t>x+10</a:t>
            </a:r>
            <a:r>
              <a:rPr lang="de-DE" dirty="0">
                <a:latin typeface="+mn-lt"/>
              </a:rPr>
              <a:t>*M</a:t>
            </a:r>
            <a:r>
              <a:rPr lang="de-DE" baseline="-25000" dirty="0">
                <a:latin typeface="+mn-lt"/>
              </a:rPr>
              <a:t>x+10</a:t>
            </a:r>
            <a:r>
              <a:rPr lang="de-DE" dirty="0">
                <a:latin typeface="+mn-lt"/>
              </a:rPr>
              <a:t>*M</a:t>
            </a:r>
            <a:r>
              <a:rPr lang="de-DE" baseline="-25000" dirty="0">
                <a:latin typeface="+mn-lt"/>
              </a:rPr>
              <a:t>id</a:t>
            </a:r>
          </a:p>
        </p:txBody>
      </p:sp>
    </p:spTree>
    <p:extLst>
      <p:ext uri="{BB962C8B-B14F-4D97-AF65-F5344CB8AC3E}">
        <p14:creationId xmlns:p14="http://schemas.microsoft.com/office/powerpoint/2010/main" val="2200972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8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88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8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88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89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89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89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withGroup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089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5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089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000"/>
                            </p:stCondLst>
                            <p:childTnLst>
                              <p:par>
                                <p:cTn id="4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1000"/>
                                        <p:tgtEl>
                                          <p:spTgt spid="2089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000"/>
                            </p:stCondLst>
                            <p:childTnLst>
                              <p:par>
                                <p:cTn id="4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1000"/>
                                        <p:tgtEl>
                                          <p:spTgt spid="2089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089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60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2089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8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2089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8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 nodeType="clickPar">
                      <p:stCondLst>
                        <p:cond delay="indefinite"/>
                      </p:stCondLst>
                      <p:childTnLst>
                        <p:par>
                          <p:cTn id="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1000"/>
                                        <p:tgtEl>
                                          <p:spTgt spid="2089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7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1000"/>
                                        <p:tgtEl>
                                          <p:spTgt spid="2089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7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8" dur="3000"/>
                                        <p:tgtEl>
                                          <p:spTgt spid="2089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80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1000"/>
                                        <p:tgtEl>
                                          <p:spTgt spid="2089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8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1000"/>
                                        <p:tgtEl>
                                          <p:spTgt spid="2089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8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1000"/>
                                        <p:tgtEl>
                                          <p:spTgt spid="2089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8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1000"/>
                                        <p:tgtEl>
                                          <p:spTgt spid="2089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8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 nodeType="clickPar">
                      <p:stCondLst>
                        <p:cond delay="indefinite"/>
                      </p:stCondLst>
                      <p:childTnLst>
                        <p:par>
                          <p:cTn id="9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4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2.59259E-6 L 3.33333E-6 0.08079 " pathEditMode="relative" rAng="0" ptsTypes="AA">
                                      <p:cBhvr>
                                        <p:cTn id="95" dur="2000" fill="hold"/>
                                        <p:tgtEl>
                                          <p:spTgt spid="2089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0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 nodeType="clickPar">
                      <p:stCondLst>
                        <p:cond delay="indefinite"/>
                      </p:stCondLst>
                      <p:childTnLst>
                        <p:par>
                          <p:cTn id="10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2089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9" dur="1000"/>
                                        <p:tgtEl>
                                          <p:spTgt spid="2089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500"/>
                                        <p:tgtEl>
                                          <p:spTgt spid="208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2089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25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6" dur="500"/>
                                        <p:tgtEl>
                                          <p:spTgt spid="2089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8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9" dur="500"/>
                                        <p:tgtEl>
                                          <p:spTgt spid="2089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8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 nodeType="clickPar">
                      <p:stCondLst>
                        <p:cond delay="indefinite"/>
                      </p:stCondLst>
                      <p:childTnLst>
                        <p:par>
                          <p:cTn id="1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5" dur="1000"/>
                                        <p:tgtEl>
                                          <p:spTgt spid="2089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9" dur="1000"/>
                                        <p:tgtEl>
                                          <p:spTgt spid="2089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4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3" dur="3000"/>
                                        <p:tgtEl>
                                          <p:spTgt spid="2089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14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6" dur="500"/>
                                        <p:tgtEl>
                                          <p:spTgt spid="2089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8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9" dur="500"/>
                                        <p:tgtEl>
                                          <p:spTgt spid="2089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8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2" dur="500"/>
                                        <p:tgtEl>
                                          <p:spTgt spid="2089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8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5" dur="500"/>
                                        <p:tgtEl>
                                          <p:spTgt spid="2089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8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 nodeType="clickPar">
                      <p:stCondLst>
                        <p:cond delay="indefinite"/>
                      </p:stCondLst>
                      <p:childTnLst>
                        <p:par>
                          <p:cTn id="1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9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0.08079 L 3.33333E-6 0.1632 " pathEditMode="relative" rAng="0" ptsTypes="AA">
                                      <p:cBhvr>
                                        <p:cTn id="160" dur="2000" fill="hold"/>
                                        <p:tgtEl>
                                          <p:spTgt spid="2089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12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 nodeType="clickPar">
                      <p:stCondLst>
                        <p:cond delay="indefinite"/>
                      </p:stCondLst>
                      <p:childTnLst>
                        <p:par>
                          <p:cTn id="1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>
                      <p:stCondLst>
                        <p:cond delay="indefinite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0" dur="1000"/>
                                        <p:tgtEl>
                                          <p:spTgt spid="2089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7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4" dur="1000"/>
                                        <p:tgtEl>
                                          <p:spTgt spid="2089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 nodeType="clickPar">
                      <p:stCondLst>
                        <p:cond delay="indefinite"/>
                      </p:stCondLst>
                      <p:childTnLst>
                        <p:par>
                          <p:cTn id="1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4" dur="1000"/>
                                        <p:tgtEl>
                                          <p:spTgt spid="2089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5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8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8" dur="500"/>
                                        <p:tgtEl>
                                          <p:spTgt spid="2089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9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90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1" dur="1000"/>
                                        <p:tgtEl>
                                          <p:spTgt spid="2089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8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4" dur="1000"/>
                                        <p:tgtEl>
                                          <p:spTgt spid="2089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8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6" fill="hold" nodeType="clickPar">
                      <p:stCondLst>
                        <p:cond delay="indefinite"/>
                      </p:stCondLst>
                      <p:childTnLst>
                        <p:par>
                          <p:cTn id="19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0" dur="1000"/>
                                        <p:tgtEl>
                                          <p:spTgt spid="2089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0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4" dur="1000"/>
                                        <p:tgtEl>
                                          <p:spTgt spid="2089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5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0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8" dur="3000"/>
                                        <p:tgtEl>
                                          <p:spTgt spid="2089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9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210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1" dur="500"/>
                                        <p:tgtEl>
                                          <p:spTgt spid="2089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8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4" dur="500"/>
                                        <p:tgtEl>
                                          <p:spTgt spid="2089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8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7" dur="500"/>
                                        <p:tgtEl>
                                          <p:spTgt spid="2089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8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0" dur="500"/>
                                        <p:tgtEl>
                                          <p:spTgt spid="2089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8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2" fill="hold" nodeType="afterGroup">
                            <p:stCondLst>
                              <p:cond delay="5500"/>
                            </p:stCondLst>
                            <p:childTnLst>
                              <p:par>
                                <p:cTn id="223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5" fill="hold" nodeType="afterGroup">
                            <p:stCondLst>
                              <p:cond delay="5500"/>
                            </p:stCondLst>
                            <p:childTnLst>
                              <p:par>
                                <p:cTn id="2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6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7" dur="500"/>
                                        <p:tgtEl>
                                          <p:spTgt spid="2089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8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9" fill="hold">
                      <p:stCondLst>
                        <p:cond delay="indefinite"/>
                      </p:stCondLst>
                      <p:childTnLst>
                        <p:par>
                          <p:cTn id="240" fill="hold">
                            <p:stCondLst>
                              <p:cond delay="0"/>
                            </p:stCondLst>
                            <p:childTnLst>
                              <p:par>
                                <p:cTn id="24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2" dur="500"/>
                                        <p:tgtEl>
                                          <p:spTgt spid="2089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8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1" grpId="0" animBg="1"/>
      <p:bldP spid="43" grpId="0" animBg="1"/>
      <p:bldP spid="208916" grpId="0" animBg="1"/>
      <p:bldP spid="208916" grpId="1" animBg="1"/>
      <p:bldP spid="208916" grpId="2" animBg="1"/>
      <p:bldP spid="208916" grpId="3" animBg="1"/>
      <p:bldP spid="208912" grpId="0" animBg="1"/>
      <p:bldP spid="208912" grpId="1" animBg="1"/>
      <p:bldP spid="208915" grpId="0" animBg="1"/>
      <p:bldP spid="208915" grpId="1" animBg="1"/>
      <p:bldP spid="208917" grpId="0" animBg="1"/>
      <p:bldP spid="208917" grpId="1" animBg="1"/>
      <p:bldP spid="208919" grpId="0" animBg="1"/>
      <p:bldP spid="208919" grpId="1" animBg="1"/>
      <p:bldP spid="208921" grpId="0" animBg="1"/>
      <p:bldP spid="208921" grpId="1" animBg="1"/>
      <p:bldP spid="208923" grpId="0" animBg="1"/>
      <p:bldP spid="208923" grpId="1" animBg="1"/>
      <p:bldP spid="4" grpId="0" animBg="1"/>
      <p:bldP spid="37" grpId="0" animBg="1"/>
      <p:bldP spid="39" grpId="0" animBg="1"/>
      <p:bldP spid="4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dirty="0" smtClean="0"/>
              <a:t>Ende Block 2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ctr" eaLnBrk="1" hangingPunct="1">
              <a:buFont typeface="Wingdings" pitchFamily="2" charset="2"/>
              <a:buNone/>
            </a:pPr>
            <a:endParaRPr lang="de-DE" dirty="0" smtClean="0"/>
          </a:p>
          <a:p>
            <a:pPr algn="ctr" eaLnBrk="1" hangingPunct="1">
              <a:buFont typeface="Wingdings" pitchFamily="2" charset="2"/>
              <a:buNone/>
            </a:pPr>
            <a:endParaRPr lang="de-DE" dirty="0" smtClean="0"/>
          </a:p>
          <a:p>
            <a:pPr algn="ctr" eaLnBrk="1" hangingPunct="1">
              <a:buFont typeface="Wingdings" pitchFamily="2" charset="2"/>
              <a:buNone/>
            </a:pPr>
            <a:endParaRPr lang="de-DE" dirty="0" smtClean="0"/>
          </a:p>
          <a:p>
            <a:pPr algn="ctr" eaLnBrk="1" hangingPunct="1">
              <a:buFont typeface="Wingdings" pitchFamily="2" charset="2"/>
              <a:buNone/>
            </a:pPr>
            <a:endParaRPr lang="de-DE" dirty="0" smtClean="0"/>
          </a:p>
          <a:p>
            <a:pPr algn="ctr" eaLnBrk="1" hangingPunct="1">
              <a:buFont typeface="Wingdings" pitchFamily="2" charset="2"/>
              <a:buNone/>
            </a:pPr>
            <a:endParaRPr lang="de-DE" dirty="0" smtClean="0"/>
          </a:p>
          <a:p>
            <a:pPr algn="ctr" eaLnBrk="1" hangingPunct="1">
              <a:buFont typeface="Wingdings" pitchFamily="2" charset="2"/>
              <a:buNone/>
            </a:pPr>
            <a:r>
              <a:rPr lang="de-DE" dirty="0" smtClean="0"/>
              <a:t>Vielen Dank für Ihre Aufmerksamkeit</a:t>
            </a:r>
          </a:p>
        </p:txBody>
      </p:sp>
    </p:spTree>
    <p:extLst>
      <p:ext uri="{BB962C8B-B14F-4D97-AF65-F5344CB8AC3E}">
        <p14:creationId xmlns:p14="http://schemas.microsoft.com/office/powerpoint/2010/main" val="368357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74" name="Rectangle 6"/>
          <p:cNvSpPr>
            <a:spLocks noChangeArrowheads="1"/>
          </p:cNvSpPr>
          <p:nvPr/>
        </p:nvSpPr>
        <p:spPr bwMode="auto">
          <a:xfrm>
            <a:off x="814918" y="1196976"/>
            <a:ext cx="11377082" cy="576263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  <a:ln>
            <a:noFill/>
          </a:ln>
          <a:extLst/>
        </p:spPr>
        <p:txBody>
          <a:bodyPr wrap="none" anchor="ctr"/>
          <a:lstStyle/>
          <a:p>
            <a:endParaRPr lang="de-DE"/>
          </a:p>
        </p:txBody>
      </p:sp>
      <p:sp>
        <p:nvSpPr>
          <p:cNvPr id="1536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dirty="0" smtClean="0"/>
              <a:t>Agenda 3</a:t>
            </a:r>
          </a:p>
        </p:txBody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de-DE" smtClean="0"/>
              <a:t>Farbe und Beleuchtung in Echtzeitberechnungen</a:t>
            </a:r>
          </a:p>
          <a:p>
            <a:pPr eaLnBrk="1" hangingPunct="1"/>
            <a:endParaRPr lang="de-DE" smtClean="0"/>
          </a:p>
          <a:p>
            <a:pPr eaLnBrk="1" hangingPunct="1"/>
            <a:r>
              <a:rPr lang="de-DE" smtClean="0"/>
              <a:t>Material und Shader</a:t>
            </a:r>
          </a:p>
          <a:p>
            <a:pPr eaLnBrk="1" hangingPunct="1"/>
            <a:endParaRPr lang="de-DE" smtClean="0"/>
          </a:p>
          <a:p>
            <a:pPr eaLnBrk="1" hangingPunct="1"/>
            <a:r>
              <a:rPr lang="de-DE" smtClean="0"/>
              <a:t>Farbe und Beleuchtung in Unity3D</a:t>
            </a:r>
          </a:p>
        </p:txBody>
      </p:sp>
    </p:spTree>
    <p:extLst>
      <p:ext uri="{BB962C8B-B14F-4D97-AF65-F5344CB8AC3E}">
        <p14:creationId xmlns:p14="http://schemas.microsoft.com/office/powerpoint/2010/main" val="1893453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1863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1863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637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Farben in der Computergrafik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defRPr/>
            </a:pPr>
            <a:r>
              <a:rPr lang="de-DE" dirty="0" smtClean="0"/>
              <a:t>Farben sind in der Computergrafik IMMER das Resultat einer Farbberechnung</a:t>
            </a:r>
          </a:p>
          <a:p>
            <a:pPr lvl="1">
              <a:defRPr/>
            </a:pPr>
            <a:r>
              <a:rPr lang="de-DE" dirty="0" smtClean="0"/>
              <a:t>Kein Direktes Zuweisen von Farben zu Bildschirm-Pixeln</a:t>
            </a:r>
          </a:p>
          <a:p>
            <a:pPr>
              <a:defRPr/>
            </a:pPr>
            <a:r>
              <a:rPr lang="de-DE" dirty="0" smtClean="0"/>
              <a:t>Üblicherweise wird versucht, die Farbe als Resultat von Material und Beleuchtung zu berechnen</a:t>
            </a:r>
          </a:p>
          <a:p>
            <a:pPr>
              <a:defRPr/>
            </a:pPr>
            <a:r>
              <a:rPr lang="de-DE" dirty="0" smtClean="0"/>
              <a:t>In Echtzeit3D ist das immer eine Heuristik</a:t>
            </a:r>
          </a:p>
          <a:p>
            <a:pPr lvl="1">
              <a:defRPr/>
            </a:pPr>
            <a:r>
              <a:rPr lang="de-DE" dirty="0" smtClean="0"/>
              <a:t>Formeln entsprechen nicht der physikalischen Realität</a:t>
            </a:r>
          </a:p>
          <a:p>
            <a:pPr lvl="1">
              <a:defRPr/>
            </a:pPr>
            <a:r>
              <a:rPr lang="de-DE" dirty="0" smtClean="0"/>
              <a:t>Sind einfacher und schneller zu berechnen -&gt; Echtzeit</a:t>
            </a:r>
          </a:p>
          <a:p>
            <a:pPr lvl="1">
              <a:defRPr/>
            </a:pPr>
            <a:r>
              <a:rPr lang="de-DE" dirty="0" smtClean="0"/>
              <a:t>Liefern glaubwürdige Ergebnisse, aber keine exakten</a:t>
            </a:r>
          </a:p>
          <a:p>
            <a:pPr lvl="1">
              <a:defRPr/>
            </a:pPr>
            <a:r>
              <a:rPr lang="de-DE" dirty="0" smtClean="0"/>
              <a:t>Schnellere, neuere Hardware erlaubt zunehmend mehr Realismus</a:t>
            </a:r>
          </a:p>
          <a:p>
            <a:pPr lvl="2">
              <a:defRPr/>
            </a:pPr>
            <a:r>
              <a:rPr lang="de-DE" dirty="0" smtClean="0"/>
              <a:t>Schatten</a:t>
            </a:r>
          </a:p>
          <a:p>
            <a:pPr lvl="2">
              <a:defRPr/>
            </a:pPr>
            <a:r>
              <a:rPr lang="de-DE" dirty="0" smtClean="0"/>
              <a:t>Reflexionen</a:t>
            </a:r>
          </a:p>
          <a:p>
            <a:pPr lvl="2">
              <a:defRPr/>
            </a:pPr>
            <a:r>
              <a:rPr lang="de-DE" dirty="0" smtClean="0"/>
              <a:t>Lichtbrechungen (</a:t>
            </a:r>
            <a:r>
              <a:rPr lang="de-DE" dirty="0" err="1" smtClean="0"/>
              <a:t>Caustics</a:t>
            </a:r>
            <a:r>
              <a:rPr lang="de-DE" dirty="0" smtClean="0"/>
              <a:t>)</a:t>
            </a:r>
          </a:p>
          <a:p>
            <a:pPr lvl="2">
              <a:defRPr/>
            </a:pPr>
            <a:r>
              <a:rPr lang="de-DE" dirty="0" smtClean="0"/>
              <a:t>...</a:t>
            </a:r>
          </a:p>
          <a:p>
            <a:pPr lvl="1">
              <a:defRPr/>
            </a:pPr>
            <a:r>
              <a:rPr lang="de-DE" dirty="0" smtClean="0"/>
              <a:t>Die beiden am häufigsten gebrauchten Beleuchtungskomponenten sind</a:t>
            </a:r>
          </a:p>
          <a:p>
            <a:pPr lvl="2">
              <a:defRPr/>
            </a:pPr>
            <a:r>
              <a:rPr lang="de-DE" dirty="0" smtClean="0"/>
              <a:t>Diffuse Light</a:t>
            </a:r>
          </a:p>
          <a:p>
            <a:pPr lvl="2">
              <a:defRPr/>
            </a:pPr>
            <a:r>
              <a:rPr lang="de-DE" dirty="0" err="1" smtClean="0"/>
              <a:t>Specular</a:t>
            </a:r>
            <a:r>
              <a:rPr lang="de-DE" dirty="0" smtClean="0"/>
              <a:t> Light</a:t>
            </a:r>
          </a:p>
        </p:txBody>
      </p:sp>
    </p:spTree>
    <p:extLst>
      <p:ext uri="{BB962C8B-B14F-4D97-AF65-F5344CB8AC3E}">
        <p14:creationId xmlns:p14="http://schemas.microsoft.com/office/powerpoint/2010/main" val="3343469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smtClean="0"/>
              <a:t>Diffuse Komponente</a:t>
            </a:r>
          </a:p>
        </p:txBody>
      </p:sp>
      <p:sp>
        <p:nvSpPr>
          <p:cNvPr id="35225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135188" y="1125538"/>
            <a:ext cx="5689600" cy="4248150"/>
          </a:xfrm>
        </p:spPr>
        <p:txBody>
          <a:bodyPr/>
          <a:lstStyle/>
          <a:p>
            <a:pPr eaLnBrk="1" hangingPunct="1"/>
            <a:r>
              <a:rPr lang="de-DE" sz="1800"/>
              <a:t>diffuse = unscharf</a:t>
            </a:r>
          </a:p>
          <a:p>
            <a:pPr eaLnBrk="1" hangingPunct="1"/>
            <a:r>
              <a:rPr lang="de-DE" sz="1800"/>
              <a:t>Gerichtet von einer Lichtquelle eintreffendes Licht</a:t>
            </a:r>
          </a:p>
          <a:p>
            <a:pPr eaLnBrk="1" hangingPunct="1"/>
            <a:r>
              <a:rPr lang="de-DE" sz="1800"/>
              <a:t>Licht wird von Oberfläche gleichmäßig reflektiert</a:t>
            </a:r>
          </a:p>
          <a:p>
            <a:pPr eaLnBrk="1" hangingPunct="1"/>
            <a:r>
              <a:rPr lang="de-DE" sz="1800"/>
              <a:t>Ausgesendetes Licht in alle Richtungen gleiche Intensität</a:t>
            </a:r>
          </a:p>
          <a:p>
            <a:pPr eaLnBrk="1" hangingPunct="1"/>
            <a:r>
              <a:rPr lang="de-DE" sz="1800"/>
              <a:t>Farbintensität </a:t>
            </a:r>
            <a:r>
              <a:rPr lang="de-DE" sz="1800" i="1"/>
              <a:t>abhängig </a:t>
            </a:r>
            <a:r>
              <a:rPr lang="de-DE" sz="1800"/>
              <a:t>von Beleuchtungsrichtung</a:t>
            </a:r>
          </a:p>
          <a:p>
            <a:pPr lvl="1" eaLnBrk="1" hangingPunct="1"/>
            <a:r>
              <a:rPr lang="de-DE" sz="1600"/>
              <a:t>Dem Licht zugewandte Oberfläche intensiver</a:t>
            </a:r>
          </a:p>
          <a:p>
            <a:pPr lvl="1" eaLnBrk="1" hangingPunct="1"/>
            <a:r>
              <a:rPr lang="de-DE" sz="1600"/>
              <a:t>Dem Licht abgewandte Oberfläche schwächer</a:t>
            </a:r>
          </a:p>
          <a:p>
            <a:pPr eaLnBrk="1" hangingPunct="1"/>
            <a:r>
              <a:rPr lang="de-DE" sz="1800"/>
              <a:t>Farbintensität unabhängig von Beobachter</a:t>
            </a:r>
          </a:p>
          <a:p>
            <a:pPr eaLnBrk="1" hangingPunct="1"/>
            <a:r>
              <a:rPr lang="de-DE" sz="1800"/>
              <a:t>Objektteile unterschiedlich gefärbt</a:t>
            </a:r>
          </a:p>
          <a:p>
            <a:pPr eaLnBrk="1" hangingPunct="1"/>
            <a:r>
              <a:rPr lang="de-DE" sz="1800"/>
              <a:t>Verwendet für Objekte mit stumpfer Oberfläche</a:t>
            </a:r>
          </a:p>
          <a:p>
            <a:pPr eaLnBrk="1" hangingPunct="1"/>
            <a:endParaRPr lang="de-DE" sz="1800"/>
          </a:p>
          <a:p>
            <a:pPr eaLnBrk="1" hangingPunct="1"/>
            <a:endParaRPr lang="de-DE" sz="1800"/>
          </a:p>
        </p:txBody>
      </p:sp>
      <p:pic>
        <p:nvPicPr>
          <p:cNvPr id="17412" name="Picture 4" descr="Surfac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400" y="3573464"/>
            <a:ext cx="2520950" cy="1216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7967663" y="2852738"/>
            <a:ext cx="1655762" cy="1009650"/>
            <a:chOff x="2109" y="2976"/>
            <a:chExt cx="1043" cy="636"/>
          </a:xfrm>
        </p:grpSpPr>
        <p:sp>
          <p:nvSpPr>
            <p:cNvPr id="17433" name="Line 6"/>
            <p:cNvSpPr>
              <a:spLocks noChangeShapeType="1"/>
            </p:cNvSpPr>
            <p:nvPr/>
          </p:nvSpPr>
          <p:spPr bwMode="auto">
            <a:xfrm flipV="1">
              <a:off x="2653" y="2976"/>
              <a:ext cx="0" cy="635"/>
            </a:xfrm>
            <a:prstGeom prst="line">
              <a:avLst/>
            </a:prstGeom>
            <a:noFill/>
            <a:ln w="101600">
              <a:pattFill prst="dkVert">
                <a:fgClr>
                  <a:srgbClr val="FFFF66"/>
                </a:fgClr>
                <a:bgClr>
                  <a:srgbClr val="FFCC00"/>
                </a:bgClr>
              </a:patt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7434" name="Line 7"/>
            <p:cNvSpPr>
              <a:spLocks noChangeShapeType="1"/>
            </p:cNvSpPr>
            <p:nvPr/>
          </p:nvSpPr>
          <p:spPr bwMode="auto">
            <a:xfrm flipV="1">
              <a:off x="2653" y="3067"/>
              <a:ext cx="272" cy="545"/>
            </a:xfrm>
            <a:prstGeom prst="line">
              <a:avLst/>
            </a:prstGeom>
            <a:noFill/>
            <a:ln w="101600">
              <a:pattFill prst="dkVert">
                <a:fgClr>
                  <a:srgbClr val="FFFF66"/>
                </a:fgClr>
                <a:bgClr>
                  <a:srgbClr val="FFCC00"/>
                </a:bgClr>
              </a:patt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7435" name="Line 8"/>
            <p:cNvSpPr>
              <a:spLocks noChangeShapeType="1"/>
            </p:cNvSpPr>
            <p:nvPr/>
          </p:nvSpPr>
          <p:spPr bwMode="auto">
            <a:xfrm flipV="1">
              <a:off x="2653" y="3249"/>
              <a:ext cx="499" cy="363"/>
            </a:xfrm>
            <a:prstGeom prst="line">
              <a:avLst/>
            </a:prstGeom>
            <a:noFill/>
            <a:ln w="101600">
              <a:pattFill prst="dkVert">
                <a:fgClr>
                  <a:srgbClr val="FFFF66"/>
                </a:fgClr>
                <a:bgClr>
                  <a:srgbClr val="FFCC00"/>
                </a:bgClr>
              </a:patt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7436" name="Line 9"/>
            <p:cNvSpPr>
              <a:spLocks noChangeShapeType="1"/>
            </p:cNvSpPr>
            <p:nvPr/>
          </p:nvSpPr>
          <p:spPr bwMode="auto">
            <a:xfrm flipH="1" flipV="1">
              <a:off x="2109" y="3249"/>
              <a:ext cx="544" cy="363"/>
            </a:xfrm>
            <a:prstGeom prst="line">
              <a:avLst/>
            </a:prstGeom>
            <a:noFill/>
            <a:ln w="101600">
              <a:pattFill prst="dkVert">
                <a:fgClr>
                  <a:srgbClr val="FFFF66"/>
                </a:fgClr>
                <a:bgClr>
                  <a:srgbClr val="FFCC00"/>
                </a:bgClr>
              </a:patt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7437" name="Line 10"/>
            <p:cNvSpPr>
              <a:spLocks noChangeShapeType="1"/>
            </p:cNvSpPr>
            <p:nvPr/>
          </p:nvSpPr>
          <p:spPr bwMode="auto">
            <a:xfrm flipH="1" flipV="1">
              <a:off x="2336" y="3067"/>
              <a:ext cx="317" cy="545"/>
            </a:xfrm>
            <a:prstGeom prst="line">
              <a:avLst/>
            </a:prstGeom>
            <a:noFill/>
            <a:ln w="101600">
              <a:pattFill prst="dkVert">
                <a:fgClr>
                  <a:srgbClr val="FFFF66"/>
                </a:fgClr>
                <a:bgClr>
                  <a:srgbClr val="FFCC00"/>
                </a:bgClr>
              </a:patt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</p:grpSp>
      <p:pic>
        <p:nvPicPr>
          <p:cNvPr id="352274" name="Picture 18" descr="NodesLight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8364982">
            <a:off x="9767889" y="1773239"/>
            <a:ext cx="625475" cy="62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2277" name="Line 21"/>
          <p:cNvSpPr>
            <a:spLocks noChangeShapeType="1"/>
          </p:cNvSpPr>
          <p:nvPr/>
        </p:nvSpPr>
        <p:spPr bwMode="auto">
          <a:xfrm rot="10800000" flipV="1">
            <a:off x="9409114" y="2349500"/>
            <a:ext cx="433387" cy="503238"/>
          </a:xfrm>
          <a:prstGeom prst="line">
            <a:avLst/>
          </a:prstGeom>
          <a:noFill/>
          <a:ln w="101600">
            <a:pattFill prst="dkVert">
              <a:fgClr>
                <a:srgbClr val="FFFFCC"/>
              </a:fgClr>
              <a:bgClr>
                <a:srgbClr val="FFCC00"/>
              </a:bgClr>
            </a:patt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grpSp>
        <p:nvGrpSpPr>
          <p:cNvPr id="3" name="Group 25"/>
          <p:cNvGrpSpPr>
            <a:grpSpLocks/>
          </p:cNvGrpSpPr>
          <p:nvPr/>
        </p:nvGrpSpPr>
        <p:grpSpPr bwMode="auto">
          <a:xfrm>
            <a:off x="7608888" y="2132014"/>
            <a:ext cx="2374900" cy="1728787"/>
            <a:chOff x="2109" y="2976"/>
            <a:chExt cx="1043" cy="636"/>
          </a:xfrm>
        </p:grpSpPr>
        <p:sp>
          <p:nvSpPr>
            <p:cNvPr id="17428" name="Line 26"/>
            <p:cNvSpPr>
              <a:spLocks noChangeShapeType="1"/>
            </p:cNvSpPr>
            <p:nvPr/>
          </p:nvSpPr>
          <p:spPr bwMode="auto">
            <a:xfrm flipV="1">
              <a:off x="2653" y="2976"/>
              <a:ext cx="0" cy="635"/>
            </a:xfrm>
            <a:prstGeom prst="line">
              <a:avLst/>
            </a:prstGeom>
            <a:noFill/>
            <a:ln w="101600">
              <a:pattFill prst="dkVert">
                <a:fgClr>
                  <a:srgbClr val="FFFF66"/>
                </a:fgClr>
                <a:bgClr>
                  <a:srgbClr val="FFCC00"/>
                </a:bgClr>
              </a:patt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7429" name="Line 27"/>
            <p:cNvSpPr>
              <a:spLocks noChangeShapeType="1"/>
            </p:cNvSpPr>
            <p:nvPr/>
          </p:nvSpPr>
          <p:spPr bwMode="auto">
            <a:xfrm flipV="1">
              <a:off x="2653" y="3067"/>
              <a:ext cx="272" cy="545"/>
            </a:xfrm>
            <a:prstGeom prst="line">
              <a:avLst/>
            </a:prstGeom>
            <a:noFill/>
            <a:ln w="101600">
              <a:pattFill prst="dkVert">
                <a:fgClr>
                  <a:srgbClr val="FFFF66"/>
                </a:fgClr>
                <a:bgClr>
                  <a:srgbClr val="FFCC00"/>
                </a:bgClr>
              </a:patt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7430" name="Line 28"/>
            <p:cNvSpPr>
              <a:spLocks noChangeShapeType="1"/>
            </p:cNvSpPr>
            <p:nvPr/>
          </p:nvSpPr>
          <p:spPr bwMode="auto">
            <a:xfrm flipV="1">
              <a:off x="2653" y="3249"/>
              <a:ext cx="499" cy="363"/>
            </a:xfrm>
            <a:prstGeom prst="line">
              <a:avLst/>
            </a:prstGeom>
            <a:noFill/>
            <a:ln w="101600">
              <a:pattFill prst="dkVert">
                <a:fgClr>
                  <a:srgbClr val="FFFF66"/>
                </a:fgClr>
                <a:bgClr>
                  <a:srgbClr val="FFCC00"/>
                </a:bgClr>
              </a:patt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7431" name="Line 29"/>
            <p:cNvSpPr>
              <a:spLocks noChangeShapeType="1"/>
            </p:cNvSpPr>
            <p:nvPr/>
          </p:nvSpPr>
          <p:spPr bwMode="auto">
            <a:xfrm flipH="1" flipV="1">
              <a:off x="2109" y="3249"/>
              <a:ext cx="544" cy="363"/>
            </a:xfrm>
            <a:prstGeom prst="line">
              <a:avLst/>
            </a:prstGeom>
            <a:noFill/>
            <a:ln w="101600">
              <a:pattFill prst="dkVert">
                <a:fgClr>
                  <a:srgbClr val="FFFF66"/>
                </a:fgClr>
                <a:bgClr>
                  <a:srgbClr val="FFCC00"/>
                </a:bgClr>
              </a:patt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7432" name="Line 30"/>
            <p:cNvSpPr>
              <a:spLocks noChangeShapeType="1"/>
            </p:cNvSpPr>
            <p:nvPr/>
          </p:nvSpPr>
          <p:spPr bwMode="auto">
            <a:xfrm flipH="1" flipV="1">
              <a:off x="2336" y="3067"/>
              <a:ext cx="317" cy="545"/>
            </a:xfrm>
            <a:prstGeom prst="line">
              <a:avLst/>
            </a:prstGeom>
            <a:noFill/>
            <a:ln w="101600">
              <a:pattFill prst="dkVert">
                <a:fgClr>
                  <a:srgbClr val="FFFF66"/>
                </a:fgClr>
                <a:bgClr>
                  <a:srgbClr val="FFCC00"/>
                </a:bgClr>
              </a:patt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</p:grpSp>
      <p:pic>
        <p:nvPicPr>
          <p:cNvPr id="352287" name="Picture 31" descr="NodesLight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8524876" y="998539"/>
            <a:ext cx="625475" cy="62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2288" name="Line 32"/>
          <p:cNvSpPr>
            <a:spLocks noChangeShapeType="1"/>
          </p:cNvSpPr>
          <p:nvPr/>
        </p:nvSpPr>
        <p:spPr bwMode="auto">
          <a:xfrm rot="10800000" flipV="1">
            <a:off x="8832850" y="1700214"/>
            <a:ext cx="0" cy="649287"/>
          </a:xfrm>
          <a:prstGeom prst="line">
            <a:avLst/>
          </a:prstGeom>
          <a:noFill/>
          <a:ln w="101600">
            <a:pattFill prst="dkVert">
              <a:fgClr>
                <a:srgbClr val="FFFFCC"/>
              </a:fgClr>
              <a:bgClr>
                <a:srgbClr val="FFCC00"/>
              </a:bgClr>
            </a:patt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pic>
        <p:nvPicPr>
          <p:cNvPr id="352289" name="Picture 33" descr="NodesLight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5400000">
            <a:off x="10042526" y="3068639"/>
            <a:ext cx="625475" cy="62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2290" name="Line 34"/>
          <p:cNvSpPr>
            <a:spLocks noChangeShapeType="1"/>
          </p:cNvSpPr>
          <p:nvPr/>
        </p:nvSpPr>
        <p:spPr bwMode="auto">
          <a:xfrm rot="10800000" flipV="1">
            <a:off x="9409113" y="3429000"/>
            <a:ext cx="576262" cy="0"/>
          </a:xfrm>
          <a:prstGeom prst="line">
            <a:avLst/>
          </a:prstGeom>
          <a:noFill/>
          <a:ln w="101600">
            <a:pattFill prst="dkVert">
              <a:fgClr>
                <a:srgbClr val="FFFFCC"/>
              </a:fgClr>
              <a:bgClr>
                <a:srgbClr val="FFCC00"/>
              </a:bgClr>
            </a:patt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grpSp>
        <p:nvGrpSpPr>
          <p:cNvPr id="4" name="Group 35"/>
          <p:cNvGrpSpPr>
            <a:grpSpLocks/>
          </p:cNvGrpSpPr>
          <p:nvPr/>
        </p:nvGrpSpPr>
        <p:grpSpPr bwMode="auto">
          <a:xfrm>
            <a:off x="8183564" y="3213101"/>
            <a:ext cx="1222375" cy="722313"/>
            <a:chOff x="2109" y="2976"/>
            <a:chExt cx="1043" cy="636"/>
          </a:xfrm>
        </p:grpSpPr>
        <p:sp>
          <p:nvSpPr>
            <p:cNvPr id="17423" name="Line 36"/>
            <p:cNvSpPr>
              <a:spLocks noChangeShapeType="1"/>
            </p:cNvSpPr>
            <p:nvPr/>
          </p:nvSpPr>
          <p:spPr bwMode="auto">
            <a:xfrm flipV="1">
              <a:off x="2653" y="2976"/>
              <a:ext cx="0" cy="635"/>
            </a:xfrm>
            <a:prstGeom prst="line">
              <a:avLst/>
            </a:prstGeom>
            <a:noFill/>
            <a:ln w="101600">
              <a:pattFill prst="dkVert">
                <a:fgClr>
                  <a:srgbClr val="FFFF66"/>
                </a:fgClr>
                <a:bgClr>
                  <a:srgbClr val="FFCC00"/>
                </a:bgClr>
              </a:patt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7424" name="Line 37"/>
            <p:cNvSpPr>
              <a:spLocks noChangeShapeType="1"/>
            </p:cNvSpPr>
            <p:nvPr/>
          </p:nvSpPr>
          <p:spPr bwMode="auto">
            <a:xfrm flipV="1">
              <a:off x="2653" y="3067"/>
              <a:ext cx="272" cy="545"/>
            </a:xfrm>
            <a:prstGeom prst="line">
              <a:avLst/>
            </a:prstGeom>
            <a:noFill/>
            <a:ln w="101600">
              <a:pattFill prst="dkVert">
                <a:fgClr>
                  <a:srgbClr val="FFFF66"/>
                </a:fgClr>
                <a:bgClr>
                  <a:srgbClr val="FFCC00"/>
                </a:bgClr>
              </a:patt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7425" name="Line 38"/>
            <p:cNvSpPr>
              <a:spLocks noChangeShapeType="1"/>
            </p:cNvSpPr>
            <p:nvPr/>
          </p:nvSpPr>
          <p:spPr bwMode="auto">
            <a:xfrm flipV="1">
              <a:off x="2653" y="3249"/>
              <a:ext cx="499" cy="363"/>
            </a:xfrm>
            <a:prstGeom prst="line">
              <a:avLst/>
            </a:prstGeom>
            <a:noFill/>
            <a:ln w="101600">
              <a:pattFill prst="dkVert">
                <a:fgClr>
                  <a:srgbClr val="FFFF66"/>
                </a:fgClr>
                <a:bgClr>
                  <a:srgbClr val="FFCC00"/>
                </a:bgClr>
              </a:patt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7426" name="Line 39"/>
            <p:cNvSpPr>
              <a:spLocks noChangeShapeType="1"/>
            </p:cNvSpPr>
            <p:nvPr/>
          </p:nvSpPr>
          <p:spPr bwMode="auto">
            <a:xfrm flipH="1" flipV="1">
              <a:off x="2109" y="3249"/>
              <a:ext cx="544" cy="363"/>
            </a:xfrm>
            <a:prstGeom prst="line">
              <a:avLst/>
            </a:prstGeom>
            <a:noFill/>
            <a:ln w="101600">
              <a:pattFill prst="dkVert">
                <a:fgClr>
                  <a:srgbClr val="FFFF66"/>
                </a:fgClr>
                <a:bgClr>
                  <a:srgbClr val="FFCC00"/>
                </a:bgClr>
              </a:patt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7427" name="Line 40"/>
            <p:cNvSpPr>
              <a:spLocks noChangeShapeType="1"/>
            </p:cNvSpPr>
            <p:nvPr/>
          </p:nvSpPr>
          <p:spPr bwMode="auto">
            <a:xfrm flipH="1" flipV="1">
              <a:off x="2336" y="3067"/>
              <a:ext cx="317" cy="545"/>
            </a:xfrm>
            <a:prstGeom prst="line">
              <a:avLst/>
            </a:prstGeom>
            <a:noFill/>
            <a:ln w="101600">
              <a:pattFill prst="dkVert">
                <a:fgClr>
                  <a:srgbClr val="FFFF66"/>
                </a:fgClr>
                <a:bgClr>
                  <a:srgbClr val="FFCC00"/>
                </a:bgClr>
              </a:patt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</p:grpSp>
      <p:sp>
        <p:nvSpPr>
          <p:cNvPr id="352297" name="Text Box 41"/>
          <p:cNvSpPr txBox="1">
            <a:spLocks noChangeArrowheads="1"/>
          </p:cNvSpPr>
          <p:nvPr/>
        </p:nvSpPr>
        <p:spPr bwMode="auto">
          <a:xfrm>
            <a:off x="1847850" y="5516563"/>
            <a:ext cx="84963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>
              <a:spcBef>
                <a:spcPct val="20000"/>
              </a:spcBef>
              <a:buFont typeface="Wingdings" pitchFamily="2" charset="2"/>
              <a:buNone/>
            </a:pPr>
            <a:r>
              <a:rPr lang="de-DE" sz="1800" b="1">
                <a:latin typeface="Franklin Gothic Demi" pitchFamily="34" charset="0"/>
              </a:rPr>
              <a:t>Heuristik: Je stärker die Fläche dem Licht ausgesetzt ist, desto heller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2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522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2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522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52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1000"/>
                                        <p:tgtEl>
                                          <p:spTgt spid="352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2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522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2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522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2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522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2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3522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7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3522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2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3522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2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5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352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5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1000"/>
                                        <p:tgtEl>
                                          <p:spTgt spid="352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62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2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3522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74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3522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2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3522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2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352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8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7" dur="1000"/>
                                        <p:tgtEl>
                                          <p:spTgt spid="352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8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 nodeType="clickPar">
                      <p:stCondLst>
                        <p:cond delay="indefinite"/>
                      </p:stCondLst>
                      <p:childTnLst>
                        <p:par>
                          <p:cTn id="9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2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3522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 nodeType="clickPar">
                      <p:stCondLst>
                        <p:cond delay="indefinite"/>
                      </p:stCondLst>
                      <p:childTnLst>
                        <p:par>
                          <p:cTn id="10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25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1000"/>
                                        <p:tgtEl>
                                          <p:spTgt spid="35225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 nodeType="clickPar">
                      <p:stCondLst>
                        <p:cond delay="indefinite"/>
                      </p:stCondLst>
                      <p:childTnLst>
                        <p:par>
                          <p:cTn id="10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25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1000"/>
                                        <p:tgtEl>
                                          <p:spTgt spid="35225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 nodeType="clickPar">
                      <p:stCondLst>
                        <p:cond delay="indefinite"/>
                      </p:stCondLst>
                      <p:childTnLst>
                        <p:par>
                          <p:cTn id="1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1000"/>
                                        <p:tgtEl>
                                          <p:spTgt spid="352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2277" grpId="0" animBg="1"/>
      <p:bldP spid="352277" grpId="1" animBg="1"/>
      <p:bldP spid="352288" grpId="0" animBg="1"/>
      <p:bldP spid="352288" grpId="1" animBg="1"/>
      <p:bldP spid="352290" grpId="0" animBg="1"/>
      <p:bldP spid="35229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smtClean="0"/>
              <a:t>Specular Komponente</a:t>
            </a:r>
          </a:p>
        </p:txBody>
      </p:sp>
      <p:sp>
        <p:nvSpPr>
          <p:cNvPr id="35635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135188" y="1125538"/>
            <a:ext cx="5689600" cy="446405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de-DE" sz="2000"/>
              <a:t>specular = spiegelnd</a:t>
            </a:r>
          </a:p>
          <a:p>
            <a:pPr eaLnBrk="1" hangingPunct="1">
              <a:lnSpc>
                <a:spcPct val="90000"/>
              </a:lnSpc>
            </a:pPr>
            <a:r>
              <a:rPr lang="de-DE" sz="2000"/>
              <a:t>In der Oberfläche gespiegeltes Licht</a:t>
            </a:r>
          </a:p>
          <a:p>
            <a:pPr eaLnBrk="1" hangingPunct="1">
              <a:lnSpc>
                <a:spcPct val="90000"/>
              </a:lnSpc>
            </a:pPr>
            <a:r>
              <a:rPr lang="de-DE" sz="2000"/>
              <a:t>„Glanzpunkt“</a:t>
            </a:r>
          </a:p>
          <a:p>
            <a:pPr eaLnBrk="1" hangingPunct="1">
              <a:lnSpc>
                <a:spcPct val="90000"/>
              </a:lnSpc>
            </a:pPr>
            <a:r>
              <a:rPr lang="de-DE" sz="2000"/>
              <a:t>Gerichtet von einer Lichtquelle eintreffendes Licht</a:t>
            </a:r>
          </a:p>
          <a:p>
            <a:pPr eaLnBrk="1" hangingPunct="1">
              <a:lnSpc>
                <a:spcPct val="90000"/>
              </a:lnSpc>
            </a:pPr>
            <a:r>
              <a:rPr lang="de-DE" sz="2000"/>
              <a:t>Licht wird von Oberfläche gerichtet reflektiert</a:t>
            </a:r>
          </a:p>
          <a:p>
            <a:pPr eaLnBrk="1" hangingPunct="1">
              <a:lnSpc>
                <a:spcPct val="90000"/>
              </a:lnSpc>
            </a:pPr>
            <a:r>
              <a:rPr lang="de-DE" sz="2000"/>
              <a:t>Ausgesendetes Licht unterschiedlich intensiv</a:t>
            </a:r>
          </a:p>
          <a:p>
            <a:pPr eaLnBrk="1" hangingPunct="1">
              <a:lnSpc>
                <a:spcPct val="90000"/>
              </a:lnSpc>
            </a:pPr>
            <a:r>
              <a:rPr lang="de-DE" sz="2000"/>
              <a:t>Farbintensität abhängig von</a:t>
            </a:r>
          </a:p>
          <a:p>
            <a:pPr lvl="1" eaLnBrk="1" hangingPunct="1">
              <a:lnSpc>
                <a:spcPct val="90000"/>
              </a:lnSpc>
            </a:pPr>
            <a:r>
              <a:rPr lang="de-DE" sz="1800"/>
              <a:t>Beleuchtungsrichtung</a:t>
            </a:r>
          </a:p>
          <a:p>
            <a:pPr lvl="1" eaLnBrk="1" hangingPunct="1">
              <a:lnSpc>
                <a:spcPct val="90000"/>
              </a:lnSpc>
            </a:pPr>
            <a:r>
              <a:rPr lang="de-DE" sz="1800"/>
              <a:t>Beobachtungsposition</a:t>
            </a:r>
          </a:p>
          <a:p>
            <a:pPr eaLnBrk="1" hangingPunct="1">
              <a:lnSpc>
                <a:spcPct val="90000"/>
              </a:lnSpc>
            </a:pPr>
            <a:r>
              <a:rPr lang="de-DE" sz="2000"/>
              <a:t>Objektteile unterschiedlich gefärbt</a:t>
            </a:r>
          </a:p>
          <a:p>
            <a:pPr eaLnBrk="1" hangingPunct="1">
              <a:lnSpc>
                <a:spcPct val="90000"/>
              </a:lnSpc>
            </a:pPr>
            <a:r>
              <a:rPr lang="de-DE" sz="2000"/>
              <a:t>Verwendet für Objekte mit glänzender Oberfläche</a:t>
            </a:r>
          </a:p>
        </p:txBody>
      </p:sp>
      <p:pic>
        <p:nvPicPr>
          <p:cNvPr id="18436" name="Picture 4" descr="Surfac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400" y="3573464"/>
            <a:ext cx="2520950" cy="1216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6363" name="Picture 11" descr="NodesLight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7369742">
            <a:off x="9912351" y="2565401"/>
            <a:ext cx="625475" cy="62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6364" name="Line 12"/>
          <p:cNvSpPr>
            <a:spLocks noChangeShapeType="1"/>
          </p:cNvSpPr>
          <p:nvPr/>
        </p:nvSpPr>
        <p:spPr bwMode="auto">
          <a:xfrm rot="10800000" flipV="1">
            <a:off x="9317038" y="3071813"/>
            <a:ext cx="576262" cy="360362"/>
          </a:xfrm>
          <a:prstGeom prst="line">
            <a:avLst/>
          </a:prstGeom>
          <a:noFill/>
          <a:ln w="101600">
            <a:pattFill prst="dkVert">
              <a:fgClr>
                <a:srgbClr val="FFFFCC"/>
              </a:fgClr>
              <a:bgClr>
                <a:srgbClr val="FFCC00"/>
              </a:bgClr>
            </a:patt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356366" name="Line 14"/>
          <p:cNvSpPr>
            <a:spLocks noChangeShapeType="1"/>
          </p:cNvSpPr>
          <p:nvPr/>
        </p:nvSpPr>
        <p:spPr bwMode="auto">
          <a:xfrm flipH="1" flipV="1">
            <a:off x="8401050" y="2852739"/>
            <a:ext cx="446088" cy="1004887"/>
          </a:xfrm>
          <a:prstGeom prst="line">
            <a:avLst/>
          </a:prstGeom>
          <a:noFill/>
          <a:ln w="101600">
            <a:pattFill prst="dkVert">
              <a:fgClr>
                <a:srgbClr val="FFFF66"/>
              </a:fgClr>
              <a:bgClr>
                <a:srgbClr val="FFCC00"/>
              </a:bgClr>
            </a:patt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356369" name="Line 17"/>
          <p:cNvSpPr>
            <a:spLocks noChangeShapeType="1"/>
          </p:cNvSpPr>
          <p:nvPr/>
        </p:nvSpPr>
        <p:spPr bwMode="auto">
          <a:xfrm flipH="1" flipV="1">
            <a:off x="7967664" y="3213100"/>
            <a:ext cx="879475" cy="647700"/>
          </a:xfrm>
          <a:prstGeom prst="line">
            <a:avLst/>
          </a:prstGeom>
          <a:noFill/>
          <a:ln w="101600">
            <a:pattFill prst="dkVert">
              <a:fgClr>
                <a:srgbClr val="FFFF66"/>
              </a:fgClr>
              <a:bgClr>
                <a:srgbClr val="FFCC00"/>
              </a:bgClr>
            </a:patt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356370" name="Line 18"/>
          <p:cNvSpPr>
            <a:spLocks noChangeShapeType="1"/>
          </p:cNvSpPr>
          <p:nvPr/>
        </p:nvSpPr>
        <p:spPr bwMode="auto">
          <a:xfrm flipH="1" flipV="1">
            <a:off x="7824788" y="2636838"/>
            <a:ext cx="1022350" cy="1223962"/>
          </a:xfrm>
          <a:prstGeom prst="line">
            <a:avLst/>
          </a:prstGeom>
          <a:noFill/>
          <a:ln w="101600">
            <a:pattFill prst="dkVert">
              <a:fgClr>
                <a:srgbClr val="FFFF66"/>
              </a:fgClr>
              <a:bgClr>
                <a:srgbClr val="FFCC00"/>
              </a:bgClr>
            </a:patt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pic>
        <p:nvPicPr>
          <p:cNvPr id="356381" name="Picture 29" descr="Ey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165802">
            <a:off x="7962901" y="1797051"/>
            <a:ext cx="574675" cy="565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6382" name="Text Box 30"/>
          <p:cNvSpPr txBox="1">
            <a:spLocks noChangeArrowheads="1"/>
          </p:cNvSpPr>
          <p:nvPr/>
        </p:nvSpPr>
        <p:spPr bwMode="auto">
          <a:xfrm>
            <a:off x="1847850" y="5516563"/>
            <a:ext cx="84963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>
              <a:spcBef>
                <a:spcPct val="20000"/>
              </a:spcBef>
              <a:buFont typeface="Wingdings" pitchFamily="2" charset="2"/>
              <a:buNone/>
            </a:pPr>
            <a:r>
              <a:rPr lang="de-DE" sz="1800" b="1">
                <a:latin typeface="Franklin Gothic Demi" pitchFamily="34" charset="0"/>
              </a:rPr>
              <a:t>Heuristik: Am hellsten bei Licht-Einfallswinkel = Betrachtungs-Ausfallswinkel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3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563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3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563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3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563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3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563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56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1000"/>
                                        <p:tgtEl>
                                          <p:spTgt spid="356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3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563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1000"/>
                                        <p:tgtEl>
                                          <p:spTgt spid="356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3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563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356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5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1000"/>
                                        <p:tgtEl>
                                          <p:spTgt spid="356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3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3563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3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3563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64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 tmFilter="0, 0; .2, .5; .8, .5; 1, 0"/>
                                        <p:tgtEl>
                                          <p:spTgt spid="35636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6" dur="250" autoRev="1" fill="hold"/>
                                        <p:tgtEl>
                                          <p:spTgt spid="35636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35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35635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356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 nodeType="clickPar">
                      <p:stCondLst>
                        <p:cond delay="indefinite"/>
                      </p:stCondLst>
                      <p:childTnLst>
                        <p:par>
                          <p:cTn id="7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35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35635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 nodeType="clickPar">
                      <p:stCondLst>
                        <p:cond delay="indefinite"/>
                      </p:stCondLst>
                      <p:childTnLst>
                        <p:par>
                          <p:cTn id="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35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35635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 nodeType="clickPar">
                      <p:stCondLst>
                        <p:cond delay="indefinite"/>
                      </p:stCondLst>
                      <p:childTnLst>
                        <p:par>
                          <p:cTn id="8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356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6364" grpId="0" animBg="1"/>
      <p:bldP spid="356364" grpId="1" animBg="1"/>
      <p:bldP spid="356366" grpId="0" animBg="1"/>
      <p:bldP spid="356369" grpId="0" animBg="1"/>
      <p:bldP spid="356370" grpId="0" animBg="1"/>
      <p:bldP spid="35638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smtClean="0"/>
              <a:t>Texturierung</a:t>
            </a:r>
          </a:p>
        </p:txBody>
      </p:sp>
      <p:sp>
        <p:nvSpPr>
          <p:cNvPr id="30310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135189" y="1196975"/>
            <a:ext cx="4681537" cy="5111750"/>
          </a:xfrm>
        </p:spPr>
        <p:txBody>
          <a:bodyPr>
            <a:normAutofit fontScale="92500" lnSpcReduction="20000"/>
          </a:bodyPr>
          <a:lstStyle/>
          <a:p>
            <a:pPr eaLnBrk="1" hangingPunct="1">
              <a:defRPr/>
            </a:pPr>
            <a:r>
              <a:rPr lang="de-DE" dirty="0" smtClean="0"/>
              <a:t>Pixelbild wird mit gedachten "normalisierten" Koordinaten indiziert (von 0 bis 1)</a:t>
            </a:r>
          </a:p>
          <a:p>
            <a:pPr lvl="1" eaLnBrk="1" hangingPunct="1">
              <a:defRPr/>
            </a:pPr>
            <a:r>
              <a:rPr lang="de-DE" dirty="0" smtClean="0"/>
              <a:t>(0, 0): Links unten</a:t>
            </a:r>
          </a:p>
          <a:p>
            <a:pPr lvl="1" eaLnBrk="1" hangingPunct="1">
              <a:defRPr/>
            </a:pPr>
            <a:r>
              <a:rPr lang="de-DE" dirty="0" smtClean="0"/>
              <a:t>(1, 1): Rechts oben</a:t>
            </a:r>
          </a:p>
          <a:p>
            <a:pPr eaLnBrk="1" hangingPunct="1">
              <a:defRPr/>
            </a:pPr>
            <a:r>
              <a:rPr lang="de-DE" dirty="0" smtClean="0"/>
              <a:t>Die Koordinaten nennt man </a:t>
            </a:r>
            <a:r>
              <a:rPr lang="de-DE" i="1" dirty="0" smtClean="0"/>
              <a:t>Texturkoordinaten</a:t>
            </a:r>
          </a:p>
          <a:p>
            <a:pPr lvl="1" eaLnBrk="1" hangingPunct="1">
              <a:defRPr/>
            </a:pPr>
            <a:r>
              <a:rPr lang="de-DE" dirty="0" smtClean="0"/>
              <a:t>u und v (und w), statt x, y, z</a:t>
            </a:r>
          </a:p>
          <a:p>
            <a:pPr lvl="1" eaLnBrk="1" hangingPunct="1">
              <a:defRPr/>
            </a:pPr>
            <a:r>
              <a:rPr lang="de-DE" dirty="0" smtClean="0"/>
              <a:t>Manchmal auch s und t</a:t>
            </a:r>
          </a:p>
          <a:p>
            <a:pPr eaLnBrk="1" hangingPunct="1">
              <a:defRPr/>
            </a:pPr>
            <a:r>
              <a:rPr lang="de-DE" dirty="0" smtClean="0"/>
              <a:t>An jedem Geometrie-Eckpunkt existiert eine Texturkoordinate</a:t>
            </a:r>
          </a:p>
          <a:p>
            <a:pPr lvl="1" eaLnBrk="1" hangingPunct="1">
              <a:defRPr/>
            </a:pPr>
            <a:r>
              <a:rPr lang="de-DE" dirty="0" smtClean="0"/>
              <a:t>Gibt an, welches Pixel aus der Textur am Eckpunkt dargestellt werden soll</a:t>
            </a:r>
          </a:p>
          <a:p>
            <a:pPr lvl="1" eaLnBrk="1" hangingPunct="1">
              <a:defRPr/>
            </a:pPr>
            <a:r>
              <a:rPr lang="de-DE" dirty="0" smtClean="0"/>
              <a:t>Für andere Geometrie-Stellen werden Texturkoordinaten aus den umgebenden Eckpunkten interpoliert</a:t>
            </a:r>
          </a:p>
        </p:txBody>
      </p:sp>
      <p:pic>
        <p:nvPicPr>
          <p:cNvPr id="303111" name="Picture 7" descr="TexLookup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2788" y="1731963"/>
            <a:ext cx="3105150" cy="305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3112" name="Picture 8" descr="TexLookup1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2788" y="1731963"/>
            <a:ext cx="3105150" cy="305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3113" name="Line 9"/>
          <p:cNvSpPr>
            <a:spLocks noChangeShapeType="1"/>
          </p:cNvSpPr>
          <p:nvPr/>
        </p:nvSpPr>
        <p:spPr bwMode="auto">
          <a:xfrm flipV="1">
            <a:off x="8832850" y="3471863"/>
            <a:ext cx="0" cy="144145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303114" name="Text Box 10"/>
          <p:cNvSpPr txBox="1">
            <a:spLocks noChangeArrowheads="1"/>
          </p:cNvSpPr>
          <p:nvPr/>
        </p:nvSpPr>
        <p:spPr bwMode="auto">
          <a:xfrm>
            <a:off x="8702676" y="4872039"/>
            <a:ext cx="30956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de-DE" sz="1800">
                <a:solidFill>
                  <a:srgbClr val="FF3300"/>
                </a:solidFill>
                <a:latin typeface="Franklin Gothic Demi" pitchFamily="34" charset="0"/>
              </a:rPr>
              <a:t>u</a:t>
            </a:r>
          </a:p>
        </p:txBody>
      </p:sp>
      <p:sp>
        <p:nvSpPr>
          <p:cNvPr id="303115" name="Line 11"/>
          <p:cNvSpPr>
            <a:spLocks noChangeShapeType="1"/>
          </p:cNvSpPr>
          <p:nvPr/>
        </p:nvSpPr>
        <p:spPr bwMode="auto">
          <a:xfrm flipV="1">
            <a:off x="7056438" y="3330575"/>
            <a:ext cx="1655762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303116" name="Text Box 12"/>
          <p:cNvSpPr txBox="1">
            <a:spLocks noChangeArrowheads="1"/>
          </p:cNvSpPr>
          <p:nvPr/>
        </p:nvSpPr>
        <p:spPr bwMode="auto">
          <a:xfrm>
            <a:off x="6827839" y="3125789"/>
            <a:ext cx="2889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de-DE" sz="1800">
                <a:solidFill>
                  <a:srgbClr val="FF3300"/>
                </a:solidFill>
                <a:latin typeface="Franklin Gothic Demi" pitchFamily="34" charset="0"/>
              </a:rPr>
              <a:t>v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3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03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1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031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1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031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1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031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1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031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1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031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1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031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303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03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10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30310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5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1000"/>
                                        <p:tgtEl>
                                          <p:spTgt spid="303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6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1000"/>
                                        <p:tgtEl>
                                          <p:spTgt spid="303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303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10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30310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3113" grpId="0" animBg="1"/>
      <p:bldP spid="303114" grpId="0"/>
      <p:bldP spid="303115" grpId="0" animBg="1"/>
      <p:bldP spid="30311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5" name="Picture 12" descr="NodesLight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729911">
            <a:off x="6826251" y="1647826"/>
            <a:ext cx="625475" cy="62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83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Echtzeit-Farbberechnung eines einzelnen Pixel</a:t>
            </a:r>
          </a:p>
        </p:txBody>
      </p:sp>
      <p:pic>
        <p:nvPicPr>
          <p:cNvPr id="30" name="Grafik 29" descr="CubePersp.wm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0575" y="1857376"/>
            <a:ext cx="4725988" cy="4214813"/>
          </a:xfrm>
          <a:prstGeom prst="rect">
            <a:avLst/>
          </a:prstGeom>
          <a:effectLst>
            <a:outerShdw blurRad="50800" dist="38100" dir="2700000" sx="97000" sy="97000" algn="tl" rotWithShape="0">
              <a:prstClr val="black">
                <a:alpha val="70000"/>
              </a:prstClr>
            </a:outerShdw>
          </a:effectLst>
        </p:spPr>
      </p:pic>
      <p:pic>
        <p:nvPicPr>
          <p:cNvPr id="7202" name="Picture 3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4613" y="5146675"/>
            <a:ext cx="1346200" cy="1354138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6" name="Picture 15" descr="Surfac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5325" y="3716339"/>
            <a:ext cx="2520950" cy="1216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5" descr="Ey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661749">
            <a:off x="10101264" y="2786063"/>
            <a:ext cx="574675" cy="565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Line 6"/>
          <p:cNvSpPr>
            <a:spLocks noChangeShapeType="1"/>
          </p:cNvSpPr>
          <p:nvPr/>
        </p:nvSpPr>
        <p:spPr bwMode="auto">
          <a:xfrm flipV="1">
            <a:off x="8485189" y="2168525"/>
            <a:ext cx="3175" cy="17653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ffectLst>
            <a:outerShdw blurRad="50800" dist="38100" dir="600000" sx="102000" sy="102000" algn="tl" rotWithShape="0">
              <a:prstClr val="black">
                <a:alpha val="70000"/>
              </a:prstClr>
            </a:outerShdw>
          </a:effectLst>
        </p:spPr>
        <p:txBody>
          <a:bodyPr/>
          <a:lstStyle/>
          <a:p>
            <a:pPr>
              <a:defRPr/>
            </a:pPr>
            <a:endParaRPr lang="de-DE">
              <a:cs typeface="+mn-cs"/>
            </a:endParaRPr>
          </a:p>
        </p:txBody>
      </p:sp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8340726" y="1857376"/>
            <a:ext cx="309563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7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de-DE" sz="1800" b="1">
                <a:latin typeface="Consolas" pitchFamily="49" charset="0"/>
                <a:cs typeface="+mn-cs"/>
              </a:rPr>
              <a:t>N</a:t>
            </a:r>
          </a:p>
        </p:txBody>
      </p:sp>
      <p:sp>
        <p:nvSpPr>
          <p:cNvPr id="10" name="Line 11"/>
          <p:cNvSpPr>
            <a:spLocks noChangeShapeType="1"/>
          </p:cNvSpPr>
          <p:nvPr/>
        </p:nvSpPr>
        <p:spPr bwMode="auto">
          <a:xfrm flipV="1">
            <a:off x="8485189" y="3286125"/>
            <a:ext cx="1468437" cy="647700"/>
          </a:xfrm>
          <a:prstGeom prst="line">
            <a:avLst/>
          </a:prstGeom>
          <a:noFill/>
          <a:ln w="57150">
            <a:solidFill>
              <a:srgbClr val="C00000"/>
            </a:solidFill>
            <a:round/>
            <a:headEnd/>
            <a:tailEnd type="triangle" w="med" len="med"/>
          </a:ln>
          <a:effectLst>
            <a:outerShdw blurRad="50800" dist="38100" dir="600000" sx="102000" sy="102000" algn="tl" rotWithShape="0">
              <a:prstClr val="black">
                <a:alpha val="70000"/>
              </a:prstClr>
            </a:outerShdw>
          </a:effectLst>
        </p:spPr>
        <p:txBody>
          <a:bodyPr/>
          <a:lstStyle/>
          <a:p>
            <a:pPr>
              <a:defRPr/>
            </a:pPr>
            <a:endParaRPr lang="de-DE">
              <a:cs typeface="+mn-cs"/>
            </a:endParaRPr>
          </a:p>
        </p:txBody>
      </p:sp>
      <p:sp>
        <p:nvSpPr>
          <p:cNvPr id="11" name="Freeform 13"/>
          <p:cNvSpPr>
            <a:spLocks/>
          </p:cNvSpPr>
          <p:nvPr/>
        </p:nvSpPr>
        <p:spPr bwMode="auto">
          <a:xfrm rot="773291">
            <a:off x="8485188" y="3357563"/>
            <a:ext cx="647700" cy="215900"/>
          </a:xfrm>
          <a:custGeom>
            <a:avLst/>
            <a:gdLst>
              <a:gd name="T0" fmla="*/ 0 w 272"/>
              <a:gd name="T1" fmla="*/ 2147483647 h 106"/>
              <a:gd name="T2" fmla="*/ 2147483647 w 272"/>
              <a:gd name="T3" fmla="*/ 2147483647 h 106"/>
              <a:gd name="T4" fmla="*/ 2147483647 w 272"/>
              <a:gd name="T5" fmla="*/ 2147483647 h 106"/>
              <a:gd name="T6" fmla="*/ 0 60000 65536"/>
              <a:gd name="T7" fmla="*/ 0 60000 65536"/>
              <a:gd name="T8" fmla="*/ 0 60000 65536"/>
              <a:gd name="T9" fmla="*/ 0 w 272"/>
              <a:gd name="T10" fmla="*/ 0 h 106"/>
              <a:gd name="T11" fmla="*/ 272 w 272"/>
              <a:gd name="T12" fmla="*/ 106 h 10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72" h="106">
                <a:moveTo>
                  <a:pt x="0" y="15"/>
                </a:moveTo>
                <a:cubicBezTo>
                  <a:pt x="68" y="7"/>
                  <a:pt x="136" y="0"/>
                  <a:pt x="181" y="15"/>
                </a:cubicBezTo>
                <a:cubicBezTo>
                  <a:pt x="226" y="30"/>
                  <a:pt x="249" y="68"/>
                  <a:pt x="272" y="106"/>
                </a:cubicBezTo>
              </a:path>
            </a:pathLst>
          </a:cu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2" name="Text Box 14"/>
          <p:cNvSpPr txBox="1">
            <a:spLocks noChangeArrowheads="1"/>
          </p:cNvSpPr>
          <p:nvPr/>
        </p:nvSpPr>
        <p:spPr bwMode="auto">
          <a:xfrm>
            <a:off x="9882188" y="3087688"/>
            <a:ext cx="309562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7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de-DE" sz="1800" b="1">
                <a:latin typeface="Consolas" pitchFamily="49" charset="0"/>
                <a:cs typeface="+mn-cs"/>
              </a:rPr>
              <a:t>I</a:t>
            </a:r>
          </a:p>
        </p:txBody>
      </p:sp>
      <p:sp>
        <p:nvSpPr>
          <p:cNvPr id="13" name="Oval 16"/>
          <p:cNvSpPr>
            <a:spLocks noChangeArrowheads="1"/>
          </p:cNvSpPr>
          <p:nvPr/>
        </p:nvSpPr>
        <p:spPr bwMode="auto">
          <a:xfrm>
            <a:off x="6738938" y="2857501"/>
            <a:ext cx="431800" cy="504825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14" name="Line 17"/>
          <p:cNvSpPr>
            <a:spLocks noChangeShapeType="1"/>
          </p:cNvSpPr>
          <p:nvPr/>
        </p:nvSpPr>
        <p:spPr bwMode="auto">
          <a:xfrm flipH="1" flipV="1">
            <a:off x="6972300" y="3068639"/>
            <a:ext cx="1512888" cy="865187"/>
          </a:xfrm>
          <a:prstGeom prst="line">
            <a:avLst/>
          </a:prstGeom>
          <a:noFill/>
          <a:ln w="57150">
            <a:solidFill>
              <a:schemeClr val="accent6">
                <a:lumMod val="50000"/>
              </a:schemeClr>
            </a:solidFill>
            <a:round/>
            <a:headEnd/>
            <a:tailEnd type="triangle" w="med" len="med"/>
          </a:ln>
          <a:effectLst>
            <a:outerShdw blurRad="50800" dist="38100" dir="600000" sx="102000" sy="102000" algn="tl" rotWithShape="0">
              <a:prstClr val="black">
                <a:alpha val="70000"/>
              </a:prstClr>
            </a:outerShdw>
          </a:effectLst>
        </p:spPr>
        <p:txBody>
          <a:bodyPr/>
          <a:lstStyle/>
          <a:p>
            <a:pPr>
              <a:defRPr/>
            </a:pPr>
            <a:endParaRPr lang="de-DE">
              <a:cs typeface="+mn-cs"/>
            </a:endParaRPr>
          </a:p>
        </p:txBody>
      </p:sp>
      <p:sp>
        <p:nvSpPr>
          <p:cNvPr id="15" name="Freeform 18"/>
          <p:cNvSpPr>
            <a:spLocks/>
          </p:cNvSpPr>
          <p:nvPr/>
        </p:nvSpPr>
        <p:spPr bwMode="auto">
          <a:xfrm rot="20946950" flipH="1">
            <a:off x="7837488" y="3357564"/>
            <a:ext cx="622300" cy="147637"/>
          </a:xfrm>
          <a:custGeom>
            <a:avLst/>
            <a:gdLst>
              <a:gd name="T0" fmla="*/ 0 w 272"/>
              <a:gd name="T1" fmla="*/ 2147483647 h 106"/>
              <a:gd name="T2" fmla="*/ 2147483647 w 272"/>
              <a:gd name="T3" fmla="*/ 2147483647 h 106"/>
              <a:gd name="T4" fmla="*/ 2147483647 w 272"/>
              <a:gd name="T5" fmla="*/ 2147483647 h 106"/>
              <a:gd name="T6" fmla="*/ 0 60000 65536"/>
              <a:gd name="T7" fmla="*/ 0 60000 65536"/>
              <a:gd name="T8" fmla="*/ 0 60000 65536"/>
              <a:gd name="T9" fmla="*/ 0 w 272"/>
              <a:gd name="T10" fmla="*/ 0 h 106"/>
              <a:gd name="T11" fmla="*/ 272 w 272"/>
              <a:gd name="T12" fmla="*/ 106 h 10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72" h="106">
                <a:moveTo>
                  <a:pt x="0" y="15"/>
                </a:moveTo>
                <a:cubicBezTo>
                  <a:pt x="68" y="7"/>
                  <a:pt x="136" y="0"/>
                  <a:pt x="181" y="15"/>
                </a:cubicBezTo>
                <a:cubicBezTo>
                  <a:pt x="226" y="30"/>
                  <a:pt x="249" y="68"/>
                  <a:pt x="272" y="106"/>
                </a:cubicBezTo>
              </a:path>
            </a:pathLst>
          </a:cu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6" name="Text Box 19"/>
          <p:cNvSpPr txBox="1">
            <a:spLocks noChangeArrowheads="1"/>
          </p:cNvSpPr>
          <p:nvPr/>
        </p:nvSpPr>
        <p:spPr bwMode="auto">
          <a:xfrm>
            <a:off x="6738938" y="2857501"/>
            <a:ext cx="2857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70000"/>
              </a:prstClr>
            </a:outerShdw>
          </a:effectLst>
        </p:spPr>
        <p:txBody>
          <a:bodyPr>
            <a:spAutoFit/>
          </a:bodyPr>
          <a:lstStyle/>
          <a:p>
            <a:pPr>
              <a:defRPr/>
            </a:pPr>
            <a:r>
              <a:rPr lang="de-DE" sz="1800" b="1">
                <a:latin typeface="Consolas" pitchFamily="49" charset="0"/>
                <a:cs typeface="+mn-cs"/>
              </a:rPr>
              <a:t>R</a:t>
            </a:r>
          </a:p>
        </p:txBody>
      </p:sp>
      <p:sp>
        <p:nvSpPr>
          <p:cNvPr id="20" name="Text Box 8"/>
          <p:cNvSpPr txBox="1">
            <a:spLocks noChangeArrowheads="1"/>
          </p:cNvSpPr>
          <p:nvPr/>
        </p:nvSpPr>
        <p:spPr bwMode="auto">
          <a:xfrm>
            <a:off x="7310438" y="2171701"/>
            <a:ext cx="2857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70000"/>
              </a:prstClr>
            </a:outerShdw>
          </a:effectLst>
        </p:spPr>
        <p:txBody>
          <a:bodyPr>
            <a:spAutoFit/>
          </a:bodyPr>
          <a:lstStyle/>
          <a:p>
            <a:pPr>
              <a:defRPr/>
            </a:pPr>
            <a:r>
              <a:rPr lang="de-DE" sz="1800" b="1">
                <a:latin typeface="Consolas" pitchFamily="49" charset="0"/>
                <a:cs typeface="+mn-cs"/>
              </a:rPr>
              <a:t>L</a:t>
            </a:r>
          </a:p>
        </p:txBody>
      </p:sp>
      <p:sp>
        <p:nvSpPr>
          <p:cNvPr id="23" name="Freeform 18"/>
          <p:cNvSpPr>
            <a:spLocks/>
          </p:cNvSpPr>
          <p:nvPr/>
        </p:nvSpPr>
        <p:spPr bwMode="auto">
          <a:xfrm rot="20946950" flipH="1">
            <a:off x="8002588" y="3048000"/>
            <a:ext cx="512762" cy="192088"/>
          </a:xfrm>
          <a:custGeom>
            <a:avLst/>
            <a:gdLst>
              <a:gd name="T0" fmla="*/ 0 w 272"/>
              <a:gd name="T1" fmla="*/ 2147483647 h 106"/>
              <a:gd name="T2" fmla="*/ 2147483647 w 272"/>
              <a:gd name="T3" fmla="*/ 2147483647 h 106"/>
              <a:gd name="T4" fmla="*/ 2147483647 w 272"/>
              <a:gd name="T5" fmla="*/ 2147483647 h 106"/>
              <a:gd name="T6" fmla="*/ 0 60000 65536"/>
              <a:gd name="T7" fmla="*/ 0 60000 65536"/>
              <a:gd name="T8" fmla="*/ 0 60000 65536"/>
              <a:gd name="T9" fmla="*/ 0 w 272"/>
              <a:gd name="T10" fmla="*/ 0 h 106"/>
              <a:gd name="T11" fmla="*/ 272 w 272"/>
              <a:gd name="T12" fmla="*/ 106 h 10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72" h="106">
                <a:moveTo>
                  <a:pt x="0" y="15"/>
                </a:moveTo>
                <a:cubicBezTo>
                  <a:pt x="68" y="7"/>
                  <a:pt x="136" y="0"/>
                  <a:pt x="181" y="15"/>
                </a:cubicBezTo>
                <a:cubicBezTo>
                  <a:pt x="226" y="30"/>
                  <a:pt x="249" y="68"/>
                  <a:pt x="272" y="106"/>
                </a:cubicBezTo>
              </a:path>
            </a:pathLst>
          </a:cu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32" name="Text Box 14"/>
          <p:cNvSpPr txBox="1">
            <a:spLocks noChangeArrowheads="1"/>
          </p:cNvSpPr>
          <p:nvPr/>
        </p:nvSpPr>
        <p:spPr bwMode="auto">
          <a:xfrm>
            <a:off x="8750300" y="1966914"/>
            <a:ext cx="31115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7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de-DE" sz="1800" b="1">
                <a:latin typeface="Consolas" pitchFamily="49" charset="0"/>
                <a:cs typeface="+mn-cs"/>
              </a:rPr>
              <a:t>H</a:t>
            </a:r>
          </a:p>
        </p:txBody>
      </p:sp>
      <p:sp>
        <p:nvSpPr>
          <p:cNvPr id="19" name="Line 17"/>
          <p:cNvSpPr>
            <a:spLocks noChangeShapeType="1"/>
          </p:cNvSpPr>
          <p:nvPr/>
        </p:nvSpPr>
        <p:spPr bwMode="auto">
          <a:xfrm flipH="1" flipV="1">
            <a:off x="7524750" y="2500313"/>
            <a:ext cx="952500" cy="1433512"/>
          </a:xfrm>
          <a:prstGeom prst="line">
            <a:avLst/>
          </a:prstGeom>
          <a:noFill/>
          <a:ln w="57150">
            <a:solidFill>
              <a:srgbClr val="FFCC00"/>
            </a:solidFill>
            <a:round/>
            <a:headEnd/>
            <a:tailEnd type="triangle" w="med" len="med"/>
          </a:ln>
          <a:effectLst>
            <a:outerShdw blurRad="50800" dist="38100" dir="600000" sx="102000" sy="102000" algn="tl" rotWithShape="0">
              <a:prstClr val="black">
                <a:alpha val="70000"/>
              </a:prstClr>
            </a:outerShdw>
          </a:effectLst>
        </p:spPr>
        <p:txBody>
          <a:bodyPr/>
          <a:lstStyle/>
          <a:p>
            <a:pPr>
              <a:defRPr/>
            </a:pPr>
            <a:endParaRPr lang="de-DE">
              <a:cs typeface="+mn-cs"/>
            </a:endParaRPr>
          </a:p>
        </p:txBody>
      </p:sp>
      <p:sp>
        <p:nvSpPr>
          <p:cNvPr id="3" name="Textplatzhalter 2"/>
          <p:cNvSpPr>
            <a:spLocks noGrp="1"/>
          </p:cNvSpPr>
          <p:nvPr>
            <p:ph type="body" sz="half" idx="1"/>
          </p:nvPr>
        </p:nvSpPr>
        <p:spPr>
          <a:xfrm>
            <a:off x="1952626" y="1120775"/>
            <a:ext cx="4500563" cy="5380038"/>
          </a:xfrm>
        </p:spPr>
        <p:txBody>
          <a:bodyPr/>
          <a:lstStyle/>
          <a:p>
            <a:pPr eaLnBrk="1" hangingPunct="1"/>
            <a:r>
              <a:rPr lang="de-DE" dirty="0" smtClean="0"/>
              <a:t>Texturierung</a:t>
            </a:r>
          </a:p>
          <a:p>
            <a:pPr lvl="1" eaLnBrk="1" hangingPunct="1"/>
            <a:r>
              <a:rPr lang="de-DE" dirty="0" smtClean="0"/>
              <a:t>Lookup aus 2D-Pixelbild</a:t>
            </a:r>
          </a:p>
          <a:p>
            <a:pPr eaLnBrk="1" hangingPunct="1"/>
            <a:r>
              <a:rPr lang="de-DE" dirty="0" smtClean="0"/>
              <a:t>Diffuse Light </a:t>
            </a:r>
          </a:p>
          <a:p>
            <a:pPr lvl="1" eaLnBrk="1" hangingPunct="1"/>
            <a:r>
              <a:rPr lang="de-DE" dirty="0" smtClean="0"/>
              <a:t>Winkel zwischen L und N</a:t>
            </a:r>
          </a:p>
          <a:p>
            <a:pPr eaLnBrk="1" hangingPunct="1"/>
            <a:r>
              <a:rPr lang="de-DE" dirty="0" err="1" smtClean="0"/>
              <a:t>Specular</a:t>
            </a:r>
            <a:r>
              <a:rPr lang="de-DE" dirty="0" smtClean="0"/>
              <a:t> Light</a:t>
            </a:r>
          </a:p>
          <a:p>
            <a:pPr lvl="1" eaLnBrk="1" hangingPunct="1"/>
            <a:r>
              <a:rPr lang="de-DE" dirty="0" smtClean="0"/>
              <a:t>Winkelhalbierende H, zwischen L und I</a:t>
            </a:r>
          </a:p>
          <a:p>
            <a:pPr lvl="1" eaLnBrk="1" hangingPunct="1"/>
            <a:r>
              <a:rPr lang="de-DE" dirty="0" smtClean="0"/>
              <a:t>Winkel zwischen N und H</a:t>
            </a:r>
          </a:p>
          <a:p>
            <a:pPr eaLnBrk="1" hangingPunct="1"/>
            <a:r>
              <a:rPr lang="de-DE" dirty="0" smtClean="0"/>
              <a:t>Umgebungsreflexion</a:t>
            </a:r>
          </a:p>
          <a:p>
            <a:pPr lvl="1" eaLnBrk="1" hangingPunct="1"/>
            <a:r>
              <a:rPr lang="de-DE" dirty="0" smtClean="0"/>
              <a:t>R := Reflexion von I an N</a:t>
            </a:r>
          </a:p>
          <a:p>
            <a:pPr lvl="1" eaLnBrk="1" hangingPunct="1"/>
            <a:r>
              <a:rPr lang="de-DE" dirty="0" smtClean="0"/>
              <a:t>Lookup der Farbe in Cube-Textur (= sechs 2D-Texturen, Würfelinnenseiten)</a:t>
            </a:r>
          </a:p>
          <a:p>
            <a:pPr eaLnBrk="1" hangingPunct="1"/>
            <a:r>
              <a:rPr lang="de-DE" dirty="0" smtClean="0"/>
              <a:t>Resultierende Farbe</a:t>
            </a:r>
          </a:p>
          <a:p>
            <a:pPr eaLnBrk="1" hangingPunct="1"/>
            <a:endParaRPr lang="de-DE" dirty="0" smtClean="0"/>
          </a:p>
          <a:p>
            <a:pPr eaLnBrk="1" hangingPunct="1"/>
            <a:endParaRPr lang="de-DE" dirty="0" smtClean="0"/>
          </a:p>
        </p:txBody>
      </p:sp>
      <p:sp>
        <p:nvSpPr>
          <p:cNvPr id="38" name="Freeform 18"/>
          <p:cNvSpPr>
            <a:spLocks/>
          </p:cNvSpPr>
          <p:nvPr/>
        </p:nvSpPr>
        <p:spPr bwMode="auto">
          <a:xfrm rot="199800">
            <a:off x="8469314" y="2763838"/>
            <a:ext cx="269875" cy="44450"/>
          </a:xfrm>
          <a:custGeom>
            <a:avLst/>
            <a:gdLst>
              <a:gd name="T0" fmla="*/ 0 w 272"/>
              <a:gd name="T1" fmla="*/ 2147483647 h 106"/>
              <a:gd name="T2" fmla="*/ 2147483647 w 272"/>
              <a:gd name="T3" fmla="*/ 2147483647 h 106"/>
              <a:gd name="T4" fmla="*/ 2147483647 w 272"/>
              <a:gd name="T5" fmla="*/ 2147483647 h 106"/>
              <a:gd name="T6" fmla="*/ 0 60000 65536"/>
              <a:gd name="T7" fmla="*/ 0 60000 65536"/>
              <a:gd name="T8" fmla="*/ 0 60000 65536"/>
              <a:gd name="T9" fmla="*/ 0 w 272"/>
              <a:gd name="T10" fmla="*/ 0 h 106"/>
              <a:gd name="T11" fmla="*/ 272 w 272"/>
              <a:gd name="T12" fmla="*/ 106 h 10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72" h="106">
                <a:moveTo>
                  <a:pt x="0" y="15"/>
                </a:moveTo>
                <a:cubicBezTo>
                  <a:pt x="68" y="7"/>
                  <a:pt x="136" y="0"/>
                  <a:pt x="181" y="15"/>
                </a:cubicBezTo>
                <a:cubicBezTo>
                  <a:pt x="226" y="30"/>
                  <a:pt x="249" y="68"/>
                  <a:pt x="272" y="106"/>
                </a:cubicBezTo>
              </a:path>
            </a:pathLst>
          </a:cu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de-DE"/>
          </a:p>
        </p:txBody>
      </p:sp>
      <p:grpSp>
        <p:nvGrpSpPr>
          <p:cNvPr id="2" name="Gruppieren 33"/>
          <p:cNvGrpSpPr>
            <a:grpSpLocks/>
          </p:cNvGrpSpPr>
          <p:nvPr/>
        </p:nvGrpSpPr>
        <p:grpSpPr bwMode="auto">
          <a:xfrm>
            <a:off x="8499475" y="2273301"/>
            <a:ext cx="382588" cy="1660525"/>
            <a:chOff x="6975496" y="2273300"/>
            <a:chExt cx="581025" cy="1660525"/>
          </a:xfrm>
        </p:grpSpPr>
        <p:sp>
          <p:nvSpPr>
            <p:cNvPr id="31" name="Line 6"/>
            <p:cNvSpPr>
              <a:spLocks noChangeShapeType="1"/>
            </p:cNvSpPr>
            <p:nvPr/>
          </p:nvSpPr>
          <p:spPr bwMode="auto">
            <a:xfrm flipV="1">
              <a:off x="7002017" y="2428875"/>
              <a:ext cx="499053" cy="1428750"/>
            </a:xfrm>
            <a:prstGeom prst="line">
              <a:avLst/>
            </a:prstGeom>
            <a:noFill/>
            <a:ln w="57150" cap="flat">
              <a:solidFill>
                <a:srgbClr val="FFC000"/>
              </a:solidFill>
              <a:prstDash val="solid"/>
              <a:round/>
              <a:headEnd/>
              <a:tailEnd type="none" w="med" len="med"/>
            </a:ln>
            <a:effectLst>
              <a:outerShdw blurRad="50800" dist="38100" dir="600000" sx="102000" sy="102000" algn="tl" rotWithShape="0">
                <a:prstClr val="black">
                  <a:alpha val="70000"/>
                </a:prstClr>
              </a:outerShdw>
            </a:effectLst>
          </p:spPr>
          <p:txBody>
            <a:bodyPr/>
            <a:lstStyle/>
            <a:p>
              <a:pPr>
                <a:defRPr/>
              </a:pPr>
              <a:endParaRPr lang="de-DE">
                <a:cs typeface="+mn-cs"/>
              </a:endParaRPr>
            </a:p>
          </p:txBody>
        </p:sp>
        <p:sp>
          <p:nvSpPr>
            <p:cNvPr id="24" name="Line 6"/>
            <p:cNvSpPr>
              <a:spLocks noChangeShapeType="1"/>
            </p:cNvSpPr>
            <p:nvPr/>
          </p:nvSpPr>
          <p:spPr bwMode="auto">
            <a:xfrm flipV="1">
              <a:off x="6975496" y="2273300"/>
              <a:ext cx="581025" cy="1660525"/>
            </a:xfrm>
            <a:prstGeom prst="line">
              <a:avLst/>
            </a:prstGeom>
            <a:noFill/>
            <a:ln w="57150">
              <a:solidFill>
                <a:srgbClr val="C00000"/>
              </a:solidFill>
              <a:prstDash val="sysDot"/>
              <a:round/>
              <a:headEnd/>
              <a:tailEnd type="triangle" w="med" len="med"/>
            </a:ln>
            <a:effectLst>
              <a:outerShdw blurRad="50800" dist="38100" dir="600000" sx="102000" sy="102000" algn="tl" rotWithShape="0">
                <a:prstClr val="black">
                  <a:alpha val="70000"/>
                </a:prstClr>
              </a:outerShdw>
            </a:effectLst>
          </p:spPr>
          <p:txBody>
            <a:bodyPr/>
            <a:lstStyle/>
            <a:p>
              <a:pPr>
                <a:defRPr/>
              </a:pPr>
              <a:endParaRPr lang="de-DE">
                <a:cs typeface="+mn-cs"/>
              </a:endParaRPr>
            </a:p>
          </p:txBody>
        </p:sp>
      </p:grpSp>
      <p:pic>
        <p:nvPicPr>
          <p:cNvPr id="28" name="Grafik 27" descr="CheckerboardAO.wmf"/>
          <p:cNvPicPr>
            <a:picLocks noChangeAspect="1"/>
          </p:cNvPicPr>
          <p:nvPr/>
        </p:nvPicPr>
        <p:blipFill>
          <a:blip r:embed="rId7" cstate="print">
            <a:duotone>
              <a:prstClr val="black"/>
              <a:srgbClr val="CC750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 rot="16200000">
            <a:off x="8953530" y="5143512"/>
            <a:ext cx="1357312" cy="135731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6" name="Oval 16"/>
          <p:cNvSpPr>
            <a:spLocks noChangeArrowheads="1"/>
          </p:cNvSpPr>
          <p:nvPr/>
        </p:nvSpPr>
        <p:spPr bwMode="auto">
          <a:xfrm>
            <a:off x="9310688" y="5500688"/>
            <a:ext cx="285750" cy="285750"/>
          </a:xfrm>
          <a:prstGeom prst="ellipse">
            <a:avLst/>
          </a:prstGeom>
          <a:noFill/>
          <a:ln w="349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33" name="Bogen 32"/>
          <p:cNvSpPr/>
          <p:nvPr/>
        </p:nvSpPr>
        <p:spPr>
          <a:xfrm>
            <a:off x="7524751" y="3929064"/>
            <a:ext cx="1928813" cy="3571875"/>
          </a:xfrm>
          <a:prstGeom prst="arc">
            <a:avLst>
              <a:gd name="adj1" fmla="val 16308047"/>
              <a:gd name="adj2" fmla="val 0"/>
            </a:avLst>
          </a:prstGeom>
          <a:ln w="57150">
            <a:solidFill>
              <a:schemeClr val="accent1">
                <a:lumMod val="50000"/>
              </a:schemeClr>
            </a:solidFill>
            <a:tailEnd type="triangle" w="med" len="med"/>
          </a:ln>
          <a:effectLst>
            <a:outerShdw blurRad="50800" dist="38100" algn="l" rotWithShape="0">
              <a:prstClr val="black">
                <a:alpha val="7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40" name="Rechteck 39"/>
          <p:cNvSpPr/>
          <p:nvPr/>
        </p:nvSpPr>
        <p:spPr>
          <a:xfrm>
            <a:off x="5343526" y="2355851"/>
            <a:ext cx="214313" cy="428625"/>
          </a:xfrm>
          <a:prstGeom prst="rect">
            <a:avLst/>
          </a:prstGeom>
          <a:solidFill>
            <a:srgbClr val="FF6600">
              <a:alpha val="6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41" name="Rechteck 40"/>
          <p:cNvSpPr/>
          <p:nvPr/>
        </p:nvSpPr>
        <p:spPr>
          <a:xfrm>
            <a:off x="4665663" y="3819526"/>
            <a:ext cx="214312" cy="428625"/>
          </a:xfrm>
          <a:prstGeom prst="rect">
            <a:avLst/>
          </a:prstGeom>
          <a:solidFill>
            <a:srgbClr val="FF6600">
              <a:alpha val="6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42" name="Rechteck 41"/>
          <p:cNvSpPr/>
          <p:nvPr/>
        </p:nvSpPr>
        <p:spPr>
          <a:xfrm>
            <a:off x="5300663" y="4611689"/>
            <a:ext cx="214312" cy="428625"/>
          </a:xfrm>
          <a:prstGeom prst="rect">
            <a:avLst/>
          </a:prstGeom>
          <a:solidFill>
            <a:srgbClr val="FF6600">
              <a:alpha val="6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43" name="Rechteck 42"/>
          <p:cNvSpPr/>
          <p:nvPr/>
        </p:nvSpPr>
        <p:spPr>
          <a:xfrm>
            <a:off x="8382001" y="1857376"/>
            <a:ext cx="214313" cy="428625"/>
          </a:xfrm>
          <a:prstGeom prst="rect">
            <a:avLst/>
          </a:prstGeom>
          <a:solidFill>
            <a:srgbClr val="FF6600">
              <a:alpha val="6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>
              <a:solidFill>
                <a:srgbClr val="FFFFFF"/>
              </a:solidFill>
              <a:cs typeface="Arial" charset="0"/>
            </a:endParaRPr>
          </a:p>
        </p:txBody>
      </p:sp>
      <p:cxnSp>
        <p:nvCxnSpPr>
          <p:cNvPr id="47" name="Gerade Verbindung mit Pfeil 46"/>
          <p:cNvCxnSpPr/>
          <p:nvPr/>
        </p:nvCxnSpPr>
        <p:spPr>
          <a:xfrm rot="5400000">
            <a:off x="-393700" y="3484563"/>
            <a:ext cx="4929187" cy="1588"/>
          </a:xfrm>
          <a:prstGeom prst="straightConnector1">
            <a:avLst/>
          </a:prstGeom>
          <a:ln w="76200">
            <a:solidFill>
              <a:schemeClr val="tx1">
                <a:lumMod val="85000"/>
                <a:lumOff val="15000"/>
              </a:schemeClr>
            </a:solidFill>
            <a:round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räne 34"/>
          <p:cNvSpPr/>
          <p:nvPr/>
        </p:nvSpPr>
        <p:spPr>
          <a:xfrm rot="18969218">
            <a:off x="1863726" y="1160464"/>
            <a:ext cx="428625" cy="428625"/>
          </a:xfrm>
          <a:prstGeom prst="teardrop">
            <a:avLst/>
          </a:prstGeom>
          <a:solidFill>
            <a:srgbClr val="C46200"/>
          </a:solidFill>
          <a:ln w="34925">
            <a:solidFill>
              <a:srgbClr val="66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36" name="Träne 35"/>
          <p:cNvSpPr/>
          <p:nvPr/>
        </p:nvSpPr>
        <p:spPr>
          <a:xfrm rot="18969218">
            <a:off x="1863726" y="1946276"/>
            <a:ext cx="428625" cy="428625"/>
          </a:xfrm>
          <a:prstGeom prst="teardrop">
            <a:avLst/>
          </a:prstGeom>
          <a:solidFill>
            <a:schemeClr val="bg2">
              <a:lumMod val="75000"/>
            </a:schemeClr>
          </a:solidFill>
          <a:ln w="34925">
            <a:solidFill>
              <a:schemeClr val="tx2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44" name="Träne 43"/>
          <p:cNvSpPr/>
          <p:nvPr/>
        </p:nvSpPr>
        <p:spPr>
          <a:xfrm rot="18969218">
            <a:off x="1863726" y="2801939"/>
            <a:ext cx="428625" cy="428625"/>
          </a:xfrm>
          <a:prstGeom prst="teardrop">
            <a:avLst/>
          </a:prstGeom>
          <a:solidFill>
            <a:schemeClr val="bg2">
              <a:lumMod val="40000"/>
              <a:lumOff val="60000"/>
            </a:schemeClr>
          </a:solidFill>
          <a:ln w="3492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45" name="Träne 44"/>
          <p:cNvSpPr/>
          <p:nvPr/>
        </p:nvSpPr>
        <p:spPr>
          <a:xfrm rot="18969218">
            <a:off x="1863726" y="4268789"/>
            <a:ext cx="428625" cy="428625"/>
          </a:xfrm>
          <a:prstGeom prst="teardrop">
            <a:avLst/>
          </a:prstGeom>
          <a:solidFill>
            <a:srgbClr val="0070C0"/>
          </a:solidFill>
          <a:ln w="3492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49" name="Träne 48"/>
          <p:cNvSpPr/>
          <p:nvPr/>
        </p:nvSpPr>
        <p:spPr>
          <a:xfrm rot="18969218">
            <a:off x="8274051" y="3778250"/>
            <a:ext cx="404813" cy="395288"/>
          </a:xfrm>
          <a:prstGeom prst="teardrop">
            <a:avLst/>
          </a:prstGeom>
          <a:solidFill>
            <a:schemeClr val="bg1">
              <a:lumMod val="65000"/>
            </a:schemeClr>
          </a:solidFill>
          <a:ln w="349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50" name="Text Box 8"/>
          <p:cNvSpPr txBox="1">
            <a:spLocks noChangeArrowheads="1"/>
          </p:cNvSpPr>
          <p:nvPr/>
        </p:nvSpPr>
        <p:spPr bwMode="auto">
          <a:xfrm>
            <a:off x="8310563" y="3786188"/>
            <a:ext cx="2857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70000"/>
              </a:prstClr>
            </a:outerShdw>
          </a:effectLst>
        </p:spPr>
        <p:txBody>
          <a:bodyPr>
            <a:spAutoFit/>
          </a:bodyPr>
          <a:lstStyle/>
          <a:p>
            <a:pPr>
              <a:defRPr/>
            </a:pPr>
            <a:r>
              <a:rPr lang="de-DE" sz="1800" b="1">
                <a:latin typeface="Consolas" pitchFamily="49" charset="0"/>
                <a:cs typeface="+mn-cs"/>
              </a:rPr>
              <a:t>?</a:t>
            </a:r>
          </a:p>
        </p:txBody>
      </p:sp>
      <p:sp>
        <p:nvSpPr>
          <p:cNvPr id="48" name="Träne 47"/>
          <p:cNvSpPr/>
          <p:nvPr/>
        </p:nvSpPr>
        <p:spPr>
          <a:xfrm rot="18969218">
            <a:off x="1839914" y="5956301"/>
            <a:ext cx="492125" cy="519113"/>
          </a:xfrm>
          <a:prstGeom prst="teardrop">
            <a:avLst/>
          </a:prstGeom>
          <a:solidFill>
            <a:srgbClr val="E0CA6A"/>
          </a:solidFill>
          <a:ln w="34925">
            <a:solidFill>
              <a:srgbClr val="66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51" name="Träne 50"/>
          <p:cNvSpPr/>
          <p:nvPr/>
        </p:nvSpPr>
        <p:spPr>
          <a:xfrm rot="18969218">
            <a:off x="1849439" y="5956301"/>
            <a:ext cx="492125" cy="519113"/>
          </a:xfrm>
          <a:prstGeom prst="teardrop">
            <a:avLst/>
          </a:prstGeom>
          <a:solidFill>
            <a:srgbClr val="E0CA6A"/>
          </a:solidFill>
          <a:ln w="34925">
            <a:solidFill>
              <a:srgbClr val="66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0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 nodeType="clickPar">
                      <p:stCondLst>
                        <p:cond delay="indefinite"/>
                      </p:stCondLst>
                      <p:childTnLst>
                        <p:par>
                          <p:cTn id="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7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 nodeType="clickPar">
                      <p:stCondLst>
                        <p:cond delay="indefinite"/>
                      </p:stCondLst>
                      <p:childTnLst>
                        <p:par>
                          <p:cTn id="8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4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 nodeType="clickPar">
                      <p:stCondLst>
                        <p:cond delay="indefinite"/>
                      </p:stCondLst>
                      <p:childTnLst>
                        <p:par>
                          <p:cTn id="8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 nodeType="clickPar">
                      <p:stCondLst>
                        <p:cond delay="indefinite"/>
                      </p:stCondLst>
                      <p:childTnLst>
                        <p:par>
                          <p:cTn id="9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 nodeType="clickPar">
                      <p:stCondLst>
                        <p:cond delay="indefinite"/>
                      </p:stCondLst>
                      <p:childTnLst>
                        <p:par>
                          <p:cTn id="9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0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 nodeType="clickPar">
                      <p:stCondLst>
                        <p:cond delay="indefinite"/>
                      </p:stCondLst>
                      <p:childTnLst>
                        <p:par>
                          <p:cTn id="10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1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 nodeType="clickPar">
                      <p:stCondLst>
                        <p:cond delay="indefinite"/>
                      </p:stCondLst>
                      <p:childTnLst>
                        <p:par>
                          <p:cTn id="1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9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 nodeType="clickPar">
                      <p:stCondLst>
                        <p:cond delay="indefinite"/>
                      </p:stCondLst>
                      <p:childTnLst>
                        <p:par>
                          <p:cTn id="1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 nodeType="clickPar">
                      <p:stCondLst>
                        <p:cond delay="indefinite"/>
                      </p:stCondLst>
                      <p:childTnLst>
                        <p:par>
                          <p:cTn id="1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 nodeType="clickPar">
                      <p:stCondLst>
                        <p:cond delay="indefinite"/>
                      </p:stCondLst>
                      <p:childTnLst>
                        <p:par>
                          <p:cTn id="1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 nodeType="clickPar">
                      <p:stCondLst>
                        <p:cond delay="indefinite"/>
                      </p:stCondLst>
                      <p:childTnLst>
                        <p:par>
                          <p:cTn id="1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7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5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5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1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 nodeType="clickPar">
                      <p:stCondLst>
                        <p:cond delay="indefinite"/>
                      </p:stCondLst>
                      <p:childTnLst>
                        <p:par>
                          <p:cTn id="1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 nodeType="clickPar">
                      <p:stCondLst>
                        <p:cond delay="indefinite"/>
                      </p:stCondLst>
                      <p:childTnLst>
                        <p:par>
                          <p:cTn id="1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 nodeType="clickPar">
                      <p:stCondLst>
                        <p:cond delay="indefinite"/>
                      </p:stCondLst>
                      <p:childTnLst>
                        <p:par>
                          <p:cTn id="17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 nodeType="clickPar">
                      <p:stCondLst>
                        <p:cond delay="indefinite"/>
                      </p:stCondLst>
                      <p:childTnLst>
                        <p:par>
                          <p:cTn id="1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5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6" fill="hold" nodeType="clickPar">
                      <p:stCondLst>
                        <p:cond delay="indefinite"/>
                      </p:stCondLst>
                      <p:childTnLst>
                        <p:par>
                          <p:cTn id="18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0" dur="2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1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9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8" fill="hold" nodeType="clickPar">
                      <p:stCondLst>
                        <p:cond delay="indefinite"/>
                      </p:stCondLst>
                      <p:childTnLst>
                        <p:par>
                          <p:cTn id="19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0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0 L 0.69809 -0.32847 " pathEditMode="relative" rAng="0" ptsTypes="AA">
                                      <p:cBhvr>
                                        <p:cTn id="201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900" y="-164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2" fill="hold" nodeType="clickPar">
                      <p:stCondLst>
                        <p:cond delay="indefinite"/>
                      </p:stCondLst>
                      <p:childTnLst>
                        <p:par>
                          <p:cTn id="20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 animBg="1"/>
      <p:bldP spid="12" grpId="0"/>
      <p:bldP spid="13" grpId="0" animBg="1"/>
      <p:bldP spid="15" grpId="0" animBg="1"/>
      <p:bldP spid="16" grpId="0"/>
      <p:bldP spid="20" grpId="0"/>
      <p:bldP spid="23" grpId="0" animBg="1"/>
      <p:bldP spid="32" grpId="0"/>
      <p:bldP spid="38" grpId="0" animBg="1"/>
      <p:bldP spid="26" grpId="0" animBg="1"/>
      <p:bldP spid="40" grpId="0" animBg="1"/>
      <p:bldP spid="41" grpId="0" animBg="1"/>
      <p:bldP spid="42" grpId="0" animBg="1"/>
      <p:bldP spid="4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smtClean="0"/>
              <a:t>Echtzeit-3D, was heißt das?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de-DE" smtClean="0"/>
              <a:t>Animierte Darstellung von 3D-Szenen.</a:t>
            </a:r>
          </a:p>
          <a:p>
            <a:pPr eaLnBrk="1" hangingPunct="1">
              <a:lnSpc>
                <a:spcPct val="90000"/>
              </a:lnSpc>
            </a:pPr>
            <a:r>
              <a:rPr lang="de-DE" smtClean="0"/>
              <a:t>Berechnung der 3D-Ansichten so, dass Animation entsteht (mind. 20 Bilder/s)</a:t>
            </a:r>
          </a:p>
          <a:p>
            <a:pPr lvl="1" eaLnBrk="1" hangingPunct="1">
              <a:lnSpc>
                <a:spcPct val="90000"/>
              </a:lnSpc>
            </a:pPr>
            <a:r>
              <a:rPr lang="de-DE" smtClean="0"/>
              <a:t>Berechnung erfolgt unmittelbar vor der Darstellung</a:t>
            </a:r>
          </a:p>
          <a:p>
            <a:pPr lvl="1" eaLnBrk="1" hangingPunct="1">
              <a:lnSpc>
                <a:spcPct val="90000"/>
              </a:lnSpc>
            </a:pPr>
            <a:r>
              <a:rPr lang="de-DE" smtClean="0"/>
              <a:t>Einflüsse „von Außen“ können Einfluß auf Berechnung nehmen</a:t>
            </a:r>
          </a:p>
          <a:p>
            <a:pPr lvl="2" eaLnBrk="1" hangingPunct="1">
              <a:lnSpc>
                <a:spcPct val="90000"/>
              </a:lnSpc>
            </a:pPr>
            <a:r>
              <a:rPr lang="de-DE" smtClean="0"/>
              <a:t>Eingabe (Maus, Tastatur, Gamepad) steuert Spielerposition</a:t>
            </a:r>
          </a:p>
          <a:p>
            <a:pPr lvl="2" eaLnBrk="1" hangingPunct="1">
              <a:lnSpc>
                <a:spcPct val="90000"/>
              </a:lnSpc>
            </a:pPr>
            <a:r>
              <a:rPr lang="de-DE" smtClean="0"/>
              <a:t>Netzwerk-Daten steuern</a:t>
            </a:r>
          </a:p>
          <a:p>
            <a:pPr eaLnBrk="1" hangingPunct="1">
              <a:lnSpc>
                <a:spcPct val="90000"/>
              </a:lnSpc>
            </a:pPr>
            <a:r>
              <a:rPr lang="de-DE" smtClean="0"/>
              <a:t>Dadurch enormer Rechenaufwand (Je nach Komplexität der Szene).</a:t>
            </a:r>
          </a:p>
          <a:p>
            <a:pPr eaLnBrk="1" hangingPunct="1">
              <a:lnSpc>
                <a:spcPct val="90000"/>
              </a:lnSpc>
            </a:pPr>
            <a:r>
              <a:rPr lang="de-DE" smtClean="0"/>
              <a:t>Spezielle Hardware übernimmt Teilaufgaben bei der Berechnung einer 3D-Ansicht.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Bildschirmausschnitt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2364" y="2348880"/>
            <a:ext cx="3412149" cy="2563442"/>
          </a:xfrm>
          <a:prstGeom prst="rect">
            <a:avLst/>
          </a:prstGeom>
        </p:spPr>
      </p:pic>
      <p:pic>
        <p:nvPicPr>
          <p:cNvPr id="4" name="Grafik 3" descr="Bildschirmausschnitt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2363" y="2348880"/>
            <a:ext cx="3412959" cy="2563443"/>
          </a:xfrm>
          <a:prstGeom prst="rect">
            <a:avLst/>
          </a:prstGeom>
        </p:spPr>
      </p:pic>
      <p:pic>
        <p:nvPicPr>
          <p:cNvPr id="6" name="Grafik 5" descr="Bildschirmausschnitt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1554" y="2348880"/>
            <a:ext cx="3412959" cy="2563442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Wo kommen die Normalen her?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half" idx="1"/>
          </p:nvPr>
        </p:nvSpPr>
        <p:spPr>
          <a:xfrm>
            <a:off x="2135188" y="1196976"/>
            <a:ext cx="5905028" cy="5256213"/>
          </a:xfrm>
        </p:spPr>
        <p:txBody>
          <a:bodyPr/>
          <a:lstStyle/>
          <a:p>
            <a:r>
              <a:rPr lang="de-DE" dirty="0" smtClean="0"/>
              <a:t>Können aus Geometrie berechnet werden</a:t>
            </a:r>
          </a:p>
          <a:p>
            <a:pPr lvl="1"/>
            <a:r>
              <a:rPr lang="de-DE" dirty="0" smtClean="0"/>
              <a:t>Lage der Polygone bestimmt Flächennormale</a:t>
            </a:r>
          </a:p>
          <a:p>
            <a:r>
              <a:rPr lang="de-DE" dirty="0" smtClean="0"/>
              <a:t>Werden typischerweise vorberechnet</a:t>
            </a:r>
          </a:p>
          <a:p>
            <a:pPr lvl="1"/>
            <a:r>
              <a:rPr lang="de-DE" dirty="0" smtClean="0"/>
              <a:t>Speicherung an den Eckpunkten</a:t>
            </a:r>
          </a:p>
          <a:p>
            <a:r>
              <a:rPr lang="de-DE" dirty="0" smtClean="0"/>
              <a:t>Warum an den Eckpunkten und nicht an den Flächen?</a:t>
            </a:r>
          </a:p>
          <a:p>
            <a:pPr lvl="1"/>
            <a:r>
              <a:rPr lang="de-DE" dirty="0" smtClean="0"/>
              <a:t>Durch Interpolation der Flächennormalen bei der Beleuchtungsberechnung entsteht Eindruck abgerundeter Geometrie</a:t>
            </a:r>
          </a:p>
          <a:p>
            <a:r>
              <a:rPr lang="de-DE" dirty="0" smtClean="0"/>
              <a:t>Wo findet die Vorberechnung statt?</a:t>
            </a:r>
          </a:p>
          <a:p>
            <a:pPr lvl="1"/>
            <a:r>
              <a:rPr lang="de-DE" dirty="0" smtClean="0"/>
              <a:t>In der </a:t>
            </a:r>
            <a:r>
              <a:rPr lang="de-DE" dirty="0" err="1" smtClean="0"/>
              <a:t>Modelling</a:t>
            </a:r>
            <a:r>
              <a:rPr lang="de-DE" dirty="0" smtClean="0"/>
              <a:t>-Software</a:t>
            </a:r>
          </a:p>
          <a:p>
            <a:pPr lvl="1"/>
            <a:r>
              <a:rPr lang="de-DE" dirty="0" smtClean="0"/>
              <a:t>In der Game-Engine</a:t>
            </a:r>
          </a:p>
          <a:p>
            <a:pPr marL="457200" lvl="1" indent="0">
              <a:buNone/>
            </a:pPr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val="3336932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3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 descr="CheckerboardAO.wmf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rgbClr val="FFC00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6953256" y="3929066"/>
            <a:ext cx="2714644" cy="271464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2" name="Gruppieren 31"/>
          <p:cNvGrpSpPr>
            <a:grpSpLocks/>
          </p:cNvGrpSpPr>
          <p:nvPr/>
        </p:nvGrpSpPr>
        <p:grpSpPr bwMode="auto">
          <a:xfrm>
            <a:off x="6907213" y="4071938"/>
            <a:ext cx="2857500" cy="2413000"/>
            <a:chOff x="5357818" y="4071942"/>
            <a:chExt cx="2857520" cy="2413074"/>
          </a:xfrm>
        </p:grpSpPr>
        <p:sp>
          <p:nvSpPr>
            <p:cNvPr id="21536" name="Textfeld 11"/>
            <p:cNvSpPr txBox="1">
              <a:spLocks noChangeArrowheads="1"/>
            </p:cNvSpPr>
            <p:nvPr/>
          </p:nvSpPr>
          <p:spPr bwMode="auto">
            <a:xfrm>
              <a:off x="6072198" y="5386344"/>
              <a:ext cx="78581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/>
              <a:r>
                <a:rPr lang="de-DE" sz="2000">
                  <a:latin typeface="Franklin Gothic Medium Cond" pitchFamily="34" charset="0"/>
                </a:rPr>
                <a:t>(r,g,b)</a:t>
              </a:r>
            </a:p>
          </p:txBody>
        </p:sp>
        <p:sp>
          <p:nvSpPr>
            <p:cNvPr id="21537" name="Textfeld 12"/>
            <p:cNvSpPr txBox="1">
              <a:spLocks noChangeArrowheads="1"/>
            </p:cNvSpPr>
            <p:nvPr/>
          </p:nvSpPr>
          <p:spPr bwMode="auto">
            <a:xfrm>
              <a:off x="6786578" y="5386344"/>
              <a:ext cx="78581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/>
              <a:r>
                <a:rPr lang="de-DE" sz="2000">
                  <a:latin typeface="Franklin Gothic Medium Cond" pitchFamily="34" charset="0"/>
                </a:rPr>
                <a:t>(r,g,b)</a:t>
              </a:r>
            </a:p>
          </p:txBody>
        </p:sp>
        <p:sp>
          <p:nvSpPr>
            <p:cNvPr id="21538" name="Textfeld 13"/>
            <p:cNvSpPr txBox="1">
              <a:spLocks noChangeArrowheads="1"/>
            </p:cNvSpPr>
            <p:nvPr/>
          </p:nvSpPr>
          <p:spPr bwMode="auto">
            <a:xfrm>
              <a:off x="7429520" y="5386344"/>
              <a:ext cx="78581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/>
              <a:r>
                <a:rPr lang="de-DE" sz="2000">
                  <a:latin typeface="Franklin Gothic Medium Cond" pitchFamily="34" charset="0"/>
                </a:rPr>
                <a:t>(r,g,b)</a:t>
              </a:r>
            </a:p>
          </p:txBody>
        </p:sp>
        <p:sp>
          <p:nvSpPr>
            <p:cNvPr id="21539" name="Textfeld 14"/>
            <p:cNvSpPr txBox="1">
              <a:spLocks noChangeArrowheads="1"/>
            </p:cNvSpPr>
            <p:nvPr/>
          </p:nvSpPr>
          <p:spPr bwMode="auto">
            <a:xfrm>
              <a:off x="5383218" y="5399044"/>
              <a:ext cx="78581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/>
              <a:r>
                <a:rPr lang="de-DE" sz="2000">
                  <a:latin typeface="Franklin Gothic Medium Cond" pitchFamily="34" charset="0"/>
                </a:rPr>
                <a:t>(r,g,b)</a:t>
              </a:r>
            </a:p>
          </p:txBody>
        </p:sp>
        <p:sp>
          <p:nvSpPr>
            <p:cNvPr id="21540" name="Textfeld 15"/>
            <p:cNvSpPr txBox="1">
              <a:spLocks noChangeArrowheads="1"/>
            </p:cNvSpPr>
            <p:nvPr/>
          </p:nvSpPr>
          <p:spPr bwMode="auto">
            <a:xfrm>
              <a:off x="6072198" y="6072206"/>
              <a:ext cx="78581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/>
              <a:r>
                <a:rPr lang="de-DE" sz="2000">
                  <a:latin typeface="Franklin Gothic Medium Cond" pitchFamily="34" charset="0"/>
                </a:rPr>
                <a:t>(r,g,b)</a:t>
              </a:r>
            </a:p>
          </p:txBody>
        </p:sp>
        <p:sp>
          <p:nvSpPr>
            <p:cNvPr id="21541" name="Textfeld 16"/>
            <p:cNvSpPr txBox="1">
              <a:spLocks noChangeArrowheads="1"/>
            </p:cNvSpPr>
            <p:nvPr/>
          </p:nvSpPr>
          <p:spPr bwMode="auto">
            <a:xfrm>
              <a:off x="6786578" y="6072206"/>
              <a:ext cx="78581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/>
              <a:r>
                <a:rPr lang="de-DE" sz="2000">
                  <a:latin typeface="Franklin Gothic Medium Cond" pitchFamily="34" charset="0"/>
                </a:rPr>
                <a:t>(r,g,b)</a:t>
              </a:r>
            </a:p>
          </p:txBody>
        </p:sp>
        <p:sp>
          <p:nvSpPr>
            <p:cNvPr id="21542" name="Textfeld 17"/>
            <p:cNvSpPr txBox="1">
              <a:spLocks noChangeArrowheads="1"/>
            </p:cNvSpPr>
            <p:nvPr/>
          </p:nvSpPr>
          <p:spPr bwMode="auto">
            <a:xfrm>
              <a:off x="7429520" y="6072206"/>
              <a:ext cx="78581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/>
              <a:r>
                <a:rPr lang="de-DE" sz="2000">
                  <a:latin typeface="Franklin Gothic Medium Cond" pitchFamily="34" charset="0"/>
                </a:rPr>
                <a:t>(r,g,b)</a:t>
              </a:r>
            </a:p>
          </p:txBody>
        </p:sp>
        <p:sp>
          <p:nvSpPr>
            <p:cNvPr id="21543" name="Textfeld 18"/>
            <p:cNvSpPr txBox="1">
              <a:spLocks noChangeArrowheads="1"/>
            </p:cNvSpPr>
            <p:nvPr/>
          </p:nvSpPr>
          <p:spPr bwMode="auto">
            <a:xfrm>
              <a:off x="5383218" y="6084906"/>
              <a:ext cx="78581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/>
              <a:r>
                <a:rPr lang="de-DE" sz="2000">
                  <a:latin typeface="Franklin Gothic Medium Cond" pitchFamily="34" charset="0"/>
                </a:rPr>
                <a:t>(r,g,b)</a:t>
              </a:r>
            </a:p>
          </p:txBody>
        </p:sp>
        <p:sp>
          <p:nvSpPr>
            <p:cNvPr id="21544" name="Textfeld 19"/>
            <p:cNvSpPr txBox="1">
              <a:spLocks noChangeArrowheads="1"/>
            </p:cNvSpPr>
            <p:nvPr/>
          </p:nvSpPr>
          <p:spPr bwMode="auto">
            <a:xfrm>
              <a:off x="6072198" y="4714884"/>
              <a:ext cx="78581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/>
              <a:r>
                <a:rPr lang="de-DE" sz="2000">
                  <a:latin typeface="Franklin Gothic Medium Cond" pitchFamily="34" charset="0"/>
                </a:rPr>
                <a:t>(r,g,b)</a:t>
              </a:r>
            </a:p>
          </p:txBody>
        </p:sp>
        <p:sp>
          <p:nvSpPr>
            <p:cNvPr id="21545" name="Textfeld 20"/>
            <p:cNvSpPr txBox="1">
              <a:spLocks noChangeArrowheads="1"/>
            </p:cNvSpPr>
            <p:nvPr/>
          </p:nvSpPr>
          <p:spPr bwMode="auto">
            <a:xfrm>
              <a:off x="6786578" y="4714884"/>
              <a:ext cx="78581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/>
              <a:r>
                <a:rPr lang="de-DE" sz="2000">
                  <a:latin typeface="Franklin Gothic Medium Cond" pitchFamily="34" charset="0"/>
                </a:rPr>
                <a:t>(r,g,b)</a:t>
              </a:r>
            </a:p>
          </p:txBody>
        </p:sp>
        <p:sp>
          <p:nvSpPr>
            <p:cNvPr id="21546" name="Textfeld 21"/>
            <p:cNvSpPr txBox="1">
              <a:spLocks noChangeArrowheads="1"/>
            </p:cNvSpPr>
            <p:nvPr/>
          </p:nvSpPr>
          <p:spPr bwMode="auto">
            <a:xfrm>
              <a:off x="7429520" y="4714884"/>
              <a:ext cx="78581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/>
              <a:r>
                <a:rPr lang="de-DE" sz="2000">
                  <a:latin typeface="Franklin Gothic Medium Cond" pitchFamily="34" charset="0"/>
                </a:rPr>
                <a:t>(r,g,b)</a:t>
              </a:r>
            </a:p>
          </p:txBody>
        </p:sp>
        <p:sp>
          <p:nvSpPr>
            <p:cNvPr id="21547" name="Textfeld 22"/>
            <p:cNvSpPr txBox="1">
              <a:spLocks noChangeArrowheads="1"/>
            </p:cNvSpPr>
            <p:nvPr/>
          </p:nvSpPr>
          <p:spPr bwMode="auto">
            <a:xfrm>
              <a:off x="5383218" y="4727584"/>
              <a:ext cx="78581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/>
              <a:r>
                <a:rPr lang="de-DE" sz="2000">
                  <a:latin typeface="Franklin Gothic Medium Cond" pitchFamily="34" charset="0"/>
                </a:rPr>
                <a:t>(r,g,b)</a:t>
              </a:r>
            </a:p>
          </p:txBody>
        </p:sp>
        <p:sp>
          <p:nvSpPr>
            <p:cNvPr id="21548" name="Textfeld 27"/>
            <p:cNvSpPr txBox="1">
              <a:spLocks noChangeArrowheads="1"/>
            </p:cNvSpPr>
            <p:nvPr/>
          </p:nvSpPr>
          <p:spPr bwMode="auto">
            <a:xfrm>
              <a:off x="6046798" y="4071942"/>
              <a:ext cx="78581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/>
              <a:r>
                <a:rPr lang="de-DE" sz="2000">
                  <a:latin typeface="Franklin Gothic Medium Cond" pitchFamily="34" charset="0"/>
                </a:rPr>
                <a:t>(r,g,b)</a:t>
              </a:r>
            </a:p>
          </p:txBody>
        </p:sp>
        <p:sp>
          <p:nvSpPr>
            <p:cNvPr id="21549" name="Textfeld 28"/>
            <p:cNvSpPr txBox="1">
              <a:spLocks noChangeArrowheads="1"/>
            </p:cNvSpPr>
            <p:nvPr/>
          </p:nvSpPr>
          <p:spPr bwMode="auto">
            <a:xfrm>
              <a:off x="6761178" y="4071942"/>
              <a:ext cx="78581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/>
              <a:r>
                <a:rPr lang="de-DE" sz="2000">
                  <a:latin typeface="Franklin Gothic Medium Cond" pitchFamily="34" charset="0"/>
                </a:rPr>
                <a:t>(r,g,b)</a:t>
              </a:r>
            </a:p>
          </p:txBody>
        </p:sp>
        <p:sp>
          <p:nvSpPr>
            <p:cNvPr id="21550" name="Textfeld 29"/>
            <p:cNvSpPr txBox="1">
              <a:spLocks noChangeArrowheads="1"/>
            </p:cNvSpPr>
            <p:nvPr/>
          </p:nvSpPr>
          <p:spPr bwMode="auto">
            <a:xfrm>
              <a:off x="7404120" y="4071942"/>
              <a:ext cx="78581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/>
              <a:r>
                <a:rPr lang="de-DE" sz="2000">
                  <a:latin typeface="Franklin Gothic Medium Cond" pitchFamily="34" charset="0"/>
                </a:rPr>
                <a:t>(r,g,b)</a:t>
              </a:r>
            </a:p>
          </p:txBody>
        </p:sp>
        <p:sp>
          <p:nvSpPr>
            <p:cNvPr id="21551" name="Textfeld 30"/>
            <p:cNvSpPr txBox="1">
              <a:spLocks noChangeArrowheads="1"/>
            </p:cNvSpPr>
            <p:nvPr/>
          </p:nvSpPr>
          <p:spPr bwMode="auto">
            <a:xfrm>
              <a:off x="5357818" y="4084642"/>
              <a:ext cx="78581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/>
              <a:r>
                <a:rPr lang="de-DE" sz="2000">
                  <a:latin typeface="Franklin Gothic Medium Cond" pitchFamily="34" charset="0"/>
                </a:rPr>
                <a:t>(r,g,b)</a:t>
              </a:r>
            </a:p>
          </p:txBody>
        </p:sp>
      </p:grpSp>
      <p:grpSp>
        <p:nvGrpSpPr>
          <p:cNvPr id="4" name="Gruppieren 32"/>
          <p:cNvGrpSpPr>
            <a:grpSpLocks/>
          </p:cNvGrpSpPr>
          <p:nvPr/>
        </p:nvGrpSpPr>
        <p:grpSpPr bwMode="auto">
          <a:xfrm>
            <a:off x="6881813" y="4071938"/>
            <a:ext cx="2857500" cy="2413000"/>
            <a:chOff x="5357818" y="4071942"/>
            <a:chExt cx="2857520" cy="2413074"/>
          </a:xfrm>
        </p:grpSpPr>
        <p:sp>
          <p:nvSpPr>
            <p:cNvPr id="21520" name="Textfeld 33"/>
            <p:cNvSpPr txBox="1">
              <a:spLocks noChangeArrowheads="1"/>
            </p:cNvSpPr>
            <p:nvPr/>
          </p:nvSpPr>
          <p:spPr bwMode="auto">
            <a:xfrm>
              <a:off x="6072198" y="5386344"/>
              <a:ext cx="78581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 eaLnBrk="1" hangingPunct="1"/>
              <a:r>
                <a:rPr lang="de-DE" sz="2000">
                  <a:latin typeface="Franklin Gothic Medium Cond" pitchFamily="34" charset="0"/>
                </a:rPr>
                <a:t>(x,y,z)</a:t>
              </a:r>
            </a:p>
          </p:txBody>
        </p:sp>
        <p:sp>
          <p:nvSpPr>
            <p:cNvPr id="21521" name="Textfeld 34"/>
            <p:cNvSpPr txBox="1">
              <a:spLocks noChangeArrowheads="1"/>
            </p:cNvSpPr>
            <p:nvPr/>
          </p:nvSpPr>
          <p:spPr bwMode="auto">
            <a:xfrm>
              <a:off x="6786578" y="5386344"/>
              <a:ext cx="78581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 eaLnBrk="1" hangingPunct="1"/>
              <a:r>
                <a:rPr lang="de-DE" sz="2000">
                  <a:latin typeface="Franklin Gothic Medium Cond" pitchFamily="34" charset="0"/>
                </a:rPr>
                <a:t>(x,y,z)</a:t>
              </a:r>
            </a:p>
          </p:txBody>
        </p:sp>
        <p:sp>
          <p:nvSpPr>
            <p:cNvPr id="21522" name="Textfeld 35"/>
            <p:cNvSpPr txBox="1">
              <a:spLocks noChangeArrowheads="1"/>
            </p:cNvSpPr>
            <p:nvPr/>
          </p:nvSpPr>
          <p:spPr bwMode="auto">
            <a:xfrm>
              <a:off x="7429520" y="5386344"/>
              <a:ext cx="78581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 eaLnBrk="1" hangingPunct="1"/>
              <a:r>
                <a:rPr lang="de-DE" sz="2000">
                  <a:latin typeface="Franklin Gothic Medium Cond" pitchFamily="34" charset="0"/>
                </a:rPr>
                <a:t>(x,y,z)</a:t>
              </a:r>
            </a:p>
          </p:txBody>
        </p:sp>
        <p:sp>
          <p:nvSpPr>
            <p:cNvPr id="21523" name="Textfeld 36"/>
            <p:cNvSpPr txBox="1">
              <a:spLocks noChangeArrowheads="1"/>
            </p:cNvSpPr>
            <p:nvPr/>
          </p:nvSpPr>
          <p:spPr bwMode="auto">
            <a:xfrm>
              <a:off x="5383218" y="5399044"/>
              <a:ext cx="78581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 eaLnBrk="1" hangingPunct="1"/>
              <a:r>
                <a:rPr lang="de-DE" sz="2000">
                  <a:latin typeface="Franklin Gothic Medium Cond" pitchFamily="34" charset="0"/>
                </a:rPr>
                <a:t>(x,y,z)</a:t>
              </a:r>
            </a:p>
          </p:txBody>
        </p:sp>
        <p:sp>
          <p:nvSpPr>
            <p:cNvPr id="21524" name="Textfeld 37"/>
            <p:cNvSpPr txBox="1">
              <a:spLocks noChangeArrowheads="1"/>
            </p:cNvSpPr>
            <p:nvPr/>
          </p:nvSpPr>
          <p:spPr bwMode="auto">
            <a:xfrm>
              <a:off x="6072198" y="6072206"/>
              <a:ext cx="78581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 eaLnBrk="1" hangingPunct="1"/>
              <a:r>
                <a:rPr lang="de-DE" sz="2000">
                  <a:latin typeface="Franklin Gothic Medium Cond" pitchFamily="34" charset="0"/>
                </a:rPr>
                <a:t>(x,y,z)</a:t>
              </a:r>
            </a:p>
          </p:txBody>
        </p:sp>
        <p:sp>
          <p:nvSpPr>
            <p:cNvPr id="21525" name="Textfeld 38"/>
            <p:cNvSpPr txBox="1">
              <a:spLocks noChangeArrowheads="1"/>
            </p:cNvSpPr>
            <p:nvPr/>
          </p:nvSpPr>
          <p:spPr bwMode="auto">
            <a:xfrm>
              <a:off x="6786578" y="6072206"/>
              <a:ext cx="78581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 eaLnBrk="1" hangingPunct="1"/>
              <a:r>
                <a:rPr lang="de-DE" sz="2000">
                  <a:latin typeface="Franklin Gothic Medium Cond" pitchFamily="34" charset="0"/>
                </a:rPr>
                <a:t>(x,y,z)</a:t>
              </a:r>
            </a:p>
          </p:txBody>
        </p:sp>
        <p:sp>
          <p:nvSpPr>
            <p:cNvPr id="21526" name="Textfeld 39"/>
            <p:cNvSpPr txBox="1">
              <a:spLocks noChangeArrowheads="1"/>
            </p:cNvSpPr>
            <p:nvPr/>
          </p:nvSpPr>
          <p:spPr bwMode="auto">
            <a:xfrm>
              <a:off x="7429520" y="6072206"/>
              <a:ext cx="78581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 eaLnBrk="1" hangingPunct="1"/>
              <a:r>
                <a:rPr lang="de-DE" sz="2000">
                  <a:latin typeface="Franklin Gothic Medium Cond" pitchFamily="34" charset="0"/>
                </a:rPr>
                <a:t>(x,y,z)</a:t>
              </a:r>
            </a:p>
          </p:txBody>
        </p:sp>
        <p:sp>
          <p:nvSpPr>
            <p:cNvPr id="21527" name="Textfeld 40"/>
            <p:cNvSpPr txBox="1">
              <a:spLocks noChangeArrowheads="1"/>
            </p:cNvSpPr>
            <p:nvPr/>
          </p:nvSpPr>
          <p:spPr bwMode="auto">
            <a:xfrm>
              <a:off x="5383218" y="6084906"/>
              <a:ext cx="78581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 eaLnBrk="1" hangingPunct="1"/>
              <a:r>
                <a:rPr lang="de-DE" sz="2000">
                  <a:latin typeface="Franklin Gothic Medium Cond" pitchFamily="34" charset="0"/>
                </a:rPr>
                <a:t>(x,y,z)</a:t>
              </a:r>
            </a:p>
          </p:txBody>
        </p:sp>
        <p:sp>
          <p:nvSpPr>
            <p:cNvPr id="21528" name="Textfeld 41"/>
            <p:cNvSpPr txBox="1">
              <a:spLocks noChangeArrowheads="1"/>
            </p:cNvSpPr>
            <p:nvPr/>
          </p:nvSpPr>
          <p:spPr bwMode="auto">
            <a:xfrm>
              <a:off x="6072198" y="4714884"/>
              <a:ext cx="78581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 eaLnBrk="1" hangingPunct="1"/>
              <a:r>
                <a:rPr lang="de-DE" sz="2000">
                  <a:latin typeface="Franklin Gothic Medium Cond" pitchFamily="34" charset="0"/>
                </a:rPr>
                <a:t>(x,y,z)</a:t>
              </a:r>
            </a:p>
          </p:txBody>
        </p:sp>
        <p:sp>
          <p:nvSpPr>
            <p:cNvPr id="21529" name="Textfeld 42"/>
            <p:cNvSpPr txBox="1">
              <a:spLocks noChangeArrowheads="1"/>
            </p:cNvSpPr>
            <p:nvPr/>
          </p:nvSpPr>
          <p:spPr bwMode="auto">
            <a:xfrm>
              <a:off x="6786578" y="4714884"/>
              <a:ext cx="78581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 eaLnBrk="1" hangingPunct="1"/>
              <a:r>
                <a:rPr lang="de-DE" sz="2000">
                  <a:latin typeface="Franklin Gothic Medium Cond" pitchFamily="34" charset="0"/>
                </a:rPr>
                <a:t>(x,y,z)</a:t>
              </a:r>
            </a:p>
          </p:txBody>
        </p:sp>
        <p:sp>
          <p:nvSpPr>
            <p:cNvPr id="21530" name="Textfeld 43"/>
            <p:cNvSpPr txBox="1">
              <a:spLocks noChangeArrowheads="1"/>
            </p:cNvSpPr>
            <p:nvPr/>
          </p:nvSpPr>
          <p:spPr bwMode="auto">
            <a:xfrm>
              <a:off x="7429520" y="4714884"/>
              <a:ext cx="78581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 eaLnBrk="1" hangingPunct="1"/>
              <a:r>
                <a:rPr lang="de-DE" sz="2000">
                  <a:latin typeface="Franklin Gothic Medium Cond" pitchFamily="34" charset="0"/>
                </a:rPr>
                <a:t>(x,y,z)</a:t>
              </a:r>
            </a:p>
          </p:txBody>
        </p:sp>
        <p:sp>
          <p:nvSpPr>
            <p:cNvPr id="21531" name="Textfeld 44"/>
            <p:cNvSpPr txBox="1">
              <a:spLocks noChangeArrowheads="1"/>
            </p:cNvSpPr>
            <p:nvPr/>
          </p:nvSpPr>
          <p:spPr bwMode="auto">
            <a:xfrm>
              <a:off x="5383218" y="4727584"/>
              <a:ext cx="78581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 eaLnBrk="1" hangingPunct="1"/>
              <a:r>
                <a:rPr lang="de-DE" sz="2000">
                  <a:latin typeface="Franklin Gothic Medium Cond" pitchFamily="34" charset="0"/>
                </a:rPr>
                <a:t>(x,y,z)</a:t>
              </a:r>
            </a:p>
          </p:txBody>
        </p:sp>
        <p:sp>
          <p:nvSpPr>
            <p:cNvPr id="21532" name="Textfeld 45"/>
            <p:cNvSpPr txBox="1">
              <a:spLocks noChangeArrowheads="1"/>
            </p:cNvSpPr>
            <p:nvPr/>
          </p:nvSpPr>
          <p:spPr bwMode="auto">
            <a:xfrm>
              <a:off x="6046798" y="4071942"/>
              <a:ext cx="78581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 eaLnBrk="1" hangingPunct="1"/>
              <a:r>
                <a:rPr lang="de-DE" sz="2000">
                  <a:latin typeface="Franklin Gothic Medium Cond" pitchFamily="34" charset="0"/>
                </a:rPr>
                <a:t>(x,y,z)</a:t>
              </a:r>
            </a:p>
          </p:txBody>
        </p:sp>
        <p:sp>
          <p:nvSpPr>
            <p:cNvPr id="21533" name="Textfeld 46"/>
            <p:cNvSpPr txBox="1">
              <a:spLocks noChangeArrowheads="1"/>
            </p:cNvSpPr>
            <p:nvPr/>
          </p:nvSpPr>
          <p:spPr bwMode="auto">
            <a:xfrm>
              <a:off x="6761178" y="4071942"/>
              <a:ext cx="78581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 eaLnBrk="1" hangingPunct="1"/>
              <a:r>
                <a:rPr lang="de-DE" sz="2000">
                  <a:latin typeface="Franklin Gothic Medium Cond" pitchFamily="34" charset="0"/>
                </a:rPr>
                <a:t>(x,y,z)</a:t>
              </a:r>
            </a:p>
          </p:txBody>
        </p:sp>
        <p:sp>
          <p:nvSpPr>
            <p:cNvPr id="21534" name="Textfeld 47"/>
            <p:cNvSpPr txBox="1">
              <a:spLocks noChangeArrowheads="1"/>
            </p:cNvSpPr>
            <p:nvPr/>
          </p:nvSpPr>
          <p:spPr bwMode="auto">
            <a:xfrm>
              <a:off x="7404120" y="4071942"/>
              <a:ext cx="78581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 eaLnBrk="1" hangingPunct="1"/>
              <a:r>
                <a:rPr lang="de-DE" sz="2000">
                  <a:latin typeface="Franklin Gothic Medium Cond" pitchFamily="34" charset="0"/>
                </a:rPr>
                <a:t>(x,y,z)</a:t>
              </a:r>
            </a:p>
          </p:txBody>
        </p:sp>
        <p:sp>
          <p:nvSpPr>
            <p:cNvPr id="21535" name="Textfeld 48"/>
            <p:cNvSpPr txBox="1">
              <a:spLocks noChangeArrowheads="1"/>
            </p:cNvSpPr>
            <p:nvPr/>
          </p:nvSpPr>
          <p:spPr bwMode="auto">
            <a:xfrm>
              <a:off x="5357818" y="4084642"/>
              <a:ext cx="78581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 eaLnBrk="1" hangingPunct="1"/>
              <a:r>
                <a:rPr lang="de-DE" sz="2000">
                  <a:latin typeface="Franklin Gothic Medium Cond" pitchFamily="34" charset="0"/>
                </a:rPr>
                <a:t>(x,y,z)</a:t>
              </a:r>
            </a:p>
          </p:txBody>
        </p:sp>
      </p:grpSp>
      <p:sp>
        <p:nvSpPr>
          <p:cNvPr id="21509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Bump Mapping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809751" y="1196976"/>
            <a:ext cx="5072063" cy="5375275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de-DE" sz="2200"/>
              <a:t>Normale ist maßgeblich an Farbgebung/Helligkeitsberechnung beteiligt</a:t>
            </a:r>
          </a:p>
          <a:p>
            <a:pPr>
              <a:lnSpc>
                <a:spcPct val="90000"/>
              </a:lnSpc>
            </a:pPr>
            <a:r>
              <a:rPr lang="de-DE" sz="2200"/>
              <a:t>Bis jetzt wurden viele unterschiedliche Normalen durch hohe Anzahl an Polygonen erreicht</a:t>
            </a:r>
          </a:p>
          <a:p>
            <a:pPr>
              <a:lnSpc>
                <a:spcPct val="90000"/>
              </a:lnSpc>
            </a:pPr>
            <a:r>
              <a:rPr lang="de-DE" sz="2200"/>
              <a:t>Annäherung: </a:t>
            </a:r>
            <a:br>
              <a:rPr lang="de-DE" sz="2200"/>
            </a:br>
            <a:r>
              <a:rPr lang="de-DE" sz="2200"/>
              <a:t>Ermittlung der Flächennormalen aus einem Textur-Lookup</a:t>
            </a:r>
          </a:p>
          <a:p>
            <a:pPr>
              <a:lnSpc>
                <a:spcPct val="90000"/>
              </a:lnSpc>
            </a:pPr>
            <a:r>
              <a:rPr lang="de-DE" sz="2200"/>
              <a:t>Statt Interpretation als RGB-Farben</a:t>
            </a:r>
          </a:p>
          <a:p>
            <a:pPr lvl="1">
              <a:lnSpc>
                <a:spcPct val="90000"/>
              </a:lnSpc>
            </a:pPr>
            <a:r>
              <a:rPr lang="de-DE" sz="1900"/>
              <a:t>Interpretation als Vektor-Offset</a:t>
            </a:r>
          </a:p>
          <a:p>
            <a:pPr lvl="1">
              <a:lnSpc>
                <a:spcPct val="90000"/>
              </a:lnSpc>
            </a:pPr>
            <a:r>
              <a:rPr lang="de-DE" sz="1900"/>
              <a:t>Addition auf den Normalenvektor</a:t>
            </a:r>
          </a:p>
          <a:p>
            <a:pPr>
              <a:lnSpc>
                <a:spcPct val="90000"/>
              </a:lnSpc>
            </a:pPr>
            <a:r>
              <a:rPr lang="de-DE" sz="2200"/>
              <a:t>Die Textur, aus der die Normalen-Offsets gelesen werden, nennt man</a:t>
            </a:r>
            <a:br>
              <a:rPr lang="de-DE" sz="2200"/>
            </a:br>
            <a:r>
              <a:rPr lang="de-DE" sz="2200" b="1" i="1"/>
              <a:t>Bump Map </a:t>
            </a:r>
            <a:r>
              <a:rPr lang="de-DE" sz="2200"/>
              <a:t>oder </a:t>
            </a:r>
            <a:r>
              <a:rPr lang="de-DE" sz="2200" b="1" i="1"/>
              <a:t>Normal Map </a:t>
            </a:r>
            <a:r>
              <a:rPr lang="de-DE" sz="2200"/>
              <a:t>oder </a:t>
            </a:r>
            <a:r>
              <a:rPr lang="de-DE" sz="2200" b="1" i="1"/>
              <a:t>Relief-Textur</a:t>
            </a:r>
          </a:p>
          <a:p>
            <a:pPr>
              <a:lnSpc>
                <a:spcPct val="90000"/>
              </a:lnSpc>
            </a:pPr>
            <a:endParaRPr lang="de-DE" sz="2200"/>
          </a:p>
          <a:p>
            <a:pPr>
              <a:lnSpc>
                <a:spcPct val="90000"/>
              </a:lnSpc>
            </a:pPr>
            <a:endParaRPr lang="de-DE" sz="2200"/>
          </a:p>
        </p:txBody>
      </p:sp>
      <p:pic>
        <p:nvPicPr>
          <p:cNvPr id="21511" name="Picture 15" descr="Surfac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5325" y="3716339"/>
            <a:ext cx="2520950" cy="1216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Line 6"/>
          <p:cNvSpPr>
            <a:spLocks noChangeShapeType="1"/>
          </p:cNvSpPr>
          <p:nvPr/>
        </p:nvSpPr>
        <p:spPr bwMode="auto">
          <a:xfrm flipV="1">
            <a:off x="8485189" y="2168525"/>
            <a:ext cx="3175" cy="17653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ffectLst>
            <a:outerShdw blurRad="50800" dist="38100" dir="600000" sx="102000" sy="102000" algn="tl" rotWithShape="0">
              <a:prstClr val="black">
                <a:alpha val="70000"/>
              </a:prstClr>
            </a:outerShdw>
          </a:effectLst>
        </p:spPr>
        <p:txBody>
          <a:bodyPr/>
          <a:lstStyle/>
          <a:p>
            <a:pPr>
              <a:defRPr/>
            </a:pPr>
            <a:endParaRPr lang="de-DE">
              <a:cs typeface="+mn-cs"/>
            </a:endParaRPr>
          </a:p>
        </p:txBody>
      </p:sp>
      <p:sp>
        <p:nvSpPr>
          <p:cNvPr id="7" name="Oval 16"/>
          <p:cNvSpPr>
            <a:spLocks noChangeArrowheads="1"/>
          </p:cNvSpPr>
          <p:nvPr/>
        </p:nvSpPr>
        <p:spPr bwMode="auto">
          <a:xfrm>
            <a:off x="6953250" y="5286375"/>
            <a:ext cx="642938" cy="642938"/>
          </a:xfrm>
          <a:prstGeom prst="ellipse">
            <a:avLst/>
          </a:prstGeom>
          <a:noFill/>
          <a:ln w="349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8" name="Bogen 7"/>
          <p:cNvSpPr/>
          <p:nvPr/>
        </p:nvSpPr>
        <p:spPr>
          <a:xfrm flipH="1">
            <a:off x="7310439" y="3929063"/>
            <a:ext cx="2428875" cy="3429000"/>
          </a:xfrm>
          <a:prstGeom prst="arc">
            <a:avLst>
              <a:gd name="adj1" fmla="val 16308047"/>
              <a:gd name="adj2" fmla="val 0"/>
            </a:avLst>
          </a:prstGeom>
          <a:ln w="57150">
            <a:solidFill>
              <a:schemeClr val="accent1">
                <a:lumMod val="50000"/>
              </a:schemeClr>
            </a:solidFill>
            <a:tailEnd type="triangle" w="med" len="med"/>
          </a:ln>
          <a:effectLst>
            <a:outerShdw blurRad="50800" dist="38100" algn="l" rotWithShape="0">
              <a:prstClr val="black">
                <a:alpha val="7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8285164" y="1714501"/>
            <a:ext cx="382587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7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de-DE" sz="2800" b="1">
                <a:latin typeface="Consolas" pitchFamily="49" charset="0"/>
                <a:cs typeface="+mn-cs"/>
              </a:rPr>
              <a:t>N</a:t>
            </a:r>
          </a:p>
        </p:txBody>
      </p:sp>
      <p:sp>
        <p:nvSpPr>
          <p:cNvPr id="50" name="Text Box 8"/>
          <p:cNvSpPr txBox="1">
            <a:spLocks noChangeArrowheads="1"/>
          </p:cNvSpPr>
          <p:nvPr/>
        </p:nvSpPr>
        <p:spPr bwMode="auto">
          <a:xfrm>
            <a:off x="8596313" y="1714501"/>
            <a:ext cx="1973262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7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de-DE" sz="2800">
                <a:latin typeface="Franklin Gothic Medium Cond" pitchFamily="34" charset="0"/>
                <a:cs typeface="+mn-cs"/>
              </a:rPr>
              <a:t>=     (x</a:t>
            </a:r>
            <a:r>
              <a:rPr lang="de-DE" sz="2800" baseline="-25000">
                <a:latin typeface="Franklin Gothic Medium Cond" pitchFamily="34" charset="0"/>
                <a:cs typeface="+mn-cs"/>
              </a:rPr>
              <a:t>N</a:t>
            </a:r>
            <a:r>
              <a:rPr lang="de-DE" sz="2800">
                <a:latin typeface="Franklin Gothic Medium Cond" pitchFamily="34" charset="0"/>
                <a:cs typeface="+mn-cs"/>
              </a:rPr>
              <a:t>, y</a:t>
            </a:r>
            <a:r>
              <a:rPr lang="de-DE" sz="2800" baseline="-25000">
                <a:latin typeface="Franklin Gothic Medium Cond" pitchFamily="34" charset="0"/>
                <a:cs typeface="+mn-cs"/>
              </a:rPr>
              <a:t>N</a:t>
            </a:r>
            <a:r>
              <a:rPr lang="de-DE" sz="2800">
                <a:latin typeface="Franklin Gothic Medium Cond" pitchFamily="34" charset="0"/>
                <a:cs typeface="+mn-cs"/>
              </a:rPr>
              <a:t>, z</a:t>
            </a:r>
            <a:r>
              <a:rPr lang="de-DE" sz="2800" baseline="-25000">
                <a:latin typeface="Franklin Gothic Medium Cond" pitchFamily="34" charset="0"/>
                <a:cs typeface="+mn-cs"/>
              </a:rPr>
              <a:t>N</a:t>
            </a:r>
            <a:r>
              <a:rPr lang="de-DE" sz="2800">
                <a:latin typeface="Franklin Gothic Medium Cond" pitchFamily="34" charset="0"/>
                <a:cs typeface="+mn-cs"/>
              </a:rPr>
              <a:t>)</a:t>
            </a:r>
            <a:endParaRPr lang="de-DE" sz="2800" baseline="-25000">
              <a:latin typeface="Franklin Gothic Medium Cond" pitchFamily="34" charset="0"/>
              <a:cs typeface="+mn-cs"/>
            </a:endParaRPr>
          </a:p>
        </p:txBody>
      </p:sp>
      <p:sp>
        <p:nvSpPr>
          <p:cNvPr id="51" name="Text Box 8"/>
          <p:cNvSpPr txBox="1">
            <a:spLocks noChangeArrowheads="1"/>
          </p:cNvSpPr>
          <p:nvPr/>
        </p:nvSpPr>
        <p:spPr bwMode="auto">
          <a:xfrm>
            <a:off x="8596314" y="2119314"/>
            <a:ext cx="195897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7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de-DE" sz="2800">
                <a:latin typeface="Franklin Gothic Medium Cond" pitchFamily="34" charset="0"/>
                <a:cs typeface="+mn-cs"/>
              </a:rPr>
              <a:t>    + (x</a:t>
            </a:r>
            <a:r>
              <a:rPr lang="de-DE" sz="2800" baseline="-25000">
                <a:latin typeface="Franklin Gothic Medium Cond" pitchFamily="34" charset="0"/>
                <a:cs typeface="+mn-cs"/>
              </a:rPr>
              <a:t>B</a:t>
            </a:r>
            <a:r>
              <a:rPr lang="de-DE" sz="2800">
                <a:latin typeface="Franklin Gothic Medium Cond" pitchFamily="34" charset="0"/>
                <a:cs typeface="+mn-cs"/>
              </a:rPr>
              <a:t>, y</a:t>
            </a:r>
            <a:r>
              <a:rPr lang="de-DE" sz="2800" baseline="-25000">
                <a:latin typeface="Franklin Gothic Medium Cond" pitchFamily="34" charset="0"/>
                <a:cs typeface="+mn-cs"/>
              </a:rPr>
              <a:t>B</a:t>
            </a:r>
            <a:r>
              <a:rPr lang="de-DE" sz="2800">
                <a:latin typeface="Franklin Gothic Medium Cond" pitchFamily="34" charset="0"/>
                <a:cs typeface="+mn-cs"/>
              </a:rPr>
              <a:t>, z</a:t>
            </a:r>
            <a:r>
              <a:rPr lang="de-DE" sz="2800" baseline="-25000">
                <a:latin typeface="Franklin Gothic Medium Cond" pitchFamily="34" charset="0"/>
                <a:cs typeface="+mn-cs"/>
              </a:rPr>
              <a:t>B</a:t>
            </a:r>
            <a:r>
              <a:rPr lang="de-DE" sz="2800">
                <a:latin typeface="Franklin Gothic Medium Cond" pitchFamily="34" charset="0"/>
                <a:cs typeface="+mn-cs"/>
              </a:rPr>
              <a:t>)</a:t>
            </a:r>
            <a:endParaRPr lang="de-DE" sz="2800" baseline="-25000">
              <a:latin typeface="Franklin Gothic Medium Cond" pitchFamily="34" charset="0"/>
              <a:cs typeface="+mn-cs"/>
            </a:endParaRPr>
          </a:p>
        </p:txBody>
      </p:sp>
      <p:sp>
        <p:nvSpPr>
          <p:cNvPr id="47" name="Line 6"/>
          <p:cNvSpPr>
            <a:spLocks noChangeShapeType="1"/>
          </p:cNvSpPr>
          <p:nvPr/>
        </p:nvSpPr>
        <p:spPr bwMode="auto">
          <a:xfrm flipH="1" flipV="1">
            <a:off x="8096250" y="2214563"/>
            <a:ext cx="395288" cy="1719262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ffectLst>
            <a:outerShdw blurRad="50800" dist="38100" dir="600000" sx="102000" sy="102000" algn="tl" rotWithShape="0">
              <a:prstClr val="black">
                <a:alpha val="70000"/>
              </a:prstClr>
            </a:outerShdw>
          </a:effectLst>
        </p:spPr>
        <p:txBody>
          <a:bodyPr/>
          <a:lstStyle/>
          <a:p>
            <a:pPr>
              <a:defRPr/>
            </a:pPr>
            <a:endParaRPr lang="de-DE">
              <a:cs typeface="+mn-cs"/>
            </a:endParaRPr>
          </a:p>
        </p:txBody>
      </p:sp>
      <p:sp>
        <p:nvSpPr>
          <p:cNvPr id="11" name="Rechteck 10"/>
          <p:cNvSpPr/>
          <p:nvPr/>
        </p:nvSpPr>
        <p:spPr>
          <a:xfrm>
            <a:off x="8382001" y="3786188"/>
            <a:ext cx="214313" cy="214312"/>
          </a:xfrm>
          <a:prstGeom prst="rect">
            <a:avLst/>
          </a:prstGeom>
          <a:solidFill>
            <a:schemeClr val="accent4">
              <a:lumMod val="50000"/>
              <a:lumOff val="50000"/>
            </a:schemeClr>
          </a:solidFill>
          <a:ln>
            <a:solidFill>
              <a:schemeClr val="accent4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de-DE" sz="1800">
                <a:solidFill>
                  <a:srgbClr val="FFFFFF"/>
                </a:solidFill>
                <a:cs typeface="Arial" charset="0"/>
              </a:rPr>
              <a:t>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 nodeType="clickPar">
                      <p:stCondLst>
                        <p:cond delay="indefinite"/>
                      </p:stCondLst>
                      <p:childTnLst>
                        <p:par>
                          <p:cTn id="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7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 nodeType="clickPar">
                      <p:stCondLst>
                        <p:cond delay="indefinite"/>
                      </p:stCondLst>
                      <p:childTnLst>
                        <p:par>
                          <p:cTn id="7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50" grpId="0"/>
      <p:bldP spid="51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74" name="Rectangle 6"/>
          <p:cNvSpPr>
            <a:spLocks noChangeArrowheads="1"/>
          </p:cNvSpPr>
          <p:nvPr/>
        </p:nvSpPr>
        <p:spPr bwMode="auto">
          <a:xfrm>
            <a:off x="814918" y="2019321"/>
            <a:ext cx="11377082" cy="576263"/>
          </a:xfrm>
          <a:prstGeom prst="rect">
            <a:avLst/>
          </a:prstGeom>
          <a:solidFill>
            <a:schemeClr val="accent2">
              <a:lumMod val="40000"/>
              <a:lumOff val="60000"/>
              <a:alpha val="50000"/>
            </a:schemeClr>
          </a:solidFill>
          <a:ln>
            <a:noFill/>
          </a:ln>
          <a:extLst/>
        </p:spPr>
        <p:txBody>
          <a:bodyPr wrap="none" anchor="ctr"/>
          <a:lstStyle/>
          <a:p>
            <a:endParaRPr lang="de-DE"/>
          </a:p>
        </p:txBody>
      </p:sp>
      <p:sp>
        <p:nvSpPr>
          <p:cNvPr id="1536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dirty="0" smtClean="0"/>
              <a:t>Agenda 3</a:t>
            </a:r>
          </a:p>
        </p:txBody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de-DE" dirty="0" smtClean="0"/>
              <a:t>Farbe und Beleuchtung in Echtzeitberechnungen</a:t>
            </a:r>
          </a:p>
          <a:p>
            <a:pPr eaLnBrk="1" hangingPunct="1"/>
            <a:endParaRPr lang="de-DE" dirty="0" smtClean="0"/>
          </a:p>
          <a:p>
            <a:pPr eaLnBrk="1" hangingPunct="1"/>
            <a:r>
              <a:rPr lang="de-DE" dirty="0" smtClean="0"/>
              <a:t>Material und </a:t>
            </a:r>
            <a:r>
              <a:rPr lang="de-DE" dirty="0" err="1" smtClean="0"/>
              <a:t>Shader</a:t>
            </a:r>
            <a:endParaRPr lang="de-DE" dirty="0" smtClean="0"/>
          </a:p>
          <a:p>
            <a:pPr eaLnBrk="1" hangingPunct="1"/>
            <a:endParaRPr lang="de-DE" dirty="0" smtClean="0"/>
          </a:p>
          <a:p>
            <a:pPr eaLnBrk="1" hangingPunct="1"/>
            <a:r>
              <a:rPr lang="de-DE" dirty="0" smtClean="0"/>
              <a:t>Farbe und Beleuchtung in Unity3D</a:t>
            </a:r>
          </a:p>
        </p:txBody>
      </p:sp>
    </p:spTree>
    <p:extLst>
      <p:ext uri="{BB962C8B-B14F-4D97-AF65-F5344CB8AC3E}">
        <p14:creationId xmlns:p14="http://schemas.microsoft.com/office/powerpoint/2010/main" val="1977239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1863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1863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6374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Begriffe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de-DE" dirty="0" smtClean="0"/>
              <a:t>Die Begriffe</a:t>
            </a:r>
          </a:p>
          <a:p>
            <a:pPr lvl="1">
              <a:defRPr/>
            </a:pPr>
            <a:r>
              <a:rPr lang="de-DE" dirty="0" err="1" smtClean="0"/>
              <a:t>Shader</a:t>
            </a:r>
            <a:endParaRPr lang="de-DE" dirty="0" smtClean="0"/>
          </a:p>
          <a:p>
            <a:pPr lvl="1">
              <a:defRPr/>
            </a:pPr>
            <a:r>
              <a:rPr lang="de-DE" dirty="0" smtClean="0"/>
              <a:t>Effekt / FX</a:t>
            </a:r>
          </a:p>
          <a:p>
            <a:pPr lvl="1">
              <a:defRPr/>
            </a:pPr>
            <a:r>
              <a:rPr lang="de-DE" dirty="0" smtClean="0"/>
              <a:t>Material</a:t>
            </a:r>
          </a:p>
          <a:p>
            <a:pPr marL="400050" lvl="1" indent="0">
              <a:buNone/>
              <a:defRPr/>
            </a:pPr>
            <a:r>
              <a:rPr lang="de-DE" dirty="0" smtClean="0"/>
              <a:t>werden unterschiedlich verwendet.</a:t>
            </a:r>
          </a:p>
          <a:p>
            <a:pPr marL="400050" lvl="1" indent="0">
              <a:buNone/>
              <a:defRPr/>
            </a:pPr>
            <a:endParaRPr lang="de-DE" dirty="0"/>
          </a:p>
          <a:p>
            <a:pPr>
              <a:defRPr/>
            </a:pPr>
            <a:r>
              <a:rPr lang="de-DE" dirty="0" smtClean="0"/>
              <a:t>Hier: </a:t>
            </a:r>
          </a:p>
          <a:p>
            <a:pPr lvl="1">
              <a:defRPr/>
            </a:pPr>
            <a:r>
              <a:rPr lang="de-DE" dirty="0" err="1" smtClean="0"/>
              <a:t>Unity</a:t>
            </a:r>
            <a:r>
              <a:rPr lang="de-DE" dirty="0" smtClean="0"/>
              <a:t>-nahe </a:t>
            </a:r>
            <a:r>
              <a:rPr lang="de-DE" dirty="0" err="1" smtClean="0"/>
              <a:t>definition</a:t>
            </a:r>
            <a:endParaRPr lang="de-DE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53" name="AutoShape 17"/>
          <p:cNvSpPr>
            <a:spLocks noChangeArrowheads="1"/>
          </p:cNvSpPr>
          <p:nvPr/>
        </p:nvSpPr>
        <p:spPr bwMode="auto">
          <a:xfrm>
            <a:off x="4224338" y="4365626"/>
            <a:ext cx="1655762" cy="792163"/>
          </a:xfrm>
          <a:prstGeom prst="foldedCorner">
            <a:avLst>
              <a:gd name="adj" fmla="val 12500"/>
            </a:avLst>
          </a:prstGeom>
          <a:solidFill>
            <a:srgbClr val="FFFFCC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r>
              <a:rPr lang="de-DE" sz="1400" b="1">
                <a:latin typeface="Consolas" pitchFamily="49" charset="0"/>
              </a:rPr>
              <a:t>ShadeV</a:t>
            </a:r>
            <a:r>
              <a:rPr lang="de-DE" sz="1200" b="1">
                <a:latin typeface="Consolas" pitchFamily="49" charset="0"/>
              </a:rPr>
              <a:t>(M,V,P)</a:t>
            </a:r>
          </a:p>
          <a:p>
            <a:r>
              <a:rPr lang="de-DE" sz="1200" b="1">
                <a:latin typeface="Consolas" pitchFamily="49" charset="0"/>
              </a:rPr>
              <a:t>{</a:t>
            </a:r>
          </a:p>
          <a:p>
            <a:r>
              <a:rPr lang="de-DE" sz="1100" b="1">
                <a:latin typeface="Consolas" pitchFamily="49" charset="0"/>
              </a:rPr>
              <a:t> </a:t>
            </a:r>
            <a:r>
              <a:rPr lang="de-DE" sz="1200" b="1">
                <a:latin typeface="Consolas" pitchFamily="49" charset="0"/>
              </a:rPr>
              <a:t>…</a:t>
            </a:r>
          </a:p>
          <a:p>
            <a:r>
              <a:rPr lang="de-DE" sz="1200" b="1">
                <a:latin typeface="Consolas" pitchFamily="49" charset="0"/>
              </a:rPr>
              <a:t>}</a:t>
            </a:r>
          </a:p>
        </p:txBody>
      </p:sp>
      <p:sp>
        <p:nvSpPr>
          <p:cNvPr id="2457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smtClean="0"/>
              <a:t>Shader und Material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135189" y="1196976"/>
            <a:ext cx="7921625" cy="2214563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de-DE" smtClean="0"/>
              <a:t>Shader</a:t>
            </a:r>
          </a:p>
          <a:p>
            <a:pPr lvl="1" eaLnBrk="1" hangingPunct="1">
              <a:lnSpc>
                <a:spcPct val="90000"/>
              </a:lnSpc>
            </a:pPr>
            <a:r>
              <a:rPr lang="de-DE" smtClean="0"/>
              <a:t>Programme, die auf der GPU laufen (Vertex &amp; Pixel)</a:t>
            </a:r>
          </a:p>
          <a:p>
            <a:pPr lvl="1" eaLnBrk="1" hangingPunct="1">
              <a:lnSpc>
                <a:spcPct val="90000"/>
              </a:lnSpc>
            </a:pPr>
            <a:r>
              <a:rPr lang="de-DE" smtClean="0"/>
              <a:t>Bestimmen Algorithmen für Geometrie und Rasterisierung</a:t>
            </a:r>
          </a:p>
          <a:p>
            <a:pPr eaLnBrk="1" hangingPunct="1">
              <a:lnSpc>
                <a:spcPct val="90000"/>
              </a:lnSpc>
            </a:pPr>
            <a:r>
              <a:rPr lang="de-DE" smtClean="0"/>
              <a:t>Material</a:t>
            </a:r>
          </a:p>
          <a:p>
            <a:pPr lvl="1" eaLnBrk="1" hangingPunct="1">
              <a:lnSpc>
                <a:spcPct val="90000"/>
              </a:lnSpc>
            </a:pPr>
            <a:r>
              <a:rPr lang="de-DE" smtClean="0"/>
              <a:t>Festgelegte Kombination von Shader und Parametern</a:t>
            </a:r>
          </a:p>
          <a:p>
            <a:pPr lvl="1" eaLnBrk="1" hangingPunct="1">
              <a:lnSpc>
                <a:spcPct val="90000"/>
              </a:lnSpc>
            </a:pPr>
            <a:r>
              <a:rPr lang="de-DE" smtClean="0"/>
              <a:t>Beispiel: Diffuse-Shader, blaue Farbe, Textur</a:t>
            </a:r>
          </a:p>
        </p:txBody>
      </p:sp>
      <p:pic>
        <p:nvPicPr>
          <p:cNvPr id="24581" name="Picture 4" descr="RenderPipe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0950" y="5229225"/>
            <a:ext cx="4610100" cy="1265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1" name="Picture 5" descr="NodesCoords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2889" y="3411539"/>
            <a:ext cx="574675" cy="57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2" name="Picture 6" descr="NodesLight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9601" y="3481389"/>
            <a:ext cx="50482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3" name="Picture 7" descr="NodesTextur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8889" y="3481389"/>
            <a:ext cx="503237" cy="503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4" name="Picture 8" descr="NodesPalette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0464" y="3481389"/>
            <a:ext cx="503237" cy="503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5" name="Picture 9" descr="NodesCoords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2026" y="3411539"/>
            <a:ext cx="574675" cy="57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6" name="Picture 10" descr="NodesCoords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2751" y="3411539"/>
            <a:ext cx="574675" cy="57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9" name="Line 11"/>
          <p:cNvSpPr>
            <a:spLocks noChangeShapeType="1"/>
          </p:cNvSpPr>
          <p:nvPr/>
        </p:nvSpPr>
        <p:spPr bwMode="auto">
          <a:xfrm>
            <a:off x="5016500" y="4006851"/>
            <a:ext cx="0" cy="358775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4348" name="Line 12"/>
          <p:cNvSpPr>
            <a:spLocks noChangeShapeType="1"/>
          </p:cNvSpPr>
          <p:nvPr/>
        </p:nvSpPr>
        <p:spPr bwMode="auto">
          <a:xfrm>
            <a:off x="4367213" y="4006851"/>
            <a:ext cx="0" cy="358775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4349" name="Line 13"/>
          <p:cNvSpPr>
            <a:spLocks noChangeShapeType="1"/>
          </p:cNvSpPr>
          <p:nvPr/>
        </p:nvSpPr>
        <p:spPr bwMode="auto">
          <a:xfrm>
            <a:off x="5735638" y="4006851"/>
            <a:ext cx="0" cy="358775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4354" name="AutoShape 18"/>
          <p:cNvSpPr>
            <a:spLocks noChangeArrowheads="1"/>
          </p:cNvSpPr>
          <p:nvPr/>
        </p:nvSpPr>
        <p:spPr bwMode="auto">
          <a:xfrm>
            <a:off x="6384926" y="4365626"/>
            <a:ext cx="1654175" cy="792163"/>
          </a:xfrm>
          <a:prstGeom prst="foldedCorner">
            <a:avLst>
              <a:gd name="adj" fmla="val 12500"/>
            </a:avLst>
          </a:prstGeom>
          <a:solidFill>
            <a:srgbClr val="FFFFCC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r>
              <a:rPr lang="de-DE" sz="1400" b="1">
                <a:latin typeface="Consolas" pitchFamily="49" charset="0"/>
              </a:rPr>
              <a:t>ShadeP</a:t>
            </a:r>
            <a:r>
              <a:rPr lang="de-DE" sz="1200" b="1">
                <a:latin typeface="Consolas" pitchFamily="49" charset="0"/>
              </a:rPr>
              <a:t>(M,L,T)</a:t>
            </a:r>
          </a:p>
          <a:p>
            <a:r>
              <a:rPr lang="de-DE" sz="1200" b="1">
                <a:latin typeface="Consolas" pitchFamily="49" charset="0"/>
              </a:rPr>
              <a:t>{</a:t>
            </a:r>
          </a:p>
          <a:p>
            <a:r>
              <a:rPr lang="de-DE" sz="1200" b="1">
                <a:latin typeface="Consolas" pitchFamily="49" charset="0"/>
              </a:rPr>
              <a:t> …</a:t>
            </a:r>
          </a:p>
          <a:p>
            <a:r>
              <a:rPr lang="de-DE" sz="1200" b="1">
                <a:latin typeface="Consolas" pitchFamily="49" charset="0"/>
              </a:rPr>
              <a:t>}</a:t>
            </a:r>
          </a:p>
        </p:txBody>
      </p:sp>
      <p:pic>
        <p:nvPicPr>
          <p:cNvPr id="14355" name="Picture 19" descr="CubeRaw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0726" y="4973639"/>
            <a:ext cx="1584325" cy="1550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56" name="Line 20"/>
          <p:cNvSpPr>
            <a:spLocks noChangeShapeType="1"/>
          </p:cNvSpPr>
          <p:nvPr/>
        </p:nvSpPr>
        <p:spPr bwMode="auto">
          <a:xfrm>
            <a:off x="3575051" y="5838825"/>
            <a:ext cx="720725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4357" name="Line 21"/>
          <p:cNvSpPr>
            <a:spLocks noChangeShapeType="1"/>
          </p:cNvSpPr>
          <p:nvPr/>
        </p:nvSpPr>
        <p:spPr bwMode="auto">
          <a:xfrm>
            <a:off x="8328026" y="5908675"/>
            <a:ext cx="504825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pic>
        <p:nvPicPr>
          <p:cNvPr id="14358" name="Picture 22" descr="CubeLowRes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2851" y="5229226"/>
            <a:ext cx="1584325" cy="1338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Line 11"/>
          <p:cNvSpPr>
            <a:spLocks noChangeShapeType="1"/>
          </p:cNvSpPr>
          <p:nvPr/>
        </p:nvSpPr>
        <p:spPr bwMode="auto">
          <a:xfrm>
            <a:off x="5014913" y="5126039"/>
            <a:ext cx="0" cy="358775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4" name="Line 14"/>
          <p:cNvSpPr>
            <a:spLocks noChangeShapeType="1"/>
          </p:cNvSpPr>
          <p:nvPr/>
        </p:nvSpPr>
        <p:spPr bwMode="auto">
          <a:xfrm>
            <a:off x="6562725" y="4006851"/>
            <a:ext cx="0" cy="358775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5" name="Line 15"/>
          <p:cNvSpPr>
            <a:spLocks noChangeShapeType="1"/>
          </p:cNvSpPr>
          <p:nvPr/>
        </p:nvSpPr>
        <p:spPr bwMode="auto">
          <a:xfrm>
            <a:off x="7210425" y="4006851"/>
            <a:ext cx="0" cy="358775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6" name="Line 16"/>
          <p:cNvSpPr>
            <a:spLocks noChangeShapeType="1"/>
          </p:cNvSpPr>
          <p:nvPr/>
        </p:nvSpPr>
        <p:spPr bwMode="auto">
          <a:xfrm>
            <a:off x="7859713" y="4006851"/>
            <a:ext cx="0" cy="358775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7183" name="Line 15"/>
          <p:cNvSpPr>
            <a:spLocks noChangeShapeType="1"/>
          </p:cNvSpPr>
          <p:nvPr/>
        </p:nvSpPr>
        <p:spPr bwMode="auto">
          <a:xfrm>
            <a:off x="7175500" y="5129214"/>
            <a:ext cx="0" cy="358775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3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3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3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7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3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3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43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4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14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4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5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7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5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4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6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14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6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4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7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7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4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 nodeType="afterGroup">
                            <p:stCondLst>
                              <p:cond delay="5500"/>
                            </p:stCondLst>
                            <p:childTnLst>
                              <p:par>
                                <p:cTn id="7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8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4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 nodeType="afterGroup">
                            <p:stCondLst>
                              <p:cond delay="6500"/>
                            </p:stCondLst>
                            <p:childTnLst>
                              <p:par>
                                <p:cTn id="8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 nodeType="clickPar">
                      <p:stCondLst>
                        <p:cond delay="indefinite"/>
                      </p:stCondLst>
                      <p:childTnLst>
                        <p:par>
                          <p:cTn id="9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4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14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9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14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0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14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53" grpId="0" animBg="1"/>
      <p:bldP spid="7179" grpId="0" animBg="1"/>
      <p:bldP spid="14348" grpId="0" animBg="1"/>
      <p:bldP spid="14349" grpId="0" animBg="1"/>
      <p:bldP spid="14354" grpId="0" animBg="1"/>
      <p:bldP spid="14356" grpId="0" animBg="1"/>
      <p:bldP spid="14357" grpId="0" animBg="1"/>
      <p:bldP spid="23" grpId="0" animBg="1"/>
      <p:bldP spid="24" grpId="0" animBg="1"/>
      <p:bldP spid="25" grpId="0" animBg="1"/>
      <p:bldP spid="26" grpId="0" animBg="1"/>
      <p:bldP spid="7183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74" name="Rectangle 6"/>
          <p:cNvSpPr>
            <a:spLocks noChangeArrowheads="1"/>
          </p:cNvSpPr>
          <p:nvPr/>
        </p:nvSpPr>
        <p:spPr bwMode="auto">
          <a:xfrm>
            <a:off x="814918" y="2927421"/>
            <a:ext cx="11377082" cy="523875"/>
          </a:xfrm>
          <a:prstGeom prst="rect">
            <a:avLst/>
          </a:pr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  <a:extLst/>
        </p:spPr>
        <p:txBody>
          <a:bodyPr wrap="none" anchor="ctr"/>
          <a:lstStyle/>
          <a:p>
            <a:endParaRPr lang="de-DE"/>
          </a:p>
        </p:txBody>
      </p:sp>
      <p:sp>
        <p:nvSpPr>
          <p:cNvPr id="2560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dirty="0" smtClean="0"/>
              <a:t>Agenda 3</a:t>
            </a:r>
          </a:p>
        </p:txBody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de-DE" dirty="0" smtClean="0"/>
              <a:t>Farbe und Beleuchtung in Echtzeitberechnungen</a:t>
            </a:r>
          </a:p>
          <a:p>
            <a:pPr eaLnBrk="1" hangingPunct="1"/>
            <a:endParaRPr lang="de-DE" dirty="0" smtClean="0"/>
          </a:p>
          <a:p>
            <a:pPr eaLnBrk="1" hangingPunct="1"/>
            <a:r>
              <a:rPr lang="de-DE" dirty="0" smtClean="0"/>
              <a:t>Material und </a:t>
            </a:r>
            <a:r>
              <a:rPr lang="de-DE" dirty="0" err="1" smtClean="0"/>
              <a:t>Shader</a:t>
            </a:r>
            <a:endParaRPr lang="de-DE" dirty="0" smtClean="0"/>
          </a:p>
          <a:p>
            <a:pPr eaLnBrk="1" hangingPunct="1"/>
            <a:endParaRPr lang="de-DE" dirty="0" smtClean="0"/>
          </a:p>
          <a:p>
            <a:pPr eaLnBrk="1" hangingPunct="1"/>
            <a:r>
              <a:rPr lang="de-DE" dirty="0" smtClean="0"/>
              <a:t>Farbe und Beleuchtung in Unity3D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1863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1863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6374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Beleuchtung einfügen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135188" y="1196976"/>
            <a:ext cx="7200900" cy="5256213"/>
          </a:xfrm>
        </p:spPr>
        <p:txBody>
          <a:bodyPr/>
          <a:lstStyle/>
          <a:p>
            <a:r>
              <a:rPr lang="de-DE" smtClean="0"/>
              <a:t>Lichtquellen sind GameObjects</a:t>
            </a:r>
          </a:p>
          <a:p>
            <a:pPr lvl="1"/>
            <a:r>
              <a:rPr lang="de-DE" smtClean="0"/>
              <a:t>Enthalten Transformation Component</a:t>
            </a:r>
          </a:p>
          <a:p>
            <a:pPr lvl="2"/>
            <a:r>
              <a:rPr lang="de-DE" smtClean="0"/>
              <a:t>Position </a:t>
            </a:r>
          </a:p>
          <a:p>
            <a:pPr lvl="2"/>
            <a:r>
              <a:rPr lang="de-DE" smtClean="0"/>
              <a:t>Orientierung</a:t>
            </a:r>
          </a:p>
          <a:p>
            <a:r>
              <a:rPr lang="de-DE" smtClean="0"/>
              <a:t>Unterschiedliche Licht-Typen</a:t>
            </a:r>
          </a:p>
          <a:p>
            <a:pPr lvl="1"/>
            <a:r>
              <a:rPr lang="de-DE" smtClean="0"/>
              <a:t>Punkt – nur Position ist relevant</a:t>
            </a:r>
          </a:p>
          <a:p>
            <a:pPr lvl="1"/>
            <a:r>
              <a:rPr lang="de-DE" smtClean="0"/>
              <a:t>Richtung – nur Orientierung ist relevant</a:t>
            </a:r>
          </a:p>
          <a:p>
            <a:pPr lvl="1"/>
            <a:r>
              <a:rPr lang="de-DE" smtClean="0"/>
              <a:t>Spot – Position und Orientierung</a:t>
            </a:r>
          </a:p>
          <a:p>
            <a:r>
              <a:rPr lang="de-DE" smtClean="0"/>
              <a:t>Licht-Parameter</a:t>
            </a:r>
          </a:p>
          <a:p>
            <a:pPr lvl="1"/>
            <a:r>
              <a:rPr lang="de-DE" smtClean="0"/>
              <a:t>Range (Reichweite)</a:t>
            </a:r>
          </a:p>
          <a:p>
            <a:pPr lvl="1"/>
            <a:r>
              <a:rPr lang="de-DE" smtClean="0"/>
              <a:t>Farbe</a:t>
            </a:r>
          </a:p>
          <a:p>
            <a:pPr lvl="1"/>
            <a:r>
              <a:rPr lang="de-DE" smtClean="0"/>
              <a:t>Intensität</a:t>
            </a:r>
          </a:p>
        </p:txBody>
      </p:sp>
      <p:pic>
        <p:nvPicPr>
          <p:cNvPr id="2050" name="Picture 2" descr="C:\Program Files (x86)\Unity\Editor\Data\Documentation\Documentation\Images\manual\class-Light-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9825" y="1268413"/>
            <a:ext cx="1409700" cy="140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 descr="C:\Program Files (x86)\Unity\Editor\Data\Documentation\Documentation\Images\manual\class-Light-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2850" y="4508501"/>
            <a:ext cx="1638300" cy="160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4" name="Picture 6" descr="C:\Program Files (x86)\Unity\Editor\Data\Documentation\Documentation\Images\manual\class-Light-7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6039" y="3103563"/>
            <a:ext cx="1057275" cy="133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 nodeType="clickPar">
                      <p:stCondLst>
                        <p:cond delay="indefinite"/>
                      </p:stCondLst>
                      <p:childTnLst>
                        <p:par>
                          <p:cTn id="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 nodeType="clickPar">
                      <p:stCondLst>
                        <p:cond delay="indefinite"/>
                      </p:stCondLst>
                      <p:childTnLst>
                        <p:par>
                          <p:cTn id="7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Material und Shader in U3D</a:t>
            </a:r>
          </a:p>
        </p:txBody>
      </p:sp>
      <p:sp>
        <p:nvSpPr>
          <p:cNvPr id="27651" name="Inhaltsplatzhalter 2"/>
          <p:cNvSpPr>
            <a:spLocks noGrp="1"/>
          </p:cNvSpPr>
          <p:nvPr>
            <p:ph idx="1"/>
          </p:nvPr>
        </p:nvSpPr>
        <p:spPr>
          <a:xfrm>
            <a:off x="2135189" y="1196976"/>
            <a:ext cx="6192837" cy="5256213"/>
          </a:xfrm>
        </p:spPr>
        <p:txBody>
          <a:bodyPr/>
          <a:lstStyle/>
          <a:p>
            <a:r>
              <a:rPr lang="de-DE" smtClean="0"/>
              <a:t>Material ist ein Asset (erscheint im Projekt-Ordner)</a:t>
            </a:r>
          </a:p>
          <a:p>
            <a:pPr lvl="1"/>
            <a:r>
              <a:rPr lang="de-DE" smtClean="0"/>
              <a:t>Assets -&gt; Create -&gt; Material</a:t>
            </a:r>
          </a:p>
          <a:p>
            <a:pPr lvl="1"/>
            <a:r>
              <a:rPr lang="de-DE" smtClean="0"/>
              <a:t>Material ist Bestandteil eines MeshRenderer</a:t>
            </a:r>
          </a:p>
          <a:p>
            <a:r>
              <a:rPr lang="de-DE" smtClean="0"/>
              <a:t>MeshRenderer ist eine Component</a:t>
            </a:r>
          </a:p>
          <a:p>
            <a:pPr lvl="1"/>
            <a:r>
              <a:rPr lang="de-DE" smtClean="0"/>
              <a:t>Components -&gt; Mesh -&gt; MeshRenderer</a:t>
            </a:r>
          </a:p>
          <a:p>
            <a:pPr lvl="1"/>
            <a:r>
              <a:rPr lang="de-DE" smtClean="0"/>
              <a:t>Rendert die Mesh-Componentn im selben GameObject</a:t>
            </a:r>
          </a:p>
          <a:p>
            <a:r>
              <a:rPr lang="de-DE" smtClean="0"/>
              <a:t>Shader ist eine Eigenschaft des Material</a:t>
            </a:r>
          </a:p>
          <a:p>
            <a:pPr lvl="1"/>
            <a:r>
              <a:rPr lang="de-DE" smtClean="0"/>
              <a:t>So wie andere Materialeigenschaften, z.B.</a:t>
            </a:r>
          </a:p>
          <a:p>
            <a:pPr lvl="2"/>
            <a:r>
              <a:rPr lang="de-DE" smtClean="0"/>
              <a:t>Farbe</a:t>
            </a:r>
          </a:p>
          <a:p>
            <a:pPr lvl="2"/>
            <a:r>
              <a:rPr lang="de-DE" smtClean="0"/>
              <a:t>Textur</a:t>
            </a:r>
          </a:p>
          <a:p>
            <a:pPr lvl="2"/>
            <a:r>
              <a:rPr lang="de-DE" smtClean="0"/>
              <a:t>BumpMap</a:t>
            </a:r>
          </a:p>
          <a:p>
            <a:pPr lvl="2"/>
            <a:r>
              <a:rPr lang="de-DE" smtClean="0"/>
              <a:t>...</a:t>
            </a:r>
          </a:p>
        </p:txBody>
      </p:sp>
      <p:graphicFrame>
        <p:nvGraphicFramePr>
          <p:cNvPr id="4" name="Diagramm 3"/>
          <p:cNvGraphicFramePr/>
          <p:nvPr/>
        </p:nvGraphicFramePr>
        <p:xfrm>
          <a:off x="8184232" y="1340768"/>
          <a:ext cx="2255912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Eingebaute Shader in U3D</a:t>
            </a:r>
          </a:p>
        </p:txBody>
      </p:sp>
      <p:sp>
        <p:nvSpPr>
          <p:cNvPr id="28675" name="Inhaltsplatzhalter 2"/>
          <p:cNvSpPr>
            <a:spLocks noGrp="1"/>
          </p:cNvSpPr>
          <p:nvPr>
            <p:ph idx="1"/>
          </p:nvPr>
        </p:nvSpPr>
        <p:spPr>
          <a:xfrm>
            <a:off x="2135188" y="1196976"/>
            <a:ext cx="8064500" cy="1655763"/>
          </a:xfrm>
        </p:spPr>
        <p:txBody>
          <a:bodyPr/>
          <a:lstStyle/>
          <a:p>
            <a:r>
              <a:rPr lang="de-DE" dirty="0" smtClean="0"/>
              <a:t>„orthogonale“ Aufteilung in </a:t>
            </a:r>
          </a:p>
          <a:p>
            <a:pPr lvl="1"/>
            <a:r>
              <a:rPr lang="de-DE" dirty="0" smtClean="0"/>
              <a:t>Vertex-</a:t>
            </a:r>
            <a:r>
              <a:rPr lang="de-DE" dirty="0" err="1" smtClean="0"/>
              <a:t>Lit</a:t>
            </a:r>
            <a:r>
              <a:rPr lang="de-DE" dirty="0" smtClean="0"/>
              <a:t>, Simple, </a:t>
            </a:r>
            <a:r>
              <a:rPr lang="de-DE" dirty="0" err="1" smtClean="0"/>
              <a:t>Bumped</a:t>
            </a:r>
            <a:r>
              <a:rPr lang="de-DE" dirty="0" smtClean="0"/>
              <a:t>, </a:t>
            </a:r>
            <a:r>
              <a:rPr lang="de-DE" dirty="0" err="1" smtClean="0"/>
              <a:t>Parallex</a:t>
            </a:r>
            <a:r>
              <a:rPr lang="de-DE" dirty="0" smtClean="0"/>
              <a:t> </a:t>
            </a:r>
            <a:r>
              <a:rPr lang="de-DE" dirty="0" err="1" smtClean="0"/>
              <a:t>Bumped</a:t>
            </a:r>
            <a:endParaRPr lang="de-DE" dirty="0" smtClean="0"/>
          </a:p>
          <a:p>
            <a:pPr lvl="1"/>
            <a:r>
              <a:rPr lang="de-DE" dirty="0" smtClean="0"/>
              <a:t>Normal, Transparent, </a:t>
            </a:r>
            <a:r>
              <a:rPr lang="de-DE" dirty="0" err="1" smtClean="0"/>
              <a:t>Self</a:t>
            </a:r>
            <a:r>
              <a:rPr lang="de-DE" dirty="0" smtClean="0"/>
              <a:t> </a:t>
            </a:r>
            <a:r>
              <a:rPr lang="de-DE" dirty="0" err="1" smtClean="0"/>
              <a:t>Illuminated</a:t>
            </a:r>
            <a:r>
              <a:rPr lang="de-DE" dirty="0" smtClean="0"/>
              <a:t>, </a:t>
            </a:r>
            <a:r>
              <a:rPr lang="de-DE" dirty="0" err="1" smtClean="0"/>
              <a:t>Reflective</a:t>
            </a:r>
            <a:endParaRPr lang="de-DE" dirty="0" smtClean="0"/>
          </a:p>
        </p:txBody>
      </p:sp>
      <p:pic>
        <p:nvPicPr>
          <p:cNvPr id="28676" name="Picture 2" descr="C:\Program Files (x86)\Unity\Editor\Data\Documentation\Documentation\Images\manual\Materials-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751" y="2708276"/>
            <a:ext cx="7751763" cy="3313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dirty="0" smtClean="0"/>
              <a:t>Ende Block 3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ctr" eaLnBrk="1" hangingPunct="1">
              <a:buFont typeface="Wingdings" pitchFamily="2" charset="2"/>
              <a:buNone/>
            </a:pPr>
            <a:endParaRPr lang="de-DE" dirty="0" smtClean="0"/>
          </a:p>
          <a:p>
            <a:pPr algn="ctr" eaLnBrk="1" hangingPunct="1">
              <a:buFont typeface="Wingdings" pitchFamily="2" charset="2"/>
              <a:buNone/>
            </a:pPr>
            <a:endParaRPr lang="de-DE" dirty="0" smtClean="0"/>
          </a:p>
          <a:p>
            <a:pPr algn="ctr" eaLnBrk="1" hangingPunct="1">
              <a:buFont typeface="Wingdings" pitchFamily="2" charset="2"/>
              <a:buNone/>
            </a:pPr>
            <a:endParaRPr lang="de-DE" dirty="0" smtClean="0"/>
          </a:p>
          <a:p>
            <a:pPr algn="ctr" eaLnBrk="1" hangingPunct="1">
              <a:buFont typeface="Wingdings" pitchFamily="2" charset="2"/>
              <a:buNone/>
            </a:pPr>
            <a:endParaRPr lang="de-DE" dirty="0" smtClean="0"/>
          </a:p>
          <a:p>
            <a:pPr algn="ctr" eaLnBrk="1" hangingPunct="1">
              <a:buFont typeface="Wingdings" pitchFamily="2" charset="2"/>
              <a:buNone/>
            </a:pPr>
            <a:endParaRPr lang="de-DE" dirty="0" smtClean="0"/>
          </a:p>
          <a:p>
            <a:pPr algn="ctr" eaLnBrk="1" hangingPunct="1">
              <a:buFont typeface="Wingdings" pitchFamily="2" charset="2"/>
              <a:buNone/>
            </a:pPr>
            <a:r>
              <a:rPr lang="de-DE" dirty="0" smtClean="0"/>
              <a:t>Vielen Dank für Ihre Aufmerksamkeit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Aufbau Echtzeit 3D Applikation</a:t>
            </a:r>
          </a:p>
        </p:txBody>
      </p:sp>
      <p:sp>
        <p:nvSpPr>
          <p:cNvPr id="6" name="Abgerundetes Rechteck 5"/>
          <p:cNvSpPr/>
          <p:nvPr/>
        </p:nvSpPr>
        <p:spPr>
          <a:xfrm>
            <a:off x="2927351" y="1106489"/>
            <a:ext cx="5832475" cy="574675"/>
          </a:xfrm>
          <a:prstGeom prst="roundRect">
            <a:avLst>
              <a:gd name="adj" fmla="val 10998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de-DE" dirty="0"/>
              <a:t>Echtzeit-3D-Applikation</a:t>
            </a:r>
          </a:p>
        </p:txBody>
      </p:sp>
      <p:sp>
        <p:nvSpPr>
          <p:cNvPr id="7" name="Abgerundetes Rechteck 6"/>
          <p:cNvSpPr/>
          <p:nvPr/>
        </p:nvSpPr>
        <p:spPr>
          <a:xfrm>
            <a:off x="4008438" y="2205038"/>
            <a:ext cx="3167062" cy="576262"/>
          </a:xfrm>
          <a:prstGeom prst="roundRect">
            <a:avLst>
              <a:gd name="adj" fmla="val 10998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de-DE" dirty="0"/>
              <a:t>Game Engine</a:t>
            </a:r>
          </a:p>
        </p:txBody>
      </p:sp>
      <p:sp>
        <p:nvSpPr>
          <p:cNvPr id="8" name="Abgerundetes Rechteck 7"/>
          <p:cNvSpPr/>
          <p:nvPr/>
        </p:nvSpPr>
        <p:spPr>
          <a:xfrm>
            <a:off x="5087938" y="3195639"/>
            <a:ext cx="3600450" cy="574675"/>
          </a:xfrm>
          <a:prstGeom prst="roundRect">
            <a:avLst>
              <a:gd name="adj" fmla="val 10998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de-DE" dirty="0"/>
              <a:t>OpenGL / DirectX</a:t>
            </a:r>
          </a:p>
        </p:txBody>
      </p:sp>
      <p:sp>
        <p:nvSpPr>
          <p:cNvPr id="9" name="Abgerundetes Rechteck 8"/>
          <p:cNvSpPr/>
          <p:nvPr/>
        </p:nvSpPr>
        <p:spPr>
          <a:xfrm>
            <a:off x="6024563" y="4203701"/>
            <a:ext cx="2735262" cy="574675"/>
          </a:xfrm>
          <a:prstGeom prst="roundRect">
            <a:avLst>
              <a:gd name="adj" fmla="val 10998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de-DE" dirty="0"/>
              <a:t>GK-Treiber</a:t>
            </a:r>
          </a:p>
        </p:txBody>
      </p:sp>
      <p:pic>
        <p:nvPicPr>
          <p:cNvPr id="5127" name="Picture 6" descr="DblBfScree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5725" y="5246688"/>
            <a:ext cx="1512888" cy="1162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Abgerundetes Rechteck 10"/>
          <p:cNvSpPr/>
          <p:nvPr/>
        </p:nvSpPr>
        <p:spPr>
          <a:xfrm>
            <a:off x="2927351" y="5292726"/>
            <a:ext cx="2881313" cy="1069975"/>
          </a:xfrm>
          <a:prstGeom prst="roundRect">
            <a:avLst>
              <a:gd name="adj" fmla="val 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de-DE" dirty="0"/>
              <a:t>CPU</a:t>
            </a:r>
          </a:p>
        </p:txBody>
      </p:sp>
      <p:sp>
        <p:nvSpPr>
          <p:cNvPr id="12" name="Abgerundetes Rechteck 11"/>
          <p:cNvSpPr/>
          <p:nvPr/>
        </p:nvSpPr>
        <p:spPr>
          <a:xfrm>
            <a:off x="6024563" y="5292726"/>
            <a:ext cx="2735262" cy="1069975"/>
          </a:xfrm>
          <a:prstGeom prst="roundRect">
            <a:avLst>
              <a:gd name="adj" fmla="val 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de-DE" dirty="0"/>
              <a:t>GPU</a:t>
            </a:r>
          </a:p>
        </p:txBody>
      </p:sp>
      <p:cxnSp>
        <p:nvCxnSpPr>
          <p:cNvPr id="14" name="Gerade Verbindung mit Pfeil 13"/>
          <p:cNvCxnSpPr/>
          <p:nvPr/>
        </p:nvCxnSpPr>
        <p:spPr>
          <a:xfrm>
            <a:off x="3367088" y="1700214"/>
            <a:ext cx="0" cy="3514725"/>
          </a:xfrm>
          <a:prstGeom prst="straightConnector1">
            <a:avLst/>
          </a:prstGeom>
          <a:ln w="69850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/>
          <p:cNvCxnSpPr/>
          <p:nvPr/>
        </p:nvCxnSpPr>
        <p:spPr>
          <a:xfrm>
            <a:off x="4440238" y="2797176"/>
            <a:ext cx="0" cy="2417763"/>
          </a:xfrm>
          <a:prstGeom prst="straightConnector1">
            <a:avLst/>
          </a:prstGeom>
          <a:ln w="69850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/>
          <p:cNvCxnSpPr/>
          <p:nvPr/>
        </p:nvCxnSpPr>
        <p:spPr>
          <a:xfrm>
            <a:off x="5375275" y="3805238"/>
            <a:ext cx="0" cy="1409700"/>
          </a:xfrm>
          <a:prstGeom prst="straightConnector1">
            <a:avLst/>
          </a:prstGeom>
          <a:ln w="69850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/>
          <p:cNvCxnSpPr/>
          <p:nvPr/>
        </p:nvCxnSpPr>
        <p:spPr>
          <a:xfrm>
            <a:off x="7248525" y="4851400"/>
            <a:ext cx="0" cy="363538"/>
          </a:xfrm>
          <a:prstGeom prst="straightConnector1">
            <a:avLst/>
          </a:prstGeom>
          <a:ln w="69850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/>
          <p:cNvCxnSpPr/>
          <p:nvPr/>
        </p:nvCxnSpPr>
        <p:spPr>
          <a:xfrm>
            <a:off x="7643813" y="1700213"/>
            <a:ext cx="0" cy="1460500"/>
          </a:xfrm>
          <a:prstGeom prst="straightConnector1">
            <a:avLst/>
          </a:prstGeom>
          <a:ln w="69850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/>
          <p:cNvCxnSpPr/>
          <p:nvPr/>
        </p:nvCxnSpPr>
        <p:spPr>
          <a:xfrm>
            <a:off x="7248525" y="3805239"/>
            <a:ext cx="0" cy="363537"/>
          </a:xfrm>
          <a:prstGeom prst="straightConnector1">
            <a:avLst/>
          </a:prstGeom>
          <a:ln w="69850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mit Pfeil 28"/>
          <p:cNvCxnSpPr/>
          <p:nvPr/>
        </p:nvCxnSpPr>
        <p:spPr>
          <a:xfrm>
            <a:off x="5843588" y="2797175"/>
            <a:ext cx="0" cy="363538"/>
          </a:xfrm>
          <a:prstGeom prst="straightConnector1">
            <a:avLst/>
          </a:prstGeom>
          <a:ln w="69850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36"/>
          <p:cNvCxnSpPr>
            <a:stCxn id="11" idx="3"/>
            <a:endCxn id="12" idx="1"/>
          </p:cNvCxnSpPr>
          <p:nvPr/>
        </p:nvCxnSpPr>
        <p:spPr>
          <a:xfrm>
            <a:off x="5808663" y="5827713"/>
            <a:ext cx="215900" cy="0"/>
          </a:xfrm>
          <a:prstGeom prst="line">
            <a:avLst/>
          </a:prstGeom>
          <a:ln w="635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 Verbindung 37"/>
          <p:cNvCxnSpPr/>
          <p:nvPr/>
        </p:nvCxnSpPr>
        <p:spPr>
          <a:xfrm>
            <a:off x="8759825" y="5827713"/>
            <a:ext cx="215900" cy="0"/>
          </a:xfrm>
          <a:prstGeom prst="line">
            <a:avLst/>
          </a:prstGeom>
          <a:ln w="635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 Verbindung mit Pfeil 38"/>
          <p:cNvCxnSpPr/>
          <p:nvPr/>
        </p:nvCxnSpPr>
        <p:spPr>
          <a:xfrm>
            <a:off x="5448300" y="1773239"/>
            <a:ext cx="0" cy="363537"/>
          </a:xfrm>
          <a:prstGeom prst="straightConnector1">
            <a:avLst/>
          </a:prstGeom>
          <a:ln w="69850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Gruppieren 41"/>
          <p:cNvGrpSpPr>
            <a:grpSpLocks/>
          </p:cNvGrpSpPr>
          <p:nvPr/>
        </p:nvGrpSpPr>
        <p:grpSpPr bwMode="auto">
          <a:xfrm>
            <a:off x="4908550" y="3109914"/>
            <a:ext cx="3924300" cy="3716337"/>
            <a:chOff x="3383992" y="3096925"/>
            <a:chExt cx="3924312" cy="3716451"/>
          </a:xfrm>
        </p:grpSpPr>
        <p:sp>
          <p:nvSpPr>
            <p:cNvPr id="41" name="Abgerundetes Rechteck 40"/>
            <p:cNvSpPr/>
            <p:nvPr/>
          </p:nvSpPr>
          <p:spPr>
            <a:xfrm>
              <a:off x="3383992" y="3096925"/>
              <a:ext cx="3924312" cy="3645012"/>
            </a:xfrm>
            <a:prstGeom prst="roundRect">
              <a:avLst>
                <a:gd name="adj" fmla="val 5807"/>
              </a:avLst>
            </a:prstGeom>
            <a:solidFill>
              <a:srgbClr val="FF0000">
                <a:alpha val="20000"/>
              </a:srgbClr>
            </a:solidFill>
            <a:ln>
              <a:solidFill>
                <a:srgbClr val="FF0000">
                  <a:alpha val="32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de-DE"/>
            </a:p>
          </p:txBody>
        </p:sp>
        <p:pic>
          <p:nvPicPr>
            <p:cNvPr id="5142" name="Picture 6" descr="RenderPipe0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88823" y="5851780"/>
              <a:ext cx="3502527" cy="9615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5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5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74" name="Rectangle 6"/>
          <p:cNvSpPr>
            <a:spLocks noChangeArrowheads="1"/>
          </p:cNvSpPr>
          <p:nvPr/>
        </p:nvSpPr>
        <p:spPr bwMode="auto">
          <a:xfrm>
            <a:off x="814918" y="1196976"/>
            <a:ext cx="11377082" cy="1655763"/>
          </a:xfrm>
          <a:prstGeom prst="rect">
            <a:avLst/>
          </a:pr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  <a:extLst/>
        </p:spPr>
        <p:txBody>
          <a:bodyPr wrap="none" anchor="ctr"/>
          <a:lstStyle/>
          <a:p>
            <a:endParaRPr lang="de-DE"/>
          </a:p>
        </p:txBody>
      </p:sp>
      <p:sp>
        <p:nvSpPr>
          <p:cNvPr id="30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dirty="0" smtClean="0"/>
              <a:t>Agenda Block 4</a:t>
            </a:r>
          </a:p>
        </p:txBody>
      </p:sp>
      <p:sp>
        <p:nvSpPr>
          <p:cNvPr id="307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de-DE" dirty="0" err="1" smtClean="0"/>
              <a:t>Shader</a:t>
            </a:r>
            <a:r>
              <a:rPr lang="de-DE" dirty="0" smtClean="0"/>
              <a:t>-Programmierung Hintergrund</a:t>
            </a:r>
          </a:p>
          <a:p>
            <a:pPr lvl="1" eaLnBrk="1" hangingPunct="1"/>
            <a:r>
              <a:rPr lang="de-DE" dirty="0" smtClean="0"/>
              <a:t>Die </a:t>
            </a:r>
            <a:r>
              <a:rPr lang="de-DE" dirty="0" err="1" smtClean="0"/>
              <a:t>Render</a:t>
            </a:r>
            <a:r>
              <a:rPr lang="de-DE" dirty="0" smtClean="0"/>
              <a:t>-Pipeline</a:t>
            </a:r>
          </a:p>
          <a:p>
            <a:pPr lvl="1" eaLnBrk="1" hangingPunct="1"/>
            <a:r>
              <a:rPr lang="de-DE" dirty="0" smtClean="0"/>
              <a:t>Fixed </a:t>
            </a:r>
            <a:r>
              <a:rPr lang="de-DE" dirty="0" err="1" smtClean="0"/>
              <a:t>Function</a:t>
            </a:r>
            <a:r>
              <a:rPr lang="de-DE" dirty="0" smtClean="0"/>
              <a:t> Rendering</a:t>
            </a:r>
          </a:p>
          <a:p>
            <a:pPr lvl="1" eaLnBrk="1" hangingPunct="1"/>
            <a:r>
              <a:rPr lang="de-DE" dirty="0" err="1" smtClean="0"/>
              <a:t>Shader</a:t>
            </a:r>
            <a:r>
              <a:rPr lang="de-DE" dirty="0" smtClean="0"/>
              <a:t> als Variable Programme der </a:t>
            </a:r>
            <a:r>
              <a:rPr lang="de-DE" dirty="0" err="1" smtClean="0"/>
              <a:t>Render</a:t>
            </a:r>
            <a:r>
              <a:rPr lang="de-DE" dirty="0" smtClean="0"/>
              <a:t>-Pipe</a:t>
            </a:r>
          </a:p>
          <a:p>
            <a:pPr eaLnBrk="1" hangingPunct="1"/>
            <a:endParaRPr lang="de-DE" dirty="0" smtClean="0"/>
          </a:p>
          <a:p>
            <a:pPr eaLnBrk="1" hangingPunct="1"/>
            <a:r>
              <a:rPr lang="de-DE" dirty="0" smtClean="0"/>
              <a:t>Ein erster </a:t>
            </a:r>
            <a:r>
              <a:rPr lang="de-DE" dirty="0" err="1" smtClean="0"/>
              <a:t>Surface-Shader</a:t>
            </a:r>
            <a:endParaRPr lang="de-DE" dirty="0" smtClean="0"/>
          </a:p>
          <a:p>
            <a:pPr lvl="1" eaLnBrk="1" hangingPunct="1"/>
            <a:r>
              <a:rPr lang="de-DE" dirty="0" smtClean="0"/>
              <a:t>Aufbau</a:t>
            </a:r>
          </a:p>
          <a:p>
            <a:pPr lvl="1" eaLnBrk="1" hangingPunct="1"/>
            <a:r>
              <a:rPr lang="de-DE" dirty="0" smtClean="0"/>
              <a:t>Eigenschaften von </a:t>
            </a:r>
            <a:r>
              <a:rPr lang="de-DE" dirty="0" err="1" smtClean="0"/>
              <a:t>ShaderLab</a:t>
            </a:r>
            <a:r>
              <a:rPr lang="de-DE" dirty="0" smtClean="0"/>
              <a:t> und </a:t>
            </a:r>
            <a:r>
              <a:rPr lang="de-DE" dirty="0" err="1" smtClean="0"/>
              <a:t>Surface-Shadern</a:t>
            </a:r>
            <a:endParaRPr lang="de-DE" dirty="0" smtClean="0"/>
          </a:p>
          <a:p>
            <a:pPr eaLnBrk="1" hangingPunct="1"/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val="2381913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1863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1863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6374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82" name="Line 2"/>
          <p:cNvSpPr>
            <a:spLocks noChangeShapeType="1"/>
          </p:cNvSpPr>
          <p:nvPr/>
        </p:nvSpPr>
        <p:spPr bwMode="auto">
          <a:xfrm>
            <a:off x="8183564" y="4540250"/>
            <a:ext cx="504825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smtClean="0"/>
              <a:t>Hintergrund: Rendering Pipeline</a:t>
            </a:r>
          </a:p>
        </p:txBody>
      </p:sp>
      <p:sp>
        <p:nvSpPr>
          <p:cNvPr id="225284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2135189" y="1196975"/>
            <a:ext cx="7921625" cy="2592388"/>
          </a:xfrm>
        </p:spPr>
        <p:txBody>
          <a:bodyPr/>
          <a:lstStyle/>
          <a:p>
            <a:pPr eaLnBrk="1" hangingPunct="1"/>
            <a:r>
              <a:rPr lang="de-DE" smtClean="0"/>
              <a:t>Rendering Pipeline überführt Geometrie in Pixelbilder</a:t>
            </a:r>
          </a:p>
          <a:p>
            <a:pPr eaLnBrk="1" hangingPunct="1"/>
            <a:r>
              <a:rPr lang="de-DE" smtClean="0"/>
              <a:t>Zweigeteilte Prozess-Kette</a:t>
            </a:r>
          </a:p>
          <a:p>
            <a:pPr lvl="1" eaLnBrk="1" hangingPunct="1"/>
            <a:r>
              <a:rPr lang="de-DE" smtClean="0"/>
              <a:t>Geometry-Pipe transformiert Geometrie. Umwandlung der Eckpunkt-Koordinaten (Vertices) aus „World“-Koordinaten in „Screen“-Koordinaten.</a:t>
            </a:r>
          </a:p>
          <a:p>
            <a:pPr lvl="1" eaLnBrk="1" hangingPunct="1"/>
            <a:r>
              <a:rPr lang="de-DE" smtClean="0"/>
              <a:t>Raster-Pipe füllte Dreiecke in Screen-Koordinaten und berechnet für jedes Pixel Farbwerte.</a:t>
            </a:r>
          </a:p>
        </p:txBody>
      </p:sp>
      <p:pic>
        <p:nvPicPr>
          <p:cNvPr id="4101" name="Picture 5" descr="CubeLowRe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2851" y="3890963"/>
            <a:ext cx="1584325" cy="1338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286" name="Picture 6" descr="RenderPipe0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9513" y="3890964"/>
            <a:ext cx="4608512" cy="1265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3" name="Picture 7" descr="CubeRaw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9289" y="3675064"/>
            <a:ext cx="1584325" cy="1550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288" name="Picture 8" descr="RenderPipe1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9513" y="3892550"/>
            <a:ext cx="4610100" cy="1265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289" name="Line 9"/>
          <p:cNvSpPr>
            <a:spLocks noChangeShapeType="1"/>
          </p:cNvSpPr>
          <p:nvPr/>
        </p:nvSpPr>
        <p:spPr bwMode="auto">
          <a:xfrm>
            <a:off x="3503614" y="4540250"/>
            <a:ext cx="720725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25290" name="Line 10"/>
          <p:cNvSpPr>
            <a:spLocks noChangeShapeType="1"/>
          </p:cNvSpPr>
          <p:nvPr/>
        </p:nvSpPr>
        <p:spPr bwMode="auto">
          <a:xfrm>
            <a:off x="6024563" y="5013325"/>
            <a:ext cx="0" cy="43180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pic>
        <p:nvPicPr>
          <p:cNvPr id="225291" name="Picture 11" descr="CubePersp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3838" y="5235576"/>
            <a:ext cx="1655762" cy="162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292" name="Line 12"/>
          <p:cNvSpPr>
            <a:spLocks noChangeShapeType="1"/>
          </p:cNvSpPr>
          <p:nvPr/>
        </p:nvSpPr>
        <p:spPr bwMode="auto">
          <a:xfrm flipV="1">
            <a:off x="6024563" y="4437063"/>
            <a:ext cx="215900" cy="1008062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87967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25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225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225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2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252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25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1000"/>
                                        <p:tgtEl>
                                          <p:spTgt spid="2252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5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2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252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1000"/>
                                        <p:tgtEl>
                                          <p:spTgt spid="225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25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28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22528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7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5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1000"/>
                                        <p:tgtEl>
                                          <p:spTgt spid="225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282" grpId="0" animBg="1"/>
      <p:bldP spid="225289" grpId="0" animBg="1"/>
      <p:bldP spid="225290" grpId="0" animBg="1"/>
      <p:bldP spid="225290" grpId="1" animBg="1"/>
      <p:bldP spid="225292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smtClean="0"/>
              <a:t>Hintergrund: Fixed Function Pipe (1)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79651" y="1196976"/>
            <a:ext cx="7993063" cy="2303463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de-DE" dirty="0" smtClean="0"/>
              <a:t>Darstellung wird durch </a:t>
            </a:r>
            <a:r>
              <a:rPr lang="de-DE" dirty="0" err="1" smtClean="0"/>
              <a:t>Render</a:t>
            </a:r>
            <a:r>
              <a:rPr lang="de-DE" dirty="0" smtClean="0"/>
              <a:t>-States gesteuert.</a:t>
            </a:r>
          </a:p>
          <a:p>
            <a:pPr lvl="1" eaLnBrk="1" hangingPunct="1">
              <a:lnSpc>
                <a:spcPct val="90000"/>
              </a:lnSpc>
            </a:pPr>
            <a:r>
              <a:rPr lang="de-DE" dirty="0" smtClean="0"/>
              <a:t>World- View- </a:t>
            </a:r>
            <a:r>
              <a:rPr lang="de-DE" dirty="0" err="1" smtClean="0"/>
              <a:t>Projection</a:t>
            </a:r>
            <a:r>
              <a:rPr lang="de-DE" dirty="0" smtClean="0"/>
              <a:t> Matrix</a:t>
            </a:r>
          </a:p>
          <a:p>
            <a:pPr lvl="1" eaLnBrk="1" hangingPunct="1">
              <a:lnSpc>
                <a:spcPct val="90000"/>
              </a:lnSpc>
            </a:pPr>
            <a:r>
              <a:rPr lang="de-DE" dirty="0" err="1" smtClean="0"/>
              <a:t>Texture</a:t>
            </a:r>
            <a:r>
              <a:rPr lang="de-DE" dirty="0" smtClean="0"/>
              <a:t>-, Fog-, </a:t>
            </a:r>
            <a:r>
              <a:rPr lang="de-DE" dirty="0" err="1" smtClean="0"/>
              <a:t>Lighting</a:t>
            </a:r>
            <a:r>
              <a:rPr lang="de-DE" dirty="0" smtClean="0"/>
              <a:t>-Settings</a:t>
            </a:r>
          </a:p>
          <a:p>
            <a:pPr eaLnBrk="1" hangingPunct="1">
              <a:lnSpc>
                <a:spcPct val="90000"/>
              </a:lnSpc>
            </a:pPr>
            <a:r>
              <a:rPr lang="de-DE" dirty="0" err="1" smtClean="0"/>
              <a:t>Render</a:t>
            </a:r>
            <a:r>
              <a:rPr lang="de-DE" dirty="0" smtClean="0"/>
              <a:t>-States = Parameter der Pipeline-Funktionen:</a:t>
            </a:r>
          </a:p>
          <a:p>
            <a:pPr lvl="1" eaLnBrk="1" hangingPunct="1">
              <a:lnSpc>
                <a:spcPct val="90000"/>
              </a:lnSpc>
            </a:pPr>
            <a:r>
              <a:rPr lang="de-DE" dirty="0" err="1" smtClean="0"/>
              <a:t>TransformVertex</a:t>
            </a:r>
            <a:r>
              <a:rPr lang="de-DE" dirty="0" smtClean="0"/>
              <a:t>(vector3 v, …)</a:t>
            </a:r>
          </a:p>
          <a:p>
            <a:pPr lvl="1" eaLnBrk="1" hangingPunct="1">
              <a:lnSpc>
                <a:spcPct val="90000"/>
              </a:lnSpc>
            </a:pPr>
            <a:r>
              <a:rPr lang="de-DE" dirty="0" err="1" smtClean="0"/>
              <a:t>ShadePixel</a:t>
            </a:r>
            <a:r>
              <a:rPr lang="de-DE" dirty="0" smtClean="0"/>
              <a:t>(vector4 </a:t>
            </a:r>
            <a:r>
              <a:rPr lang="de-DE" dirty="0" err="1" smtClean="0"/>
              <a:t>xy</a:t>
            </a:r>
            <a:r>
              <a:rPr lang="de-DE" dirty="0" smtClean="0"/>
              <a:t>, …)</a:t>
            </a:r>
          </a:p>
        </p:txBody>
      </p:sp>
      <p:pic>
        <p:nvPicPr>
          <p:cNvPr id="5124" name="Picture 4" descr="RenderPipe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2538" y="5229225"/>
            <a:ext cx="4610100" cy="1265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5" name="Picture 5" descr="NodesCoords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8439" y="4581526"/>
            <a:ext cx="574675" cy="57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6" name="Picture 6" descr="NodesLight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9601" y="4581526"/>
            <a:ext cx="50482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7" name="Picture 7" descr="NodesTextur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8889" y="4581525"/>
            <a:ext cx="503237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8" name="Picture 8" descr="NodesPalette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0464" y="4581525"/>
            <a:ext cx="503237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9" name="Picture 9" descr="NodesCoords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7576" y="4581526"/>
            <a:ext cx="574675" cy="57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30" name="Picture 10" descr="NodesCoords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8301" y="4581526"/>
            <a:ext cx="574675" cy="57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32" name="Line 12"/>
          <p:cNvSpPr>
            <a:spLocks noChangeShapeType="1"/>
          </p:cNvSpPr>
          <p:nvPr/>
        </p:nvSpPr>
        <p:spPr bwMode="auto">
          <a:xfrm>
            <a:off x="5016500" y="5157789"/>
            <a:ext cx="0" cy="358775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5133" name="Line 13"/>
          <p:cNvSpPr>
            <a:spLocks noChangeShapeType="1"/>
          </p:cNvSpPr>
          <p:nvPr/>
        </p:nvSpPr>
        <p:spPr bwMode="auto">
          <a:xfrm>
            <a:off x="4367213" y="5157789"/>
            <a:ext cx="0" cy="358775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5134" name="Line 14"/>
          <p:cNvSpPr>
            <a:spLocks noChangeShapeType="1"/>
          </p:cNvSpPr>
          <p:nvPr/>
        </p:nvSpPr>
        <p:spPr bwMode="auto">
          <a:xfrm>
            <a:off x="5735638" y="5157789"/>
            <a:ext cx="0" cy="358775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5135" name="Line 15"/>
          <p:cNvSpPr>
            <a:spLocks noChangeShapeType="1"/>
          </p:cNvSpPr>
          <p:nvPr/>
        </p:nvSpPr>
        <p:spPr bwMode="auto">
          <a:xfrm>
            <a:off x="6527800" y="5157789"/>
            <a:ext cx="0" cy="358775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5136" name="Line 16"/>
          <p:cNvSpPr>
            <a:spLocks noChangeShapeType="1"/>
          </p:cNvSpPr>
          <p:nvPr/>
        </p:nvSpPr>
        <p:spPr bwMode="auto">
          <a:xfrm>
            <a:off x="7175500" y="5157789"/>
            <a:ext cx="0" cy="358775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5137" name="Line 17"/>
          <p:cNvSpPr>
            <a:spLocks noChangeShapeType="1"/>
          </p:cNvSpPr>
          <p:nvPr/>
        </p:nvSpPr>
        <p:spPr bwMode="auto">
          <a:xfrm>
            <a:off x="7824788" y="5157789"/>
            <a:ext cx="0" cy="358775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" name="Text Box 18"/>
          <p:cNvSpPr txBox="1">
            <a:spLocks noChangeArrowheads="1"/>
          </p:cNvSpPr>
          <p:nvPr/>
        </p:nvSpPr>
        <p:spPr bwMode="auto">
          <a:xfrm>
            <a:off x="8543925" y="2565400"/>
            <a:ext cx="18732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lang="de-DE"/>
          </a:p>
        </p:txBody>
      </p:sp>
      <p:sp>
        <p:nvSpPr>
          <p:cNvPr id="5139" name="AutoShape 19"/>
          <p:cNvSpPr>
            <a:spLocks noChangeArrowheads="1"/>
          </p:cNvSpPr>
          <p:nvPr/>
        </p:nvSpPr>
        <p:spPr bwMode="auto">
          <a:xfrm>
            <a:off x="1703389" y="3500439"/>
            <a:ext cx="2016125" cy="1944687"/>
          </a:xfrm>
          <a:prstGeom prst="foldedCorner">
            <a:avLst>
              <a:gd name="adj" fmla="val 12500"/>
            </a:avLst>
          </a:prstGeom>
          <a:solidFill>
            <a:srgbClr val="FFFFCC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r>
              <a:rPr lang="de-DE" sz="1400" b="1">
                <a:latin typeface="Consolas" pitchFamily="49" charset="0"/>
              </a:rPr>
              <a:t>TransformVertex(</a:t>
            </a:r>
          </a:p>
          <a:p>
            <a:r>
              <a:rPr lang="de-DE" sz="1400" b="1">
                <a:latin typeface="Consolas" pitchFamily="49" charset="0"/>
              </a:rPr>
              <a:t> v, W, V, P)</a:t>
            </a:r>
          </a:p>
          <a:p>
            <a:r>
              <a:rPr lang="de-DE" sz="1400" b="1">
                <a:latin typeface="Consolas" pitchFamily="49" charset="0"/>
              </a:rPr>
              <a:t>{</a:t>
            </a:r>
          </a:p>
          <a:p>
            <a:r>
              <a:rPr lang="de-DE" sz="1200" b="1">
                <a:latin typeface="Consolas" pitchFamily="49" charset="0"/>
              </a:rPr>
              <a:t> </a:t>
            </a:r>
            <a:r>
              <a:rPr lang="de-DE" sz="1400" b="1">
                <a:latin typeface="Consolas" pitchFamily="49" charset="0"/>
              </a:rPr>
              <a:t>vw = v * W;</a:t>
            </a:r>
          </a:p>
          <a:p>
            <a:r>
              <a:rPr lang="de-DE" sz="1400" b="1">
                <a:latin typeface="Consolas" pitchFamily="49" charset="0"/>
              </a:rPr>
              <a:t> vv = vw * V;</a:t>
            </a:r>
          </a:p>
          <a:p>
            <a:r>
              <a:rPr lang="de-DE" sz="1400" b="1">
                <a:latin typeface="Consolas" pitchFamily="49" charset="0"/>
              </a:rPr>
              <a:t> vs = vv * P;</a:t>
            </a:r>
          </a:p>
          <a:p>
            <a:r>
              <a:rPr lang="de-DE" sz="1400" b="1">
                <a:latin typeface="Consolas" pitchFamily="49" charset="0"/>
              </a:rPr>
              <a:t> return vs;</a:t>
            </a:r>
          </a:p>
          <a:p>
            <a:r>
              <a:rPr lang="de-DE" sz="1400" b="1">
                <a:latin typeface="Consolas" pitchFamily="49" charset="0"/>
              </a:rPr>
              <a:t>}</a:t>
            </a:r>
          </a:p>
        </p:txBody>
      </p:sp>
      <p:sp>
        <p:nvSpPr>
          <p:cNvPr id="5148" name="AutoShape 28"/>
          <p:cNvSpPr>
            <a:spLocks noChangeArrowheads="1"/>
          </p:cNvSpPr>
          <p:nvPr/>
        </p:nvSpPr>
        <p:spPr bwMode="auto">
          <a:xfrm>
            <a:off x="8401051" y="3500439"/>
            <a:ext cx="2085975" cy="1944687"/>
          </a:xfrm>
          <a:prstGeom prst="foldedCorner">
            <a:avLst>
              <a:gd name="adj" fmla="val 12500"/>
            </a:avLst>
          </a:prstGeom>
          <a:solidFill>
            <a:srgbClr val="FFFFCC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r>
              <a:rPr lang="de-DE" sz="1400" b="1" dirty="0" err="1" smtClean="0">
                <a:latin typeface="Consolas" pitchFamily="49" charset="0"/>
              </a:rPr>
              <a:t>ShadePixel</a:t>
            </a:r>
            <a:r>
              <a:rPr lang="de-DE" sz="1400" b="1" dirty="0" smtClean="0">
                <a:latin typeface="Consolas" pitchFamily="49" charset="0"/>
              </a:rPr>
              <a:t>(</a:t>
            </a:r>
            <a:r>
              <a:rPr lang="de-DE" sz="1400" b="1" dirty="0" err="1" smtClean="0">
                <a:latin typeface="Consolas" pitchFamily="49" charset="0"/>
              </a:rPr>
              <a:t>xy</a:t>
            </a:r>
            <a:r>
              <a:rPr lang="de-DE" sz="1400" b="1" dirty="0" smtClean="0">
                <a:latin typeface="Consolas" pitchFamily="49" charset="0"/>
              </a:rPr>
              <a:t>, …)</a:t>
            </a:r>
            <a:endParaRPr lang="de-DE" sz="1400" b="1" dirty="0">
              <a:latin typeface="Consolas" pitchFamily="49" charset="0"/>
            </a:endParaRPr>
          </a:p>
          <a:p>
            <a:r>
              <a:rPr lang="de-DE" sz="1400" b="1" dirty="0">
                <a:latin typeface="Consolas" pitchFamily="49" charset="0"/>
              </a:rPr>
              <a:t>{</a:t>
            </a:r>
          </a:p>
          <a:p>
            <a:r>
              <a:rPr lang="de-DE" sz="1400" b="1" dirty="0">
                <a:latin typeface="Consolas" pitchFamily="49" charset="0"/>
              </a:rPr>
              <a:t> </a:t>
            </a:r>
            <a:r>
              <a:rPr lang="de-DE" sz="1400" b="1" dirty="0" err="1">
                <a:latin typeface="Consolas" pitchFamily="49" charset="0"/>
              </a:rPr>
              <a:t>rgb</a:t>
            </a:r>
            <a:r>
              <a:rPr lang="de-DE" sz="1400" b="1" dirty="0">
                <a:latin typeface="Consolas" pitchFamily="49" charset="0"/>
              </a:rPr>
              <a:t> = </a:t>
            </a:r>
            <a:r>
              <a:rPr lang="de-DE" sz="1400" b="1" dirty="0" err="1">
                <a:latin typeface="Consolas" pitchFamily="49" charset="0"/>
              </a:rPr>
              <a:t>Gouraud</a:t>
            </a:r>
            <a:r>
              <a:rPr lang="de-DE" sz="1400" b="1" dirty="0">
                <a:latin typeface="Consolas" pitchFamily="49" charset="0"/>
              </a:rPr>
              <a:t>(…);</a:t>
            </a:r>
          </a:p>
          <a:p>
            <a:r>
              <a:rPr lang="de-DE" sz="1400" b="1" dirty="0">
                <a:latin typeface="Consolas" pitchFamily="49" charset="0"/>
              </a:rPr>
              <a:t> </a:t>
            </a:r>
            <a:r>
              <a:rPr lang="de-DE" sz="1400" b="1" dirty="0" err="1">
                <a:latin typeface="Consolas" pitchFamily="49" charset="0"/>
              </a:rPr>
              <a:t>rgb</a:t>
            </a:r>
            <a:r>
              <a:rPr lang="de-DE" sz="1400" b="1" dirty="0">
                <a:latin typeface="Consolas" pitchFamily="49" charset="0"/>
              </a:rPr>
              <a:t> *= </a:t>
            </a:r>
            <a:r>
              <a:rPr lang="de-DE" sz="1400" b="1" dirty="0" err="1">
                <a:latin typeface="Consolas" pitchFamily="49" charset="0"/>
              </a:rPr>
              <a:t>Texture</a:t>
            </a:r>
            <a:r>
              <a:rPr lang="de-DE" sz="1400" b="1" dirty="0">
                <a:latin typeface="Consolas" pitchFamily="49" charset="0"/>
              </a:rPr>
              <a:t>(…);</a:t>
            </a:r>
          </a:p>
          <a:p>
            <a:r>
              <a:rPr lang="de-DE" sz="1400" b="1" dirty="0">
                <a:latin typeface="Consolas" pitchFamily="49" charset="0"/>
              </a:rPr>
              <a:t> </a:t>
            </a:r>
            <a:r>
              <a:rPr lang="de-DE" sz="1400" b="1" dirty="0" err="1">
                <a:latin typeface="Consolas" pitchFamily="49" charset="0"/>
              </a:rPr>
              <a:t>rgb</a:t>
            </a:r>
            <a:r>
              <a:rPr lang="de-DE" sz="1400" b="1" dirty="0">
                <a:latin typeface="Consolas" pitchFamily="49" charset="0"/>
              </a:rPr>
              <a:t> *= Fog(…);</a:t>
            </a:r>
          </a:p>
          <a:p>
            <a:r>
              <a:rPr lang="de-DE" sz="1400" b="1" dirty="0">
                <a:latin typeface="Consolas" pitchFamily="49" charset="0"/>
              </a:rPr>
              <a:t> </a:t>
            </a:r>
            <a:r>
              <a:rPr lang="de-DE" sz="1400" b="1" dirty="0" err="1">
                <a:latin typeface="Consolas" pitchFamily="49" charset="0"/>
              </a:rPr>
              <a:t>return</a:t>
            </a:r>
            <a:r>
              <a:rPr lang="de-DE" sz="1400" b="1" dirty="0">
                <a:latin typeface="Consolas" pitchFamily="49" charset="0"/>
              </a:rPr>
              <a:t> </a:t>
            </a:r>
            <a:r>
              <a:rPr lang="de-DE" sz="1400" b="1" dirty="0" err="1">
                <a:latin typeface="Consolas" pitchFamily="49" charset="0"/>
              </a:rPr>
              <a:t>rgb</a:t>
            </a:r>
            <a:r>
              <a:rPr lang="de-DE" sz="1400" b="1" dirty="0">
                <a:latin typeface="Consolas" pitchFamily="49" charset="0"/>
              </a:rPr>
              <a:t>;</a:t>
            </a:r>
          </a:p>
          <a:p>
            <a:r>
              <a:rPr lang="de-DE" sz="1400" b="1" dirty="0">
                <a:latin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829244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1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5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5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2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5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5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4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5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5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5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5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5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5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51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 nodeType="clickPar">
                      <p:stCondLst>
                        <p:cond delay="indefinite"/>
                      </p:stCondLst>
                      <p:childTnLst>
                        <p:par>
                          <p:cTn id="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51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7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4" dur="1000"/>
                                        <p:tgtEl>
                                          <p:spTgt spid="5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51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8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3" dur="1000"/>
                                        <p:tgtEl>
                                          <p:spTgt spid="5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32" grpId="0" animBg="1"/>
      <p:bldP spid="5133" grpId="0" animBg="1"/>
      <p:bldP spid="5134" grpId="0" animBg="1"/>
      <p:bldP spid="5135" grpId="0" animBg="1"/>
      <p:bldP spid="5136" grpId="0" animBg="1"/>
      <p:bldP spid="5137" grpId="0" animBg="1"/>
      <p:bldP spid="5139" grpId="0" animBg="1"/>
      <p:bldP spid="5148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smtClean="0"/>
              <a:t>Hintergrund: Fixed Function Pipe (2)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135189" y="1196976"/>
            <a:ext cx="7921625" cy="1800225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de-DE" sz="2000"/>
              <a:t>Fixed Function Pipeline</a:t>
            </a:r>
          </a:p>
          <a:p>
            <a:pPr lvl="1" eaLnBrk="1" hangingPunct="1">
              <a:lnSpc>
                <a:spcPct val="80000"/>
              </a:lnSpc>
            </a:pPr>
            <a:r>
              <a:rPr lang="de-DE" sz="1800"/>
              <a:t>Starre Algorithmen</a:t>
            </a:r>
          </a:p>
          <a:p>
            <a:pPr lvl="1" eaLnBrk="1" hangingPunct="1">
              <a:lnSpc>
                <a:spcPct val="80000"/>
              </a:lnSpc>
            </a:pPr>
            <a:r>
              <a:rPr lang="de-DE" sz="1800"/>
              <a:t>Variable Parameter</a:t>
            </a:r>
          </a:p>
          <a:p>
            <a:pPr eaLnBrk="1" hangingPunct="1">
              <a:lnSpc>
                <a:spcPct val="80000"/>
              </a:lnSpc>
            </a:pPr>
            <a:r>
              <a:rPr lang="de-DE" sz="2000"/>
              <a:t>Algorithmus in der Geometry-Pipe wird 1x pro Vertex ausgeführt</a:t>
            </a:r>
          </a:p>
          <a:p>
            <a:pPr eaLnBrk="1" hangingPunct="1">
              <a:lnSpc>
                <a:spcPct val="80000"/>
              </a:lnSpc>
            </a:pPr>
            <a:r>
              <a:rPr lang="de-DE" sz="2000"/>
              <a:t>Algorithmus in der Raster-Pipe wird 1x pro zu füllendem Pixel ausgeführt.</a:t>
            </a:r>
          </a:p>
        </p:txBody>
      </p:sp>
      <p:pic>
        <p:nvPicPr>
          <p:cNvPr id="6148" name="Picture 4" descr="RenderPipe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2538" y="5229225"/>
            <a:ext cx="4610100" cy="1265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7" name="Picture 5" descr="NodesCoords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8439" y="4581526"/>
            <a:ext cx="574675" cy="57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8" name="Picture 6" descr="NodesLight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9601" y="4581526"/>
            <a:ext cx="50482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9" name="Picture 7" descr="NodesTextur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8889" y="4581525"/>
            <a:ext cx="503237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00" name="Picture 8" descr="NodesPalette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0464" y="4581525"/>
            <a:ext cx="503237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01" name="Picture 9" descr="NodesCoords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7576" y="4581526"/>
            <a:ext cx="574675" cy="57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02" name="Picture 10" descr="NodesCoords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8301" y="4581526"/>
            <a:ext cx="574675" cy="57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55" name="Line 11"/>
          <p:cNvSpPr>
            <a:spLocks noChangeShapeType="1"/>
          </p:cNvSpPr>
          <p:nvPr/>
        </p:nvSpPr>
        <p:spPr bwMode="auto">
          <a:xfrm>
            <a:off x="5016500" y="5157789"/>
            <a:ext cx="0" cy="358775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6156" name="Line 12"/>
          <p:cNvSpPr>
            <a:spLocks noChangeShapeType="1"/>
          </p:cNvSpPr>
          <p:nvPr/>
        </p:nvSpPr>
        <p:spPr bwMode="auto">
          <a:xfrm>
            <a:off x="4367213" y="5157789"/>
            <a:ext cx="0" cy="358775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6157" name="Line 13"/>
          <p:cNvSpPr>
            <a:spLocks noChangeShapeType="1"/>
          </p:cNvSpPr>
          <p:nvPr/>
        </p:nvSpPr>
        <p:spPr bwMode="auto">
          <a:xfrm>
            <a:off x="5735638" y="5157789"/>
            <a:ext cx="0" cy="358775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6158" name="Line 14"/>
          <p:cNvSpPr>
            <a:spLocks noChangeShapeType="1"/>
          </p:cNvSpPr>
          <p:nvPr/>
        </p:nvSpPr>
        <p:spPr bwMode="auto">
          <a:xfrm>
            <a:off x="6527800" y="5157789"/>
            <a:ext cx="0" cy="358775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6159" name="Line 15"/>
          <p:cNvSpPr>
            <a:spLocks noChangeShapeType="1"/>
          </p:cNvSpPr>
          <p:nvPr/>
        </p:nvSpPr>
        <p:spPr bwMode="auto">
          <a:xfrm>
            <a:off x="7175500" y="5157789"/>
            <a:ext cx="0" cy="358775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6160" name="Line 16"/>
          <p:cNvSpPr>
            <a:spLocks noChangeShapeType="1"/>
          </p:cNvSpPr>
          <p:nvPr/>
        </p:nvSpPr>
        <p:spPr bwMode="auto">
          <a:xfrm>
            <a:off x="7824788" y="5157789"/>
            <a:ext cx="0" cy="358775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8209" name="AutoShape 17"/>
          <p:cNvSpPr>
            <a:spLocks noChangeArrowheads="1"/>
          </p:cNvSpPr>
          <p:nvPr/>
        </p:nvSpPr>
        <p:spPr bwMode="auto">
          <a:xfrm>
            <a:off x="1703389" y="3500439"/>
            <a:ext cx="2016125" cy="1944687"/>
          </a:xfrm>
          <a:prstGeom prst="foldedCorner">
            <a:avLst>
              <a:gd name="adj" fmla="val 12500"/>
            </a:avLst>
          </a:prstGeom>
          <a:solidFill>
            <a:srgbClr val="FFFFCC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r>
              <a:rPr lang="de-DE" sz="1400" b="1">
                <a:latin typeface="Consolas" pitchFamily="49" charset="0"/>
              </a:rPr>
              <a:t>TransformVertex(v)</a:t>
            </a:r>
          </a:p>
          <a:p>
            <a:r>
              <a:rPr lang="de-DE" sz="1400" b="1">
                <a:latin typeface="Consolas" pitchFamily="49" charset="0"/>
              </a:rPr>
              <a:t>{</a:t>
            </a:r>
          </a:p>
          <a:p>
            <a:r>
              <a:rPr lang="de-DE" sz="1200" b="1">
                <a:latin typeface="Consolas" pitchFamily="49" charset="0"/>
              </a:rPr>
              <a:t> </a:t>
            </a:r>
            <a:r>
              <a:rPr lang="de-DE" sz="1400" b="1">
                <a:latin typeface="Consolas" pitchFamily="49" charset="0"/>
              </a:rPr>
              <a:t>vw = v * W;</a:t>
            </a:r>
          </a:p>
          <a:p>
            <a:r>
              <a:rPr lang="de-DE" sz="1400" b="1">
                <a:latin typeface="Consolas" pitchFamily="49" charset="0"/>
              </a:rPr>
              <a:t> vv = vw * V;</a:t>
            </a:r>
          </a:p>
          <a:p>
            <a:r>
              <a:rPr lang="de-DE" sz="1400" b="1">
                <a:latin typeface="Consolas" pitchFamily="49" charset="0"/>
              </a:rPr>
              <a:t> vs = vv * P;</a:t>
            </a:r>
          </a:p>
          <a:p>
            <a:r>
              <a:rPr lang="de-DE" sz="1400" b="1">
                <a:latin typeface="Consolas" pitchFamily="49" charset="0"/>
              </a:rPr>
              <a:t> return vs;</a:t>
            </a:r>
          </a:p>
          <a:p>
            <a:r>
              <a:rPr lang="de-DE" sz="1400" b="1">
                <a:latin typeface="Consolas" pitchFamily="49" charset="0"/>
              </a:rPr>
              <a:t>}</a:t>
            </a:r>
          </a:p>
        </p:txBody>
      </p:sp>
      <p:sp>
        <p:nvSpPr>
          <p:cNvPr id="8210" name="AutoShape 18"/>
          <p:cNvSpPr>
            <a:spLocks noChangeArrowheads="1"/>
          </p:cNvSpPr>
          <p:nvPr/>
        </p:nvSpPr>
        <p:spPr bwMode="auto">
          <a:xfrm>
            <a:off x="8401051" y="3500439"/>
            <a:ext cx="2085975" cy="1944687"/>
          </a:xfrm>
          <a:prstGeom prst="foldedCorner">
            <a:avLst>
              <a:gd name="adj" fmla="val 12500"/>
            </a:avLst>
          </a:prstGeom>
          <a:solidFill>
            <a:srgbClr val="FFFFCC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r>
              <a:rPr lang="de-DE" sz="1400" b="1">
                <a:latin typeface="Consolas" pitchFamily="49" charset="0"/>
              </a:rPr>
              <a:t>ShadePixel(Mat,</a:t>
            </a:r>
          </a:p>
          <a:p>
            <a:r>
              <a:rPr lang="de-DE" sz="1400" b="1">
                <a:latin typeface="Consolas" pitchFamily="49" charset="0"/>
              </a:rPr>
              <a:t>   Light, Tex)</a:t>
            </a:r>
          </a:p>
          <a:p>
            <a:r>
              <a:rPr lang="de-DE" sz="1400" b="1">
                <a:latin typeface="Consolas" pitchFamily="49" charset="0"/>
              </a:rPr>
              <a:t>{</a:t>
            </a:r>
          </a:p>
          <a:p>
            <a:r>
              <a:rPr lang="de-DE" sz="1400" b="1">
                <a:latin typeface="Consolas" pitchFamily="49" charset="0"/>
              </a:rPr>
              <a:t> rgb = Gouraud(…);</a:t>
            </a:r>
          </a:p>
          <a:p>
            <a:r>
              <a:rPr lang="de-DE" sz="1400" b="1">
                <a:latin typeface="Consolas" pitchFamily="49" charset="0"/>
              </a:rPr>
              <a:t> rgb *= Texture(…);</a:t>
            </a:r>
          </a:p>
          <a:p>
            <a:r>
              <a:rPr lang="de-DE" sz="1400" b="1">
                <a:latin typeface="Consolas" pitchFamily="49" charset="0"/>
              </a:rPr>
              <a:t> rgb *= Fog(…);</a:t>
            </a:r>
          </a:p>
          <a:p>
            <a:r>
              <a:rPr lang="de-DE" sz="1400" b="1">
                <a:latin typeface="Consolas" pitchFamily="49" charset="0"/>
              </a:rPr>
              <a:t> return rgb;</a:t>
            </a:r>
          </a:p>
          <a:p>
            <a:r>
              <a:rPr lang="de-DE" sz="1400" b="1">
                <a:latin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442836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9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820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820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 tmFilter="0, 0; .2, .5; .8, .5; 1, 0"/>
                                        <p:tgtEl>
                                          <p:spTgt spid="82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" dur="250" autoRev="1" fill="hold"/>
                                        <p:tgtEl>
                                          <p:spTgt spid="82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 tmFilter="0, 0; .2, .5; .8, .5; 1, 0"/>
                                        <p:tgtEl>
                                          <p:spTgt spid="819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" dur="250" autoRev="1" fill="hold"/>
                                        <p:tgtEl>
                                          <p:spTgt spid="819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4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 tmFilter="0, 0; .2, .5; .8, .5; 1, 0"/>
                                        <p:tgtEl>
                                          <p:spTgt spid="820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6" dur="250" autoRev="1" fill="hold"/>
                                        <p:tgtEl>
                                          <p:spTgt spid="820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 tmFilter="0, 0; .2, .5; .8, .5; 1, 0"/>
                                        <p:tgtEl>
                                          <p:spTgt spid="820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9" dur="250" autoRev="1" fill="hold"/>
                                        <p:tgtEl>
                                          <p:spTgt spid="820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0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 tmFilter="0, 0; .2, .5; .8, .5; 1, 0"/>
                                        <p:tgtEl>
                                          <p:spTgt spid="820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2" dur="250" autoRev="1" fill="hold"/>
                                        <p:tgtEl>
                                          <p:spTgt spid="820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 tmFilter="0, 0; .2, .5; .8, .5; 1, 0"/>
                                        <p:tgtEl>
                                          <p:spTgt spid="819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5" dur="250" autoRev="1" fill="hold"/>
                                        <p:tgtEl>
                                          <p:spTgt spid="819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6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 tmFilter="0, 0; .2, .5; .8, .5; 1, 0"/>
                                        <p:tgtEl>
                                          <p:spTgt spid="819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8" dur="250" autoRev="1" fill="hold"/>
                                        <p:tgtEl>
                                          <p:spTgt spid="819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8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81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09" grpId="0" animBg="1"/>
      <p:bldP spid="8210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smtClean="0"/>
              <a:t>Shader: Programmierbare Pipeline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135189" y="1196976"/>
            <a:ext cx="7921625" cy="1871663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de-DE" smtClean="0"/>
              <a:t>Programmierbare GPU:</a:t>
            </a:r>
          </a:p>
          <a:p>
            <a:pPr lvl="1" eaLnBrk="1" hangingPunct="1">
              <a:lnSpc>
                <a:spcPct val="90000"/>
              </a:lnSpc>
            </a:pPr>
            <a:r>
              <a:rPr lang="de-DE" smtClean="0"/>
              <a:t>Statt setzen der „aktuellen“ Renderstates</a:t>
            </a:r>
          </a:p>
          <a:p>
            <a:pPr lvl="1" eaLnBrk="1" hangingPunct="1">
              <a:lnSpc>
                <a:spcPct val="90000"/>
              </a:lnSpc>
            </a:pPr>
            <a:r>
              <a:rPr lang="de-DE" smtClean="0"/>
              <a:t>Setzen des „aktuellen“ Geometrie/Raster-Algorithmus + Parameter</a:t>
            </a:r>
          </a:p>
          <a:p>
            <a:pPr eaLnBrk="1" hangingPunct="1">
              <a:lnSpc>
                <a:spcPct val="90000"/>
              </a:lnSpc>
            </a:pPr>
            <a:r>
              <a:rPr lang="de-DE" smtClean="0"/>
              <a:t>Rendern = Ausführen von Vertex- &amp; Pixel-Shader</a:t>
            </a:r>
          </a:p>
        </p:txBody>
      </p:sp>
      <p:pic>
        <p:nvPicPr>
          <p:cNvPr id="7172" name="Picture 4" descr="RenderPipe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0950" y="5229225"/>
            <a:ext cx="4610100" cy="1265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1" name="Picture 5" descr="NodesCoords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8439" y="4581526"/>
            <a:ext cx="574675" cy="57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2" name="Picture 6" descr="NodesLight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9601" y="4581526"/>
            <a:ext cx="50482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3" name="Picture 7" descr="NodesTextur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8889" y="4581525"/>
            <a:ext cx="503237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4" name="Picture 8" descr="NodesPalette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0464" y="4581525"/>
            <a:ext cx="503237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5" name="Picture 9" descr="NodesCoords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7576" y="4581526"/>
            <a:ext cx="574675" cy="57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6" name="Picture 10" descr="NodesCoords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8301" y="4581526"/>
            <a:ext cx="574675" cy="57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9" name="Line 11"/>
          <p:cNvSpPr>
            <a:spLocks noChangeShapeType="1"/>
          </p:cNvSpPr>
          <p:nvPr/>
        </p:nvSpPr>
        <p:spPr bwMode="auto">
          <a:xfrm>
            <a:off x="5016500" y="5157789"/>
            <a:ext cx="0" cy="358775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4348" name="Line 12"/>
          <p:cNvSpPr>
            <a:spLocks noChangeShapeType="1"/>
          </p:cNvSpPr>
          <p:nvPr/>
        </p:nvSpPr>
        <p:spPr bwMode="auto">
          <a:xfrm>
            <a:off x="4367213" y="5157789"/>
            <a:ext cx="0" cy="358775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4349" name="Line 13"/>
          <p:cNvSpPr>
            <a:spLocks noChangeShapeType="1"/>
          </p:cNvSpPr>
          <p:nvPr/>
        </p:nvSpPr>
        <p:spPr bwMode="auto">
          <a:xfrm>
            <a:off x="5735638" y="5157789"/>
            <a:ext cx="0" cy="358775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4350" name="Line 14"/>
          <p:cNvSpPr>
            <a:spLocks noChangeShapeType="1"/>
          </p:cNvSpPr>
          <p:nvPr/>
        </p:nvSpPr>
        <p:spPr bwMode="auto">
          <a:xfrm>
            <a:off x="6527800" y="5157789"/>
            <a:ext cx="0" cy="358775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7183" name="Line 15"/>
          <p:cNvSpPr>
            <a:spLocks noChangeShapeType="1"/>
          </p:cNvSpPr>
          <p:nvPr/>
        </p:nvSpPr>
        <p:spPr bwMode="auto">
          <a:xfrm>
            <a:off x="7175500" y="5157789"/>
            <a:ext cx="0" cy="358775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4352" name="Line 16"/>
          <p:cNvSpPr>
            <a:spLocks noChangeShapeType="1"/>
          </p:cNvSpPr>
          <p:nvPr/>
        </p:nvSpPr>
        <p:spPr bwMode="auto">
          <a:xfrm>
            <a:off x="7824788" y="5157789"/>
            <a:ext cx="0" cy="358775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4353" name="AutoShape 17"/>
          <p:cNvSpPr>
            <a:spLocks noChangeArrowheads="1"/>
          </p:cNvSpPr>
          <p:nvPr/>
        </p:nvSpPr>
        <p:spPr bwMode="auto">
          <a:xfrm>
            <a:off x="4008439" y="3573464"/>
            <a:ext cx="2016125" cy="1512887"/>
          </a:xfrm>
          <a:prstGeom prst="foldedCorner">
            <a:avLst>
              <a:gd name="adj" fmla="val 12500"/>
            </a:avLst>
          </a:prstGeom>
          <a:solidFill>
            <a:srgbClr val="FFFFCC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r>
              <a:rPr lang="de-DE" sz="1600" b="1">
                <a:latin typeface="Consolas" pitchFamily="49" charset="0"/>
              </a:rPr>
              <a:t>ShadeVertex</a:t>
            </a:r>
            <a:r>
              <a:rPr lang="de-DE" sz="1400" b="1">
                <a:latin typeface="Consolas" pitchFamily="49" charset="0"/>
              </a:rPr>
              <a:t>(v,</a:t>
            </a:r>
          </a:p>
          <a:p>
            <a:r>
              <a:rPr lang="de-DE" sz="1400" b="1">
                <a:latin typeface="Consolas" pitchFamily="49" charset="0"/>
              </a:rPr>
              <a:t>   M, V, P)</a:t>
            </a:r>
          </a:p>
          <a:p>
            <a:r>
              <a:rPr lang="de-DE" sz="1400" b="1">
                <a:latin typeface="Consolas" pitchFamily="49" charset="0"/>
              </a:rPr>
              <a:t>{</a:t>
            </a:r>
          </a:p>
          <a:p>
            <a:r>
              <a:rPr lang="de-DE" sz="1200" b="1">
                <a:latin typeface="Consolas" pitchFamily="49" charset="0"/>
              </a:rPr>
              <a:t> </a:t>
            </a:r>
            <a:r>
              <a:rPr lang="de-DE" sz="1400" b="1">
                <a:latin typeface="Consolas" pitchFamily="49" charset="0"/>
              </a:rPr>
              <a:t>…</a:t>
            </a:r>
          </a:p>
          <a:p>
            <a:r>
              <a:rPr lang="de-DE" sz="1400" b="1">
                <a:latin typeface="Consolas" pitchFamily="49" charset="0"/>
              </a:rPr>
              <a:t> return vs;</a:t>
            </a:r>
          </a:p>
          <a:p>
            <a:r>
              <a:rPr lang="de-DE" sz="1400" b="1">
                <a:latin typeface="Consolas" pitchFamily="49" charset="0"/>
              </a:rPr>
              <a:t>}</a:t>
            </a:r>
          </a:p>
        </p:txBody>
      </p:sp>
      <p:sp>
        <p:nvSpPr>
          <p:cNvPr id="14354" name="AutoShape 18"/>
          <p:cNvSpPr>
            <a:spLocks noChangeArrowheads="1"/>
          </p:cNvSpPr>
          <p:nvPr/>
        </p:nvSpPr>
        <p:spPr bwMode="auto">
          <a:xfrm>
            <a:off x="6240464" y="3573464"/>
            <a:ext cx="2085975" cy="1512887"/>
          </a:xfrm>
          <a:prstGeom prst="foldedCorner">
            <a:avLst>
              <a:gd name="adj" fmla="val 12500"/>
            </a:avLst>
          </a:prstGeom>
          <a:solidFill>
            <a:srgbClr val="FFFFCC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r>
              <a:rPr lang="de-DE" sz="1600" b="1">
                <a:latin typeface="Consolas" pitchFamily="49" charset="0"/>
              </a:rPr>
              <a:t>ShadePixel</a:t>
            </a:r>
            <a:r>
              <a:rPr lang="de-DE" sz="1400" b="1">
                <a:latin typeface="Consolas" pitchFamily="49" charset="0"/>
              </a:rPr>
              <a:t>(Mat,</a:t>
            </a:r>
          </a:p>
          <a:p>
            <a:r>
              <a:rPr lang="de-DE" sz="1400" b="1">
                <a:latin typeface="Consolas" pitchFamily="49" charset="0"/>
              </a:rPr>
              <a:t>   Light, Tex)</a:t>
            </a:r>
          </a:p>
          <a:p>
            <a:r>
              <a:rPr lang="de-DE" sz="1400" b="1">
                <a:latin typeface="Consolas" pitchFamily="49" charset="0"/>
              </a:rPr>
              <a:t>{</a:t>
            </a:r>
          </a:p>
          <a:p>
            <a:r>
              <a:rPr lang="de-DE" sz="1400" b="1">
                <a:latin typeface="Consolas" pitchFamily="49" charset="0"/>
              </a:rPr>
              <a:t> …</a:t>
            </a:r>
          </a:p>
          <a:p>
            <a:r>
              <a:rPr lang="de-DE" sz="1400" b="1">
                <a:latin typeface="Consolas" pitchFamily="49" charset="0"/>
              </a:rPr>
              <a:t> return rgb;</a:t>
            </a:r>
          </a:p>
          <a:p>
            <a:r>
              <a:rPr lang="de-DE" sz="1400" b="1">
                <a:latin typeface="Consolas" pitchFamily="49" charset="0"/>
              </a:rPr>
              <a:t>}</a:t>
            </a:r>
          </a:p>
        </p:txBody>
      </p:sp>
      <p:pic>
        <p:nvPicPr>
          <p:cNvPr id="14355" name="Picture 19" descr="CubeRaw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0726" y="4973639"/>
            <a:ext cx="1584325" cy="1550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56" name="Line 20"/>
          <p:cNvSpPr>
            <a:spLocks noChangeShapeType="1"/>
          </p:cNvSpPr>
          <p:nvPr/>
        </p:nvSpPr>
        <p:spPr bwMode="auto">
          <a:xfrm>
            <a:off x="3575051" y="5838825"/>
            <a:ext cx="720725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4357" name="Line 21"/>
          <p:cNvSpPr>
            <a:spLocks noChangeShapeType="1"/>
          </p:cNvSpPr>
          <p:nvPr/>
        </p:nvSpPr>
        <p:spPr bwMode="auto">
          <a:xfrm>
            <a:off x="8328026" y="5908675"/>
            <a:ext cx="504825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pic>
        <p:nvPicPr>
          <p:cNvPr id="14358" name="Picture 22" descr="CubeLowRes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2851" y="5229226"/>
            <a:ext cx="1584325" cy="1338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66880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43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1000"/>
                                        <p:tgtEl>
                                          <p:spTgt spid="143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1000"/>
                                        <p:tgtEl>
                                          <p:spTgt spid="143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1000"/>
                                        <p:tgtEl>
                                          <p:spTgt spid="143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1000"/>
                                        <p:tgtEl>
                                          <p:spTgt spid="143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1000"/>
                                        <p:tgtEl>
                                          <p:spTgt spid="143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1000"/>
                                        <p:tgtEl>
                                          <p:spTgt spid="143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1000"/>
                                        <p:tgtEl>
                                          <p:spTgt spid="143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1000"/>
                                        <p:tgtEl>
                                          <p:spTgt spid="143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1000"/>
                                        <p:tgtEl>
                                          <p:spTgt spid="143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1000"/>
                                        <p:tgtEl>
                                          <p:spTgt spid="143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43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1000"/>
                                        <p:tgtEl>
                                          <p:spTgt spid="14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4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1000"/>
                                        <p:tgtEl>
                                          <p:spTgt spid="14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43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5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4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6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1000"/>
                                        <p:tgtEl>
                                          <p:spTgt spid="14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6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1000"/>
                                        <p:tgtEl>
                                          <p:spTgt spid="14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7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14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48" grpId="0" animBg="1"/>
      <p:bldP spid="14349" grpId="0" animBg="1"/>
      <p:bldP spid="14350" grpId="0" animBg="1"/>
      <p:bldP spid="14352" grpId="0" animBg="1"/>
      <p:bldP spid="14353" grpId="0" animBg="1"/>
      <p:bldP spid="14354" grpId="0" animBg="1"/>
      <p:bldP spid="14356" grpId="0" animBg="1"/>
      <p:bldP spid="14357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smtClean="0"/>
              <a:t>Eigenschaften Vertexshader</a:t>
            </a:r>
          </a:p>
        </p:txBody>
      </p:sp>
      <p:sp>
        <p:nvSpPr>
          <p:cNvPr id="17715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135189" y="1196976"/>
            <a:ext cx="5976937" cy="5256213"/>
          </a:xfrm>
        </p:spPr>
        <p:txBody>
          <a:bodyPr/>
          <a:lstStyle/>
          <a:p>
            <a:pPr eaLnBrk="1" hangingPunct="1"/>
            <a:r>
              <a:rPr lang="de-DE" sz="1800"/>
              <a:t>Vertexshader</a:t>
            </a:r>
          </a:p>
          <a:p>
            <a:pPr lvl="1" eaLnBrk="1" hangingPunct="1"/>
            <a:r>
              <a:rPr lang="de-DE" sz="1600"/>
              <a:t>Werden pro Vertex (Eckpunkt) aufgerufen</a:t>
            </a:r>
          </a:p>
          <a:p>
            <a:pPr lvl="1" eaLnBrk="1" hangingPunct="1"/>
            <a:r>
              <a:rPr lang="de-DE" sz="1600"/>
              <a:t>Parameter</a:t>
            </a:r>
          </a:p>
          <a:p>
            <a:pPr lvl="2" eaLnBrk="1" hangingPunct="1"/>
            <a:r>
              <a:rPr lang="de-DE" sz="1400"/>
              <a:t>Eckpunkt und Vertex-Attribute (optional)</a:t>
            </a:r>
          </a:p>
          <a:p>
            <a:pPr lvl="3" eaLnBrk="1" hangingPunct="1"/>
            <a:r>
              <a:rPr lang="de-DE" sz="1200"/>
              <a:t>X, Y, Z</a:t>
            </a:r>
          </a:p>
          <a:p>
            <a:pPr lvl="3" eaLnBrk="1" hangingPunct="1"/>
            <a:r>
              <a:rPr lang="de-DE" sz="1200"/>
              <a:t>Texturkoordinaten</a:t>
            </a:r>
          </a:p>
          <a:p>
            <a:pPr lvl="3" eaLnBrk="1" hangingPunct="1"/>
            <a:r>
              <a:rPr lang="de-DE" sz="1200"/>
              <a:t>Normalen, …</a:t>
            </a:r>
          </a:p>
          <a:p>
            <a:pPr lvl="2" eaLnBrk="1" hangingPunct="1"/>
            <a:r>
              <a:rPr lang="de-DE" sz="1400"/>
              <a:t>Beliebige Applikations-definierte Parameter (z.B. Matrizen)</a:t>
            </a:r>
          </a:p>
          <a:p>
            <a:pPr lvl="1" eaLnBrk="1" hangingPunct="1"/>
            <a:r>
              <a:rPr lang="de-DE" sz="1600"/>
              <a:t>Rückgabewert</a:t>
            </a:r>
          </a:p>
          <a:p>
            <a:pPr lvl="2" eaLnBrk="1" hangingPunct="1"/>
            <a:r>
              <a:rPr lang="de-DE" sz="1400"/>
              <a:t>Screen-Koordinaten</a:t>
            </a:r>
          </a:p>
          <a:p>
            <a:pPr lvl="2" eaLnBrk="1" hangingPunct="1"/>
            <a:r>
              <a:rPr lang="de-DE" sz="1400"/>
              <a:t>Beliebige Vertex-Attribute, z.B.</a:t>
            </a:r>
          </a:p>
          <a:p>
            <a:pPr lvl="3" eaLnBrk="1" hangingPunct="1"/>
            <a:r>
              <a:rPr lang="de-DE" sz="1200"/>
              <a:t>Textur-Koordinaten</a:t>
            </a:r>
          </a:p>
          <a:p>
            <a:pPr lvl="3" eaLnBrk="1" hangingPunct="1"/>
            <a:r>
              <a:rPr lang="de-DE" sz="1200"/>
              <a:t>Farbwerte</a:t>
            </a:r>
          </a:p>
          <a:p>
            <a:pPr lvl="3" eaLnBrk="1" hangingPunct="1"/>
            <a:r>
              <a:rPr lang="de-DE" sz="1200"/>
              <a:t>Normalen</a:t>
            </a:r>
          </a:p>
          <a:p>
            <a:pPr lvl="3" eaLnBrk="1" hangingPunct="1"/>
            <a:r>
              <a:rPr lang="de-DE" sz="1200"/>
              <a:t>Weitere zu interpolierende Pixel-Shader-Parameter</a:t>
            </a:r>
          </a:p>
          <a:p>
            <a:pPr lvl="1" eaLnBrk="1" hangingPunct="1"/>
            <a:r>
              <a:rPr lang="de-DE" sz="1600"/>
              <a:t>Können keine neuen Eckpunkte erzeugen, nur existierende transformieren.</a:t>
            </a:r>
          </a:p>
          <a:p>
            <a:pPr lvl="1" eaLnBrk="1" hangingPunct="1"/>
            <a:r>
              <a:rPr lang="de-DE" sz="1600"/>
              <a:t>Dreiecks-Konnektivität wird am Vertex-Shader vorbei durch die Pipe geschleust.</a:t>
            </a:r>
          </a:p>
          <a:p>
            <a:pPr lvl="2" eaLnBrk="1" hangingPunct="1"/>
            <a:r>
              <a:rPr lang="de-DE" sz="1400"/>
              <a:t>Vertex-Shader weiss nichts über Dreiecke </a:t>
            </a:r>
          </a:p>
        </p:txBody>
      </p:sp>
      <p:sp>
        <p:nvSpPr>
          <p:cNvPr id="177295" name="AutoShape 143"/>
          <p:cNvSpPr>
            <a:spLocks noChangeArrowheads="1"/>
          </p:cNvSpPr>
          <p:nvPr/>
        </p:nvSpPr>
        <p:spPr bwMode="auto">
          <a:xfrm>
            <a:off x="8401051" y="2924175"/>
            <a:ext cx="2016125" cy="1512888"/>
          </a:xfrm>
          <a:prstGeom prst="foldedCorner">
            <a:avLst>
              <a:gd name="adj" fmla="val 12500"/>
            </a:avLst>
          </a:prstGeom>
          <a:solidFill>
            <a:srgbClr val="FFFFCC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r>
              <a:rPr lang="de-DE" sz="1600" b="1">
                <a:latin typeface="Consolas" pitchFamily="49" charset="0"/>
              </a:rPr>
              <a:t>ShadeVertex</a:t>
            </a:r>
            <a:r>
              <a:rPr lang="de-DE" sz="1400" b="1">
                <a:latin typeface="Consolas" pitchFamily="49" charset="0"/>
              </a:rPr>
              <a:t>(v,</a:t>
            </a:r>
          </a:p>
          <a:p>
            <a:r>
              <a:rPr lang="de-DE" sz="1400" b="1">
                <a:latin typeface="Consolas" pitchFamily="49" charset="0"/>
              </a:rPr>
              <a:t>   M, V, P)</a:t>
            </a:r>
          </a:p>
          <a:p>
            <a:r>
              <a:rPr lang="de-DE" sz="1400" b="1">
                <a:latin typeface="Consolas" pitchFamily="49" charset="0"/>
              </a:rPr>
              <a:t>{</a:t>
            </a:r>
          </a:p>
          <a:p>
            <a:r>
              <a:rPr lang="de-DE" sz="1200" b="1">
                <a:latin typeface="Consolas" pitchFamily="49" charset="0"/>
              </a:rPr>
              <a:t> </a:t>
            </a:r>
            <a:r>
              <a:rPr lang="de-DE" sz="1400" b="1">
                <a:latin typeface="Consolas" pitchFamily="49" charset="0"/>
              </a:rPr>
              <a:t>…</a:t>
            </a:r>
          </a:p>
          <a:p>
            <a:r>
              <a:rPr lang="de-DE" sz="1400" b="1">
                <a:latin typeface="Consolas" pitchFamily="49" charset="0"/>
              </a:rPr>
              <a:t> return vs;</a:t>
            </a:r>
          </a:p>
          <a:p>
            <a:r>
              <a:rPr lang="de-DE" sz="1400" b="1">
                <a:latin typeface="Consolas" pitchFamily="49" charset="0"/>
              </a:rPr>
              <a:t>}</a:t>
            </a:r>
          </a:p>
        </p:txBody>
      </p:sp>
      <p:sp>
        <p:nvSpPr>
          <p:cNvPr id="177298" name="Line 146"/>
          <p:cNvSpPr>
            <a:spLocks noChangeShapeType="1"/>
          </p:cNvSpPr>
          <p:nvPr/>
        </p:nvSpPr>
        <p:spPr bwMode="auto">
          <a:xfrm>
            <a:off x="9264650" y="2492376"/>
            <a:ext cx="0" cy="358775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pic>
        <p:nvPicPr>
          <p:cNvPr id="177299" name="Picture 147" descr="CubeRaw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6951" y="1125538"/>
            <a:ext cx="1368425" cy="1339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7300" name="Line 148"/>
          <p:cNvSpPr>
            <a:spLocks noChangeShapeType="1"/>
          </p:cNvSpPr>
          <p:nvPr/>
        </p:nvSpPr>
        <p:spPr bwMode="auto">
          <a:xfrm>
            <a:off x="9264650" y="4581526"/>
            <a:ext cx="0" cy="358775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pic>
        <p:nvPicPr>
          <p:cNvPr id="177301" name="Picture 149" descr="CubePersp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3926" y="5013325"/>
            <a:ext cx="1439863" cy="1411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9901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177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1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71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1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71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1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771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1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71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1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71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1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71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1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71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77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177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15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7715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15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7715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15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7715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15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7715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15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7715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15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7715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15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7715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177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77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 nodeType="clickPar">
                      <p:stCondLst>
                        <p:cond delay="indefinite"/>
                      </p:stCondLst>
                      <p:childTnLst>
                        <p:par>
                          <p:cTn id="7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15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7715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 nodeType="clickPar">
                      <p:stCondLst>
                        <p:cond delay="indefinite"/>
                      </p:stCondLst>
                      <p:childTnLst>
                        <p:par>
                          <p:cTn id="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15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7715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15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7715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7295" grpId="0" animBg="1"/>
      <p:bldP spid="177298" grpId="0" animBg="1"/>
      <p:bldP spid="177300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smtClean="0"/>
              <a:t>Eigenschaften Pixelshader</a:t>
            </a:r>
          </a:p>
        </p:txBody>
      </p:sp>
      <p:sp>
        <p:nvSpPr>
          <p:cNvPr id="22733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135188" y="1196976"/>
            <a:ext cx="5689600" cy="5256213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de-DE" sz="2000"/>
              <a:t>Pixelshader</a:t>
            </a:r>
          </a:p>
          <a:p>
            <a:pPr lvl="1" eaLnBrk="1" hangingPunct="1">
              <a:lnSpc>
                <a:spcPct val="90000"/>
              </a:lnSpc>
            </a:pPr>
            <a:r>
              <a:rPr lang="de-DE" sz="1800"/>
              <a:t>Werden für jedes Pixel jedes Dreiecks aufgerufen </a:t>
            </a:r>
          </a:p>
          <a:p>
            <a:pPr lvl="2" eaLnBrk="1" hangingPunct="1">
              <a:lnSpc>
                <a:spcPct val="90000"/>
              </a:lnSpc>
            </a:pPr>
            <a:r>
              <a:rPr lang="de-DE" sz="1600"/>
              <a:t>Bei Mehrfachüberdeckung eines Bildschirmpixel einmal pro Dreieck</a:t>
            </a:r>
          </a:p>
          <a:p>
            <a:pPr lvl="1" eaLnBrk="1" hangingPunct="1">
              <a:lnSpc>
                <a:spcPct val="90000"/>
              </a:lnSpc>
            </a:pPr>
            <a:r>
              <a:rPr lang="de-DE" sz="1800"/>
              <a:t>Parameter</a:t>
            </a:r>
          </a:p>
          <a:p>
            <a:pPr lvl="2" eaLnBrk="1" hangingPunct="1">
              <a:lnSpc>
                <a:spcPct val="90000"/>
              </a:lnSpc>
            </a:pPr>
            <a:r>
              <a:rPr lang="de-DE" sz="1600"/>
              <a:t>Interpolierte Vertex-Attribute aus Vertexshader, z.B.</a:t>
            </a:r>
          </a:p>
          <a:p>
            <a:pPr lvl="3" eaLnBrk="1" hangingPunct="1">
              <a:lnSpc>
                <a:spcPct val="90000"/>
              </a:lnSpc>
            </a:pPr>
            <a:r>
              <a:rPr lang="de-DE" sz="1400"/>
              <a:t>Texturkoordinate</a:t>
            </a:r>
          </a:p>
          <a:p>
            <a:pPr lvl="3" eaLnBrk="1" hangingPunct="1">
              <a:lnSpc>
                <a:spcPct val="90000"/>
              </a:lnSpc>
            </a:pPr>
            <a:r>
              <a:rPr lang="de-DE" sz="1400"/>
              <a:t>Normale</a:t>
            </a:r>
          </a:p>
          <a:p>
            <a:pPr lvl="3" eaLnBrk="1" hangingPunct="1">
              <a:lnSpc>
                <a:spcPct val="90000"/>
              </a:lnSpc>
            </a:pPr>
            <a:r>
              <a:rPr lang="de-DE" sz="1400"/>
              <a:t>Farbwert, …</a:t>
            </a:r>
          </a:p>
          <a:p>
            <a:pPr lvl="2" eaLnBrk="1" hangingPunct="1">
              <a:lnSpc>
                <a:spcPct val="90000"/>
              </a:lnSpc>
            </a:pPr>
            <a:r>
              <a:rPr lang="de-DE" sz="1600"/>
              <a:t>Beliebige Applikations-definierte Parameter (Beleuchtugsparameter, Textur-Handle)</a:t>
            </a:r>
          </a:p>
          <a:p>
            <a:pPr lvl="1" eaLnBrk="1" hangingPunct="1">
              <a:lnSpc>
                <a:spcPct val="90000"/>
              </a:lnSpc>
            </a:pPr>
            <a:r>
              <a:rPr lang="de-DE" sz="1800"/>
              <a:t>Rückgabewert</a:t>
            </a:r>
          </a:p>
          <a:p>
            <a:pPr lvl="2" eaLnBrk="1" hangingPunct="1">
              <a:lnSpc>
                <a:spcPct val="90000"/>
              </a:lnSpc>
            </a:pPr>
            <a:r>
              <a:rPr lang="de-DE" sz="1600"/>
              <a:t>Farbwert</a:t>
            </a:r>
          </a:p>
          <a:p>
            <a:pPr lvl="1" eaLnBrk="1" hangingPunct="1">
              <a:lnSpc>
                <a:spcPct val="90000"/>
              </a:lnSpc>
            </a:pPr>
            <a:r>
              <a:rPr lang="de-DE" sz="1800"/>
              <a:t>Können nicht beliebige Frame-Pixel beschreiben, nur den aufgerufenen.</a:t>
            </a:r>
          </a:p>
          <a:p>
            <a:pPr lvl="1" eaLnBrk="1" hangingPunct="1">
              <a:lnSpc>
                <a:spcPct val="90000"/>
              </a:lnSpc>
            </a:pPr>
            <a:r>
              <a:rPr lang="de-DE" sz="1800"/>
              <a:t>Pixel-Position wird am Shader vorbeigeleitet</a:t>
            </a:r>
          </a:p>
          <a:p>
            <a:pPr lvl="2" eaLnBrk="1" hangingPunct="1">
              <a:lnSpc>
                <a:spcPct val="90000"/>
              </a:lnSpc>
            </a:pPr>
            <a:r>
              <a:rPr lang="de-DE" sz="1600"/>
              <a:t>Kann als Parameter vom Vertex-Shader kommen</a:t>
            </a:r>
          </a:p>
        </p:txBody>
      </p:sp>
      <p:sp>
        <p:nvSpPr>
          <p:cNvPr id="227333" name="AutoShape 5"/>
          <p:cNvSpPr>
            <a:spLocks noChangeArrowheads="1"/>
          </p:cNvSpPr>
          <p:nvPr/>
        </p:nvSpPr>
        <p:spPr bwMode="auto">
          <a:xfrm>
            <a:off x="8401050" y="2924175"/>
            <a:ext cx="2012950" cy="1512888"/>
          </a:xfrm>
          <a:prstGeom prst="foldedCorner">
            <a:avLst>
              <a:gd name="adj" fmla="val 12500"/>
            </a:avLst>
          </a:prstGeom>
          <a:solidFill>
            <a:srgbClr val="FFFFCC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r>
              <a:rPr lang="de-DE" sz="1600" b="1">
                <a:latin typeface="Consolas" pitchFamily="49" charset="0"/>
              </a:rPr>
              <a:t>ShadePixel</a:t>
            </a:r>
            <a:r>
              <a:rPr lang="de-DE" sz="1400" b="1">
                <a:latin typeface="Consolas" pitchFamily="49" charset="0"/>
              </a:rPr>
              <a:t>(</a:t>
            </a:r>
          </a:p>
          <a:p>
            <a:r>
              <a:rPr lang="de-DE" sz="1400" b="1">
                <a:latin typeface="Consolas" pitchFamily="49" charset="0"/>
              </a:rPr>
              <a:t>  Mat, Light, Tex)</a:t>
            </a:r>
          </a:p>
          <a:p>
            <a:r>
              <a:rPr lang="de-DE" sz="1400" b="1">
                <a:latin typeface="Consolas" pitchFamily="49" charset="0"/>
              </a:rPr>
              <a:t>{</a:t>
            </a:r>
          </a:p>
          <a:p>
            <a:r>
              <a:rPr lang="de-DE" sz="1400" b="1">
                <a:latin typeface="Consolas" pitchFamily="49" charset="0"/>
              </a:rPr>
              <a:t> …</a:t>
            </a:r>
          </a:p>
          <a:p>
            <a:r>
              <a:rPr lang="de-DE" sz="1400" b="1">
                <a:latin typeface="Consolas" pitchFamily="49" charset="0"/>
              </a:rPr>
              <a:t> return rgb;</a:t>
            </a:r>
          </a:p>
          <a:p>
            <a:r>
              <a:rPr lang="de-DE" sz="1400" b="1">
                <a:latin typeface="Consolas" pitchFamily="49" charset="0"/>
              </a:rPr>
              <a:t>}</a:t>
            </a:r>
          </a:p>
        </p:txBody>
      </p:sp>
      <p:sp>
        <p:nvSpPr>
          <p:cNvPr id="227334" name="Line 6"/>
          <p:cNvSpPr>
            <a:spLocks noChangeShapeType="1"/>
          </p:cNvSpPr>
          <p:nvPr/>
        </p:nvSpPr>
        <p:spPr bwMode="auto">
          <a:xfrm>
            <a:off x="9336088" y="2565401"/>
            <a:ext cx="0" cy="358775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27335" name="Line 7"/>
          <p:cNvSpPr>
            <a:spLocks noChangeShapeType="1"/>
          </p:cNvSpPr>
          <p:nvPr/>
        </p:nvSpPr>
        <p:spPr bwMode="auto">
          <a:xfrm>
            <a:off x="9336088" y="4437064"/>
            <a:ext cx="0" cy="358775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pic>
        <p:nvPicPr>
          <p:cNvPr id="227338" name="Picture 10" descr="PixelInpu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8689" y="1052514"/>
            <a:ext cx="1508125" cy="150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7339" name="Picture 11" descr="PixelOutput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3925" y="4797425"/>
            <a:ext cx="1512888" cy="1512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57563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227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3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2273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3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2273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3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0"/>
                                        <p:tgtEl>
                                          <p:spTgt spid="2273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3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2273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3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0"/>
                                        <p:tgtEl>
                                          <p:spTgt spid="2273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3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0"/>
                                        <p:tgtEl>
                                          <p:spTgt spid="2273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3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2273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3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000"/>
                                        <p:tgtEl>
                                          <p:spTgt spid="2273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27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4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227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33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000"/>
                                        <p:tgtEl>
                                          <p:spTgt spid="22733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33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000"/>
                                        <p:tgtEl>
                                          <p:spTgt spid="22733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5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227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27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 nodeType="clickPar">
                      <p:stCondLst>
                        <p:cond delay="indefinite"/>
                      </p:stCondLst>
                      <p:childTnLst>
                        <p:par>
                          <p:cTn id="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33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2000"/>
                                        <p:tgtEl>
                                          <p:spTgt spid="22733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33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2000"/>
                                        <p:tgtEl>
                                          <p:spTgt spid="22733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33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2000"/>
                                        <p:tgtEl>
                                          <p:spTgt spid="22733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7333" grpId="0" animBg="1"/>
      <p:bldP spid="227334" grpId="0" animBg="1"/>
      <p:bldP spid="227335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Kategorien von Shadern</a:t>
            </a:r>
          </a:p>
        </p:txBody>
      </p:sp>
      <p:sp>
        <p:nvSpPr>
          <p:cNvPr id="10243" name="Textplatzhalter 2"/>
          <p:cNvSpPr>
            <a:spLocks noGrp="1"/>
          </p:cNvSpPr>
          <p:nvPr>
            <p:ph type="body" sz="half" idx="1"/>
          </p:nvPr>
        </p:nvSpPr>
        <p:spPr>
          <a:xfrm>
            <a:off x="2135189" y="1196976"/>
            <a:ext cx="7921625" cy="5256213"/>
          </a:xfrm>
        </p:spPr>
        <p:txBody>
          <a:bodyPr/>
          <a:lstStyle/>
          <a:p>
            <a:pPr>
              <a:defRPr/>
            </a:pPr>
            <a:r>
              <a:rPr lang="de-DE" dirty="0" smtClean="0"/>
              <a:t>Die Trennung in Vertex- und Pixel-</a:t>
            </a:r>
            <a:r>
              <a:rPr lang="de-DE" dirty="0" err="1" smtClean="0"/>
              <a:t>Shader</a:t>
            </a:r>
            <a:r>
              <a:rPr lang="de-DE" dirty="0" smtClean="0"/>
              <a:t> ist vorrangig technischer Natur</a:t>
            </a:r>
          </a:p>
          <a:p>
            <a:pPr lvl="1">
              <a:defRPr/>
            </a:pPr>
            <a:r>
              <a:rPr lang="de-DE" dirty="0" smtClean="0"/>
              <a:t>Entspricht dem Aufbau der Hardware</a:t>
            </a:r>
          </a:p>
          <a:p>
            <a:pPr lvl="1">
              <a:defRPr/>
            </a:pPr>
            <a:r>
              <a:rPr lang="de-DE" dirty="0" smtClean="0"/>
              <a:t>Inzwischen (seit </a:t>
            </a:r>
            <a:r>
              <a:rPr lang="de-DE" dirty="0" err="1" smtClean="0"/>
              <a:t>ca</a:t>
            </a:r>
            <a:r>
              <a:rPr lang="de-DE" dirty="0" smtClean="0"/>
              <a:t> 2010) gibt es noch mehr Kategorien</a:t>
            </a:r>
          </a:p>
          <a:p>
            <a:pPr lvl="2">
              <a:defRPr/>
            </a:pPr>
            <a:r>
              <a:rPr lang="de-DE" dirty="0">
                <a:solidFill>
                  <a:schemeClr val="tx1">
                    <a:lumMod val="95000"/>
                    <a:lumOff val="5000"/>
                  </a:schemeClr>
                </a:solidFill>
              </a:rPr>
              <a:t>Vertex-, Hull-, Domain-, </a:t>
            </a:r>
            <a:r>
              <a:rPr lang="de-DE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Geometry</a:t>
            </a:r>
            <a:r>
              <a:rPr lang="de-DE" dirty="0">
                <a:solidFill>
                  <a:schemeClr val="tx1">
                    <a:lumMod val="95000"/>
                    <a:lumOff val="5000"/>
                  </a:schemeClr>
                </a:solidFill>
              </a:rPr>
              <a:t>-, Pixel-</a:t>
            </a:r>
            <a:r>
              <a:rPr lang="de-DE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Shader</a:t>
            </a:r>
            <a:r>
              <a:rPr lang="de-DE" dirty="0">
                <a:solidFill>
                  <a:schemeClr val="tx1">
                    <a:lumMod val="95000"/>
                    <a:lumOff val="5000"/>
                  </a:schemeClr>
                </a:solidFill>
              </a:rPr>
              <a:t> bei DirectX11</a:t>
            </a:r>
            <a:endParaRPr lang="de-DE" dirty="0"/>
          </a:p>
          <a:p>
            <a:pPr>
              <a:defRPr/>
            </a:pPr>
            <a:endParaRPr lang="de-DE" dirty="0" smtClean="0"/>
          </a:p>
          <a:p>
            <a:pPr>
              <a:defRPr/>
            </a:pPr>
            <a:r>
              <a:rPr lang="de-DE" dirty="0" smtClean="0"/>
              <a:t>Darüberhinaus:</a:t>
            </a:r>
            <a:r>
              <a:rPr lang="de-DE" dirty="0"/>
              <a:t> </a:t>
            </a:r>
            <a:r>
              <a:rPr lang="de-DE" dirty="0" smtClean="0"/>
              <a:t>Programmierbare GPU für allgemeine Aufgaben (GPGPU)</a:t>
            </a:r>
          </a:p>
          <a:p>
            <a:pPr lvl="1">
              <a:defRPr/>
            </a:pPr>
            <a:r>
              <a:rPr lang="de-DE" dirty="0" err="1" smtClean="0"/>
              <a:t>nVidia</a:t>
            </a:r>
            <a:r>
              <a:rPr lang="de-DE" dirty="0" smtClean="0"/>
              <a:t> CUDA</a:t>
            </a:r>
          </a:p>
          <a:p>
            <a:pPr lvl="1">
              <a:defRPr/>
            </a:pPr>
            <a:r>
              <a:rPr lang="de-DE" dirty="0" smtClean="0"/>
              <a:t>DirectX </a:t>
            </a:r>
            <a:r>
              <a:rPr lang="de-DE" dirty="0" err="1" smtClean="0"/>
              <a:t>Compute</a:t>
            </a:r>
            <a:r>
              <a:rPr lang="de-DE" dirty="0" smtClean="0"/>
              <a:t> </a:t>
            </a:r>
            <a:r>
              <a:rPr lang="de-DE" dirty="0" err="1" smtClean="0"/>
              <a:t>Shader</a:t>
            </a:r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val="475826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Inhaltliche Aufteilung von Shadern</a:t>
            </a:r>
          </a:p>
        </p:txBody>
      </p:sp>
      <p:sp>
        <p:nvSpPr>
          <p:cNvPr id="11267" name="Textplatzhalter 2"/>
          <p:cNvSpPr>
            <a:spLocks noGrp="1"/>
          </p:cNvSpPr>
          <p:nvPr>
            <p:ph type="body" sz="half" idx="1"/>
          </p:nvPr>
        </p:nvSpPr>
        <p:spPr>
          <a:xfrm>
            <a:off x="2135189" y="1196976"/>
            <a:ext cx="6192837" cy="5256213"/>
          </a:xfrm>
        </p:spPr>
        <p:txBody>
          <a:bodyPr>
            <a:normAutofit lnSpcReduction="10000"/>
          </a:bodyPr>
          <a:lstStyle/>
          <a:p>
            <a:pPr>
              <a:defRPr/>
            </a:pPr>
            <a:r>
              <a:rPr lang="de-DE" dirty="0" smtClean="0"/>
              <a:t>Aufgaben von </a:t>
            </a:r>
            <a:r>
              <a:rPr lang="de-DE" dirty="0" err="1" smtClean="0"/>
              <a:t>Shadern</a:t>
            </a:r>
            <a:endParaRPr lang="de-DE" dirty="0" smtClean="0"/>
          </a:p>
          <a:p>
            <a:pPr lvl="1">
              <a:defRPr/>
            </a:pPr>
            <a:r>
              <a:rPr lang="de-DE" dirty="0" smtClean="0"/>
              <a:t>Vertex Transformation </a:t>
            </a:r>
          </a:p>
          <a:p>
            <a:pPr lvl="2">
              <a:defRPr/>
            </a:pPr>
            <a:r>
              <a:rPr lang="de-DE" dirty="0"/>
              <a:t>Model- nach Screen-Koordinaten</a:t>
            </a:r>
          </a:p>
          <a:p>
            <a:pPr lvl="1">
              <a:defRPr/>
            </a:pPr>
            <a:r>
              <a:rPr lang="de-DE" dirty="0" smtClean="0"/>
              <a:t>Geometrie-Erzeugung</a:t>
            </a:r>
          </a:p>
          <a:p>
            <a:pPr lvl="2">
              <a:defRPr/>
            </a:pPr>
            <a:r>
              <a:rPr lang="de-DE" dirty="0" err="1"/>
              <a:t>Tesselation</a:t>
            </a:r>
            <a:r>
              <a:rPr lang="de-DE" dirty="0"/>
              <a:t>, Partikel, ...</a:t>
            </a:r>
            <a:endParaRPr lang="de-DE" sz="1400" dirty="0"/>
          </a:p>
          <a:p>
            <a:pPr lvl="1">
              <a:defRPr/>
            </a:pPr>
            <a:r>
              <a:rPr lang="de-DE" dirty="0" smtClean="0"/>
              <a:t>Geometrie-Animation</a:t>
            </a:r>
          </a:p>
          <a:p>
            <a:pPr lvl="2">
              <a:defRPr/>
            </a:pPr>
            <a:r>
              <a:rPr lang="de-DE" dirty="0"/>
              <a:t>Z.B. für </a:t>
            </a:r>
            <a:r>
              <a:rPr lang="de-DE" dirty="0" err="1"/>
              <a:t>Bone</a:t>
            </a:r>
            <a:r>
              <a:rPr lang="de-DE" dirty="0"/>
              <a:t>-Animation / </a:t>
            </a:r>
            <a:r>
              <a:rPr lang="de-DE" dirty="0" err="1"/>
              <a:t>Skinning</a:t>
            </a:r>
            <a:endParaRPr lang="de-DE" dirty="0"/>
          </a:p>
          <a:p>
            <a:pPr lvl="1">
              <a:defRPr/>
            </a:pPr>
            <a:r>
              <a:rPr lang="de-DE" dirty="0" smtClean="0"/>
              <a:t>Berechnung von Grundfarben</a:t>
            </a:r>
          </a:p>
          <a:p>
            <a:pPr lvl="2">
              <a:defRPr/>
            </a:pPr>
            <a:r>
              <a:rPr lang="de-DE" dirty="0"/>
              <a:t>Z.B. aus Textur, Prozedural, aus Reflexion/-Refraktion, Comic-Artig, ...</a:t>
            </a:r>
            <a:endParaRPr lang="de-DE" sz="2000" dirty="0"/>
          </a:p>
          <a:p>
            <a:pPr lvl="1">
              <a:defRPr/>
            </a:pPr>
            <a:r>
              <a:rPr lang="de-DE" dirty="0" smtClean="0"/>
              <a:t>Beleuchtungsberechnung</a:t>
            </a:r>
          </a:p>
          <a:p>
            <a:pPr lvl="2">
              <a:defRPr/>
            </a:pPr>
            <a:r>
              <a:rPr lang="de-DE" dirty="0"/>
              <a:t>Resultat aus Grundfarbe und Beleuchtungssituation</a:t>
            </a:r>
          </a:p>
          <a:p>
            <a:pPr>
              <a:defRPr/>
            </a:pPr>
            <a:endParaRPr lang="de-DE" sz="1800" dirty="0"/>
          </a:p>
          <a:p>
            <a:pPr>
              <a:defRPr/>
            </a:pPr>
            <a:r>
              <a:rPr lang="de-DE" sz="1800" dirty="0" err="1"/>
              <a:t>Shader</a:t>
            </a:r>
            <a:r>
              <a:rPr lang="de-DE" sz="1800" dirty="0"/>
              <a:t>-Libraries / Entwicklungsumgebungen erlauben die Konzentration auf einzelne der o.g. Aspekte, ohne für jeden </a:t>
            </a:r>
            <a:r>
              <a:rPr lang="de-DE" sz="1800" dirty="0" err="1"/>
              <a:t>Shader</a:t>
            </a:r>
            <a:r>
              <a:rPr lang="de-DE" sz="1800" dirty="0"/>
              <a:t> alles neu entwickeln zu müssen.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2566989" y="3500439"/>
            <a:ext cx="6529387" cy="936625"/>
          </a:xfrm>
          <a:prstGeom prst="rect">
            <a:avLst/>
          </a:pr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  <a:extLst/>
        </p:spPr>
        <p:txBody>
          <a:bodyPr wrap="none" anchor="ctr"/>
          <a:lstStyle/>
          <a:p>
            <a:endParaRPr lang="de-DE"/>
          </a:p>
        </p:txBody>
      </p:sp>
      <p:pic>
        <p:nvPicPr>
          <p:cNvPr id="998" name="Picture 4" descr="Translation0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8388" y="908051"/>
            <a:ext cx="2735262" cy="1254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00" name="Picture 6" descr="Translation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8388" y="909639"/>
            <a:ext cx="2735262" cy="1254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0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1863" y="1974850"/>
            <a:ext cx="1477962" cy="1093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2230" name="Gruppieren 12229"/>
          <p:cNvGrpSpPr>
            <a:grpSpLocks/>
          </p:cNvGrpSpPr>
          <p:nvPr/>
        </p:nvGrpSpPr>
        <p:grpSpPr bwMode="auto">
          <a:xfrm>
            <a:off x="8210550" y="4510089"/>
            <a:ext cx="1549400" cy="1476375"/>
            <a:chOff x="5364163" y="2886650"/>
            <a:chExt cx="3146425" cy="2997200"/>
          </a:xfrm>
        </p:grpSpPr>
        <p:pic>
          <p:nvPicPr>
            <p:cNvPr id="11274" name="Picture 4" descr="Surface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64163" y="4667825"/>
              <a:ext cx="2520950" cy="1216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275" name="Picture 5" descr="NodesLight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-7369742">
              <a:off x="7885113" y="3659762"/>
              <a:ext cx="625475" cy="6254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276" name="Picture 10" descr="Eye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4165802">
              <a:off x="5935663" y="2891413"/>
              <a:ext cx="574675" cy="565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277" name="Line 11"/>
            <p:cNvSpPr>
              <a:spLocks noChangeShapeType="1"/>
            </p:cNvSpPr>
            <p:nvPr/>
          </p:nvSpPr>
          <p:spPr bwMode="auto">
            <a:xfrm flipV="1">
              <a:off x="6805613" y="3586737"/>
              <a:ext cx="0" cy="1296988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1278" name="Line 12"/>
            <p:cNvSpPr>
              <a:spLocks noChangeShapeType="1"/>
            </p:cNvSpPr>
            <p:nvPr/>
          </p:nvSpPr>
          <p:spPr bwMode="auto">
            <a:xfrm flipV="1">
              <a:off x="6805613" y="4236025"/>
              <a:ext cx="1008063" cy="647700"/>
            </a:xfrm>
            <a:prstGeom prst="line">
              <a:avLst/>
            </a:prstGeom>
            <a:noFill/>
            <a:ln w="57150">
              <a:solidFill>
                <a:srgbClr val="969696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1279" name="Text Box 14"/>
            <p:cNvSpPr txBox="1">
              <a:spLocks noChangeArrowheads="1"/>
            </p:cNvSpPr>
            <p:nvPr/>
          </p:nvSpPr>
          <p:spPr bwMode="auto">
            <a:xfrm>
              <a:off x="6661153" y="3299399"/>
              <a:ext cx="375140" cy="749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/>
              <a:endParaRPr lang="de-DE" sz="1800" b="1">
                <a:latin typeface="Consolas" pitchFamily="49" charset="0"/>
              </a:endParaRPr>
            </a:p>
          </p:txBody>
        </p:sp>
        <p:sp>
          <p:nvSpPr>
            <p:cNvPr id="11280" name="Line 17"/>
            <p:cNvSpPr>
              <a:spLocks noChangeShapeType="1"/>
            </p:cNvSpPr>
            <p:nvPr/>
          </p:nvSpPr>
          <p:spPr bwMode="auto">
            <a:xfrm flipH="1" flipV="1">
              <a:off x="6373813" y="3659762"/>
              <a:ext cx="431800" cy="1223963"/>
            </a:xfrm>
            <a:prstGeom prst="line">
              <a:avLst/>
            </a:prstGeom>
            <a:noFill/>
            <a:ln w="57150">
              <a:solidFill>
                <a:srgbClr val="969696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1281" name="Line 18"/>
            <p:cNvSpPr>
              <a:spLocks noChangeShapeType="1"/>
            </p:cNvSpPr>
            <p:nvPr/>
          </p:nvSpPr>
          <p:spPr bwMode="auto">
            <a:xfrm flipV="1">
              <a:off x="6805613" y="3659762"/>
              <a:ext cx="358775" cy="1223963"/>
            </a:xfrm>
            <a:prstGeom prst="line">
              <a:avLst/>
            </a:prstGeom>
            <a:noFill/>
            <a:ln w="57150">
              <a:solidFill>
                <a:srgbClr val="CC33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1282" name="Freeform 20"/>
            <p:cNvSpPr>
              <a:spLocks/>
            </p:cNvSpPr>
            <p:nvPr/>
          </p:nvSpPr>
          <p:spPr bwMode="auto">
            <a:xfrm>
              <a:off x="6805613" y="4067750"/>
              <a:ext cx="215900" cy="95250"/>
            </a:xfrm>
            <a:custGeom>
              <a:avLst/>
              <a:gdLst>
                <a:gd name="T0" fmla="*/ 0 w 272"/>
                <a:gd name="T1" fmla="*/ 2147483647 h 106"/>
                <a:gd name="T2" fmla="*/ 2147483647 w 272"/>
                <a:gd name="T3" fmla="*/ 2147483647 h 106"/>
                <a:gd name="T4" fmla="*/ 2147483647 w 272"/>
                <a:gd name="T5" fmla="*/ 2147483647 h 106"/>
                <a:gd name="T6" fmla="*/ 0 60000 65536"/>
                <a:gd name="T7" fmla="*/ 0 60000 65536"/>
                <a:gd name="T8" fmla="*/ 0 60000 65536"/>
                <a:gd name="T9" fmla="*/ 0 w 272"/>
                <a:gd name="T10" fmla="*/ 0 h 106"/>
                <a:gd name="T11" fmla="*/ 272 w 272"/>
                <a:gd name="T12" fmla="*/ 106 h 10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72" h="106">
                  <a:moveTo>
                    <a:pt x="0" y="15"/>
                  </a:moveTo>
                  <a:cubicBezTo>
                    <a:pt x="68" y="7"/>
                    <a:pt x="136" y="0"/>
                    <a:pt x="181" y="15"/>
                  </a:cubicBezTo>
                  <a:cubicBezTo>
                    <a:pt x="226" y="30"/>
                    <a:pt x="249" y="68"/>
                    <a:pt x="272" y="106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1283" name="Text Box 21"/>
            <p:cNvSpPr txBox="1">
              <a:spLocks noChangeArrowheads="1"/>
            </p:cNvSpPr>
            <p:nvPr/>
          </p:nvSpPr>
          <p:spPr bwMode="auto">
            <a:xfrm>
              <a:off x="7092950" y="3443864"/>
              <a:ext cx="375140" cy="749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/>
              <a:endParaRPr lang="de-DE" sz="1800" b="1">
                <a:latin typeface="Consolas" pitchFamily="49" charset="0"/>
              </a:endParaRPr>
            </a:p>
          </p:txBody>
        </p:sp>
      </p:grpSp>
      <p:pic>
        <p:nvPicPr>
          <p:cNvPr id="1017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4325" y="2468564"/>
            <a:ext cx="1346200" cy="147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19200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2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2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9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2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2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12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12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0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12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12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126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126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2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 nodeType="clickPar">
                      <p:stCondLst>
                        <p:cond delay="indefinite"/>
                      </p:stCondLst>
                      <p:childTnLst>
                        <p:par>
                          <p:cTn id="7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126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 nodeType="clickPar">
                      <p:stCondLst>
                        <p:cond delay="indefinite"/>
                      </p:stCondLst>
                      <p:childTnLst>
                        <p:par>
                          <p:cTn id="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3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74" name="Rectangle 6"/>
          <p:cNvSpPr>
            <a:spLocks noChangeArrowheads="1"/>
          </p:cNvSpPr>
          <p:nvPr/>
        </p:nvSpPr>
        <p:spPr bwMode="auto">
          <a:xfrm>
            <a:off x="814918" y="3069382"/>
            <a:ext cx="11377082" cy="1655763"/>
          </a:xfrm>
          <a:prstGeom prst="rect">
            <a:avLst/>
          </a:pr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  <a:extLst/>
        </p:spPr>
        <p:txBody>
          <a:bodyPr wrap="none" anchor="ctr"/>
          <a:lstStyle/>
          <a:p>
            <a:endParaRPr lang="de-DE"/>
          </a:p>
        </p:txBody>
      </p:sp>
      <p:sp>
        <p:nvSpPr>
          <p:cNvPr id="30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dirty="0" smtClean="0"/>
              <a:t>Agenda Block 4</a:t>
            </a:r>
          </a:p>
        </p:txBody>
      </p:sp>
      <p:sp>
        <p:nvSpPr>
          <p:cNvPr id="307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de-DE" dirty="0" err="1" smtClean="0"/>
              <a:t>Shader</a:t>
            </a:r>
            <a:r>
              <a:rPr lang="de-DE" dirty="0" smtClean="0"/>
              <a:t>-Programmierung Hintergrund</a:t>
            </a:r>
          </a:p>
          <a:p>
            <a:pPr lvl="1" eaLnBrk="1" hangingPunct="1"/>
            <a:r>
              <a:rPr lang="de-DE" dirty="0" smtClean="0"/>
              <a:t>Die </a:t>
            </a:r>
            <a:r>
              <a:rPr lang="de-DE" dirty="0" err="1" smtClean="0"/>
              <a:t>Render</a:t>
            </a:r>
            <a:r>
              <a:rPr lang="de-DE" dirty="0" smtClean="0"/>
              <a:t>-Pipeline</a:t>
            </a:r>
          </a:p>
          <a:p>
            <a:pPr lvl="1" eaLnBrk="1" hangingPunct="1"/>
            <a:r>
              <a:rPr lang="de-DE" dirty="0" smtClean="0"/>
              <a:t>Fixed </a:t>
            </a:r>
            <a:r>
              <a:rPr lang="de-DE" dirty="0" err="1" smtClean="0"/>
              <a:t>Function</a:t>
            </a:r>
            <a:r>
              <a:rPr lang="de-DE" dirty="0" smtClean="0"/>
              <a:t> Rendering</a:t>
            </a:r>
          </a:p>
          <a:p>
            <a:pPr lvl="1" eaLnBrk="1" hangingPunct="1"/>
            <a:r>
              <a:rPr lang="de-DE" dirty="0" err="1" smtClean="0"/>
              <a:t>Shader</a:t>
            </a:r>
            <a:r>
              <a:rPr lang="de-DE" dirty="0" smtClean="0"/>
              <a:t> als Variable Programme der </a:t>
            </a:r>
            <a:r>
              <a:rPr lang="de-DE" dirty="0" err="1" smtClean="0"/>
              <a:t>Render</a:t>
            </a:r>
            <a:r>
              <a:rPr lang="de-DE" dirty="0" smtClean="0"/>
              <a:t>-Pipe</a:t>
            </a:r>
          </a:p>
          <a:p>
            <a:pPr eaLnBrk="1" hangingPunct="1"/>
            <a:endParaRPr lang="de-DE" dirty="0" smtClean="0"/>
          </a:p>
          <a:p>
            <a:pPr eaLnBrk="1" hangingPunct="1"/>
            <a:r>
              <a:rPr lang="de-DE" dirty="0" smtClean="0"/>
              <a:t>Ein erster </a:t>
            </a:r>
            <a:r>
              <a:rPr lang="de-DE" dirty="0" err="1" smtClean="0"/>
              <a:t>Surface-Shader</a:t>
            </a:r>
            <a:endParaRPr lang="de-DE" dirty="0" smtClean="0"/>
          </a:p>
          <a:p>
            <a:pPr lvl="1" eaLnBrk="1" hangingPunct="1"/>
            <a:r>
              <a:rPr lang="de-DE" dirty="0" smtClean="0"/>
              <a:t>Aufbau</a:t>
            </a:r>
          </a:p>
          <a:p>
            <a:pPr lvl="1" eaLnBrk="1" hangingPunct="1"/>
            <a:r>
              <a:rPr lang="de-DE" dirty="0" smtClean="0"/>
              <a:t>Eigenschaften von </a:t>
            </a:r>
            <a:r>
              <a:rPr lang="de-DE" dirty="0" err="1" smtClean="0"/>
              <a:t>ShaderLab</a:t>
            </a:r>
            <a:r>
              <a:rPr lang="de-DE" dirty="0" smtClean="0"/>
              <a:t> und </a:t>
            </a:r>
            <a:r>
              <a:rPr lang="de-DE" dirty="0" err="1" smtClean="0"/>
              <a:t>Surface-Shadern</a:t>
            </a:r>
            <a:endParaRPr lang="de-DE" dirty="0" smtClean="0"/>
          </a:p>
          <a:p>
            <a:pPr eaLnBrk="1" hangingPunct="1"/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val="615631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1863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1863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637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40" name="Line 8"/>
          <p:cNvSpPr>
            <a:spLocks noChangeShapeType="1"/>
          </p:cNvSpPr>
          <p:nvPr/>
        </p:nvSpPr>
        <p:spPr bwMode="auto">
          <a:xfrm>
            <a:off x="8183564" y="4540250"/>
            <a:ext cx="504825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smtClean="0"/>
              <a:t>Die Rendering-Pipeline</a:t>
            </a:r>
          </a:p>
        </p:txBody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1424" y="1196975"/>
            <a:ext cx="11017223" cy="2592388"/>
          </a:xfrm>
        </p:spPr>
        <p:txBody>
          <a:bodyPr/>
          <a:lstStyle/>
          <a:p>
            <a:pPr eaLnBrk="1" hangingPunct="1"/>
            <a:r>
              <a:rPr lang="de-DE" dirty="0" smtClean="0"/>
              <a:t>Um aus einem 3D-Geometriemodell, bestehend aus Dreiecken im 3D-Raum zu einem Pixelbild zu gelangen, durchläuft die Geometrie die Rendering Pipeline.</a:t>
            </a:r>
          </a:p>
          <a:p>
            <a:pPr lvl="1" eaLnBrk="1" hangingPunct="1"/>
            <a:r>
              <a:rPr lang="de-DE" dirty="0" smtClean="0"/>
              <a:t>Punkt-Transformationen, um aus 3D-Modell-Koordinaten zu Screen-Koordinaten zu gelangen.</a:t>
            </a:r>
          </a:p>
          <a:p>
            <a:pPr lvl="1" eaLnBrk="1" hangingPunct="1"/>
            <a:r>
              <a:rPr lang="de-DE" dirty="0" err="1" smtClean="0"/>
              <a:t>Rasterisierungprozess</a:t>
            </a:r>
            <a:r>
              <a:rPr lang="de-DE" dirty="0" smtClean="0"/>
              <a:t>, um aus Dreiecken Pixelfüllungen zu generieren.</a:t>
            </a:r>
          </a:p>
        </p:txBody>
      </p:sp>
      <p:pic>
        <p:nvPicPr>
          <p:cNvPr id="6149" name="Picture 5" descr="CubeLowRe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2851" y="3890963"/>
            <a:ext cx="1584325" cy="1338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038" name="Picture 6" descr="RenderPipe0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9513" y="3890964"/>
            <a:ext cx="4608512" cy="1265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1" name="Picture 7" descr="CubeRaw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9289" y="3675064"/>
            <a:ext cx="1584325" cy="1550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042" name="Picture 10" descr="RenderPipe1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9513" y="3892550"/>
            <a:ext cx="4610100" cy="1265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041" name="Line 9"/>
          <p:cNvSpPr>
            <a:spLocks noChangeShapeType="1"/>
          </p:cNvSpPr>
          <p:nvPr/>
        </p:nvSpPr>
        <p:spPr bwMode="auto">
          <a:xfrm>
            <a:off x="3503614" y="4540250"/>
            <a:ext cx="720725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4043" name="Line 11"/>
          <p:cNvSpPr>
            <a:spLocks noChangeShapeType="1"/>
          </p:cNvSpPr>
          <p:nvPr/>
        </p:nvSpPr>
        <p:spPr bwMode="auto">
          <a:xfrm>
            <a:off x="6024563" y="5013325"/>
            <a:ext cx="0" cy="43180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pic>
        <p:nvPicPr>
          <p:cNvPr id="44044" name="Picture 12" descr="CubePersp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3838" y="5235576"/>
            <a:ext cx="1655762" cy="162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045" name="Line 13"/>
          <p:cNvSpPr>
            <a:spLocks noChangeShapeType="1"/>
          </p:cNvSpPr>
          <p:nvPr/>
        </p:nvSpPr>
        <p:spPr bwMode="auto">
          <a:xfrm flipV="1">
            <a:off x="6024563" y="4437063"/>
            <a:ext cx="215900" cy="1008062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4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440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44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44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1000"/>
                                        <p:tgtEl>
                                          <p:spTgt spid="440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4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40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1000"/>
                                        <p:tgtEl>
                                          <p:spTgt spid="440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4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40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1000"/>
                                        <p:tgtEl>
                                          <p:spTgt spid="440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040" grpId="0" animBg="1"/>
      <p:bldP spid="44041" grpId="0" animBg="1"/>
      <p:bldP spid="44043" grpId="0" animBg="1"/>
      <p:bldP spid="44043" grpId="1" animBg="1"/>
      <p:bldP spid="44045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smtClean="0"/>
              <a:t>Ein einfacher Shaderlab-Shader</a:t>
            </a:r>
          </a:p>
        </p:txBody>
      </p:sp>
      <p:sp>
        <p:nvSpPr>
          <p:cNvPr id="23961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135188" y="1125539"/>
            <a:ext cx="4248150" cy="4968875"/>
          </a:xfrm>
        </p:spPr>
        <p:txBody>
          <a:bodyPr/>
          <a:lstStyle/>
          <a:p>
            <a:pPr eaLnBrk="1" hangingPunct="1"/>
            <a:r>
              <a:rPr lang="de-DE" sz="2000"/>
              <a:t>Funktion</a:t>
            </a:r>
          </a:p>
          <a:p>
            <a:pPr lvl="1" eaLnBrk="1" hangingPunct="1"/>
            <a:r>
              <a:rPr lang="de-DE" sz="1800"/>
              <a:t>Setzt die Ausgabefarbe auf grün</a:t>
            </a:r>
          </a:p>
          <a:p>
            <a:pPr eaLnBrk="1" hangingPunct="1"/>
            <a:endParaRPr lang="de-DE" sz="2000"/>
          </a:p>
          <a:p>
            <a:pPr eaLnBrk="1" hangingPunct="1"/>
            <a:r>
              <a:rPr lang="de-DE" sz="2000"/>
              <a:t>Wird 1x pro Pixel aufgerufen</a:t>
            </a:r>
          </a:p>
          <a:p>
            <a:pPr eaLnBrk="1" hangingPunct="1"/>
            <a:endParaRPr lang="de-DE" sz="2000"/>
          </a:p>
        </p:txBody>
      </p:sp>
      <p:sp>
        <p:nvSpPr>
          <p:cNvPr id="239621" name="AutoShape 5"/>
          <p:cNvSpPr>
            <a:spLocks noChangeArrowheads="1"/>
          </p:cNvSpPr>
          <p:nvPr/>
        </p:nvSpPr>
        <p:spPr bwMode="auto">
          <a:xfrm>
            <a:off x="6456363" y="2492376"/>
            <a:ext cx="4068762" cy="2017713"/>
          </a:xfrm>
          <a:prstGeom prst="foldedCorner">
            <a:avLst>
              <a:gd name="adj" fmla="val 10625"/>
            </a:avLst>
          </a:prstGeom>
          <a:solidFill>
            <a:srgbClr val="FFFFCC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1300" b="1">
              <a:latin typeface="Consolas" pitchFamily="49" charset="0"/>
            </a:endParaRPr>
          </a:p>
          <a:p>
            <a:endParaRPr lang="en-US" sz="1300" b="1">
              <a:latin typeface="Consolas" pitchFamily="49" charset="0"/>
            </a:endParaRPr>
          </a:p>
          <a:p>
            <a:r>
              <a:rPr lang="en-US" sz="1300" b="1">
                <a:latin typeface="Consolas" pitchFamily="49" charset="0"/>
              </a:rPr>
              <a:t>void surf (Input i, inout SurfaceOutput o) </a:t>
            </a:r>
          </a:p>
          <a:p>
            <a:r>
              <a:rPr lang="en-US" sz="1300" b="1">
                <a:latin typeface="Consolas" pitchFamily="49" charset="0"/>
              </a:rPr>
              <a:t>{			</a:t>
            </a:r>
          </a:p>
          <a:p>
            <a:r>
              <a:rPr lang="en-US" sz="1300" b="1">
                <a:latin typeface="Consolas" pitchFamily="49" charset="0"/>
              </a:rPr>
              <a:t>  o.Albedo.r = 0;</a:t>
            </a:r>
          </a:p>
          <a:p>
            <a:r>
              <a:rPr lang="en-US" sz="1300" b="1">
                <a:latin typeface="Consolas" pitchFamily="49" charset="0"/>
              </a:rPr>
              <a:t>  o.Albedo.g = 1;</a:t>
            </a:r>
          </a:p>
          <a:p>
            <a:r>
              <a:rPr lang="en-US" sz="1300" b="1">
                <a:latin typeface="Consolas" pitchFamily="49" charset="0"/>
              </a:rPr>
              <a:t>  o.Albedo.b = 0;</a:t>
            </a:r>
          </a:p>
          <a:p>
            <a:r>
              <a:rPr lang="en-US" sz="1300" b="1">
                <a:latin typeface="Consolas" pitchFamily="49" charset="0"/>
              </a:rPr>
              <a:t>}</a:t>
            </a:r>
          </a:p>
        </p:txBody>
      </p:sp>
      <p:sp>
        <p:nvSpPr>
          <p:cNvPr id="13317" name="WordArt 6"/>
          <p:cNvSpPr>
            <a:spLocks noChangeArrowheads="1" noChangeShapeType="1" noTextEdit="1"/>
          </p:cNvSpPr>
          <p:nvPr/>
        </p:nvSpPr>
        <p:spPr bwMode="auto">
          <a:xfrm>
            <a:off x="1703389" y="115889"/>
            <a:ext cx="771525" cy="350837"/>
          </a:xfrm>
          <a:prstGeom prst="rect">
            <a:avLst/>
          </a:prstGeom>
        </p:spPr>
        <p:txBody>
          <a:bodyPr wrap="none" fromWordArt="1">
            <a:prstTxWarp prst="textCascadeUp">
              <a:avLst>
                <a:gd name="adj" fmla="val 44444"/>
              </a:avLst>
            </a:prstTxWarp>
          </a:bodyPr>
          <a:lstStyle/>
          <a:p>
            <a:pPr algn="ctr"/>
            <a:r>
              <a:rPr lang="de-DE" sz="1400" kern="1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FF6600"/>
                </a:solidFill>
                <a:latin typeface="Franklin Gothic Demi Cond"/>
              </a:rPr>
              <a:t>Example01</a:t>
            </a:r>
          </a:p>
        </p:txBody>
      </p:sp>
    </p:spTree>
    <p:extLst>
      <p:ext uri="{BB962C8B-B14F-4D97-AF65-F5344CB8AC3E}">
        <p14:creationId xmlns:p14="http://schemas.microsoft.com/office/powerpoint/2010/main" val="3967118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62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23962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6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1000"/>
                                        <p:tgtEl>
                                          <p:spTgt spid="2396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6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1000"/>
                                        <p:tgtEl>
                                          <p:spTgt spid="2396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6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1000"/>
                                        <p:tgtEl>
                                          <p:spTgt spid="2396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6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1000"/>
                                        <p:tgtEl>
                                          <p:spTgt spid="2396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6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1000"/>
                                        <p:tgtEl>
                                          <p:spTgt spid="2396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62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1000"/>
                                        <p:tgtEl>
                                          <p:spTgt spid="23962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6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396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6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396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6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396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9621" grpId="0" build="allAtOnce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smtClean="0"/>
              <a:t>Eigenschaften eines ShaderLab Surface Shader</a:t>
            </a:r>
          </a:p>
        </p:txBody>
      </p:sp>
      <p:sp>
        <p:nvSpPr>
          <p:cNvPr id="24576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135188" y="1125539"/>
            <a:ext cx="7848600" cy="4968875"/>
          </a:xfrm>
        </p:spPr>
        <p:txBody>
          <a:bodyPr/>
          <a:lstStyle/>
          <a:p>
            <a:pPr eaLnBrk="1" hangingPunct="1"/>
            <a:r>
              <a:rPr lang="de-DE" sz="2000"/>
              <a:t>Code zwischen CGPROGRAM und ENDCG ist in Cg, aber</a:t>
            </a:r>
          </a:p>
          <a:p>
            <a:pPr lvl="1" eaLnBrk="1" hangingPunct="1"/>
            <a:r>
              <a:rPr lang="de-DE" sz="1600"/>
              <a:t>Es lässt sich nicht sagen, ob der Code pro Vertex oder pro Pixel aufgerufen wird. Abhängig von:</a:t>
            </a:r>
          </a:p>
          <a:p>
            <a:pPr lvl="2" eaLnBrk="1" hangingPunct="1"/>
            <a:r>
              <a:rPr lang="de-DE" sz="1400"/>
              <a:t>Leistung der Grafikkarte / des Rechners</a:t>
            </a:r>
          </a:p>
          <a:p>
            <a:pPr lvl="2" eaLnBrk="1" hangingPunct="1"/>
            <a:r>
              <a:rPr lang="de-DE" sz="1400"/>
              <a:t>Komplexität der Szene</a:t>
            </a:r>
          </a:p>
          <a:p>
            <a:pPr lvl="2" eaLnBrk="1" hangingPunct="1"/>
            <a:r>
              <a:rPr lang="de-DE" sz="1400"/>
              <a:t>Abstand des Objektes zum Betrachter / Größe des Objektes auf dem Bildschirm</a:t>
            </a:r>
          </a:p>
          <a:p>
            <a:pPr lvl="1" eaLnBrk="1" hangingPunct="1"/>
            <a:r>
              <a:rPr lang="de-DE" sz="1600"/>
              <a:t>Auch explizite Programmierung von Vertex- und/oder Pixel-Shader möglich </a:t>
            </a:r>
          </a:p>
          <a:p>
            <a:pPr eaLnBrk="1" hangingPunct="1"/>
            <a:endParaRPr lang="de-DE" sz="2000"/>
          </a:p>
          <a:p>
            <a:pPr eaLnBrk="1" hangingPunct="1"/>
            <a:r>
              <a:rPr lang="de-DE" sz="2000"/>
              <a:t>Shader-Lab Code umgibt Cg-Code</a:t>
            </a:r>
          </a:p>
          <a:p>
            <a:pPr lvl="1" eaLnBrk="1" hangingPunct="1"/>
            <a:r>
              <a:rPr lang="de-DE" sz="1600"/>
              <a:t>Anbindung an Außenwelt</a:t>
            </a:r>
          </a:p>
          <a:p>
            <a:pPr lvl="2" eaLnBrk="1" hangingPunct="1"/>
            <a:r>
              <a:rPr lang="de-DE" sz="1400"/>
              <a:t>Verwendung in Unity‘s Material-System</a:t>
            </a:r>
          </a:p>
          <a:p>
            <a:pPr lvl="2" eaLnBrk="1" hangingPunct="1"/>
            <a:r>
              <a:rPr lang="de-DE" sz="1400"/>
              <a:t>Eigenschaften können in Editor verändert werden </a:t>
            </a:r>
          </a:p>
          <a:p>
            <a:pPr lvl="1" eaLnBrk="1" hangingPunct="1"/>
            <a:r>
              <a:rPr lang="de-DE" sz="1600"/>
              <a:t>Kann auch nicht-programmierte (fixed-function) Elemente enthalten</a:t>
            </a:r>
          </a:p>
          <a:p>
            <a:pPr lvl="2" eaLnBrk="1" hangingPunct="1"/>
            <a:r>
              <a:rPr lang="de-DE" sz="1400"/>
              <a:t>Render States</a:t>
            </a:r>
          </a:p>
          <a:p>
            <a:pPr lvl="1" eaLnBrk="1" hangingPunct="1"/>
            <a:r>
              <a:rPr lang="de-DE" sz="1600"/>
              <a:t>Kann mehrere Passes (Durchläufe durch die Render-Pipeline) enthalten</a:t>
            </a:r>
          </a:p>
          <a:p>
            <a:pPr lvl="1" eaLnBrk="1" hangingPunct="1"/>
            <a:r>
              <a:rPr lang="de-DE" sz="1600"/>
              <a:t>Kann „Fallback“ Mechanismen für unterschiedliche Grafik- und Rechner-Hardware enthalten</a:t>
            </a:r>
          </a:p>
        </p:txBody>
      </p:sp>
    </p:spTree>
    <p:extLst>
      <p:ext uri="{BB962C8B-B14F-4D97-AF65-F5344CB8AC3E}">
        <p14:creationId xmlns:p14="http://schemas.microsoft.com/office/powerpoint/2010/main" val="2551589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57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457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457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457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457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457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6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4576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70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6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4576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8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6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4576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90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6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4576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 nodeType="afterGroup">
                            <p:stCondLst>
                              <p:cond delay="100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6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4576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 nodeType="afterGroup">
                            <p:stCondLst>
                              <p:cond delay="110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6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24576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 nodeType="afterGroup">
                            <p:stCondLst>
                              <p:cond delay="120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6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24576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 nodeType="afterGroup">
                            <p:stCondLst>
                              <p:cond delay="130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6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24576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SurfaceShader Merkmale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half" idx="1"/>
          </p:nvPr>
        </p:nvSpPr>
        <p:spPr>
          <a:xfrm>
            <a:off x="2135189" y="1196976"/>
            <a:ext cx="6048375" cy="5256213"/>
          </a:xfrm>
        </p:spPr>
        <p:txBody>
          <a:bodyPr>
            <a:normAutofit fontScale="92500" lnSpcReduction="20000"/>
          </a:bodyPr>
          <a:lstStyle/>
          <a:p>
            <a:pPr>
              <a:defRPr/>
            </a:pPr>
            <a:r>
              <a:rPr lang="de-DE" sz="2000" dirty="0"/>
              <a:t>Hauptmethode</a:t>
            </a:r>
          </a:p>
          <a:p>
            <a:pPr lvl="1">
              <a:defRPr/>
            </a:pPr>
            <a:r>
              <a:rPr lang="de-DE" sz="1800" dirty="0"/>
              <a:t>Hier: surf</a:t>
            </a:r>
          </a:p>
          <a:p>
            <a:pPr lvl="1">
              <a:defRPr/>
            </a:pPr>
            <a:r>
              <a:rPr lang="de-DE" sz="1800" dirty="0"/>
              <a:t>Wird mit #</a:t>
            </a:r>
            <a:r>
              <a:rPr lang="de-DE" sz="1800" dirty="0" err="1"/>
              <a:t>pragma</a:t>
            </a:r>
            <a:r>
              <a:rPr lang="de-DE" sz="1800" dirty="0"/>
              <a:t> </a:t>
            </a:r>
            <a:r>
              <a:rPr lang="de-DE" sz="1800" dirty="0" err="1"/>
              <a:t>surface</a:t>
            </a:r>
            <a:r>
              <a:rPr lang="de-DE" sz="1800" dirty="0"/>
              <a:t> &lt;</a:t>
            </a:r>
            <a:r>
              <a:rPr lang="de-DE" sz="1800" dirty="0" err="1"/>
              <a:t>methodenname</a:t>
            </a:r>
            <a:r>
              <a:rPr lang="de-DE" sz="1800" dirty="0"/>
              <a:t>&gt; &lt;</a:t>
            </a:r>
            <a:r>
              <a:rPr lang="de-DE" sz="1800" dirty="0" err="1"/>
              <a:t>Lighting</a:t>
            </a:r>
            <a:r>
              <a:rPr lang="de-DE" sz="1800" dirty="0"/>
              <a:t>&gt; bekanntgemacht</a:t>
            </a:r>
          </a:p>
          <a:p>
            <a:pPr lvl="1">
              <a:defRPr/>
            </a:pPr>
            <a:r>
              <a:rPr lang="de-DE" sz="1800" dirty="0"/>
              <a:t>Code kann auch noch weitere Methoden enthalten</a:t>
            </a:r>
            <a:endParaRPr lang="de-DE" sz="1600" dirty="0"/>
          </a:p>
          <a:p>
            <a:pPr lvl="2">
              <a:defRPr/>
            </a:pPr>
            <a:r>
              <a:rPr lang="de-DE" sz="1600" dirty="0"/>
              <a:t>Die z.B. aus der Hauptmethode aufgerufen werden</a:t>
            </a:r>
          </a:p>
          <a:p>
            <a:pPr>
              <a:defRPr/>
            </a:pPr>
            <a:r>
              <a:rPr lang="de-DE" sz="2000" dirty="0"/>
              <a:t>Eingabe-Parameter</a:t>
            </a:r>
          </a:p>
          <a:p>
            <a:pPr lvl="1">
              <a:defRPr/>
            </a:pPr>
            <a:r>
              <a:rPr lang="de-DE" sz="1600" dirty="0"/>
              <a:t>Hier: i –  Typ muss selbst deklariert werden</a:t>
            </a:r>
          </a:p>
          <a:p>
            <a:pPr lvl="1">
              <a:defRPr/>
            </a:pPr>
            <a:r>
              <a:rPr lang="de-DE" sz="1600" dirty="0"/>
              <a:t>Struktur Input enthält für die Berechnung benötigten Komponenten</a:t>
            </a:r>
            <a:endParaRPr lang="de-DE" dirty="0" smtClean="0"/>
          </a:p>
          <a:p>
            <a:pPr>
              <a:defRPr/>
            </a:pPr>
            <a:r>
              <a:rPr lang="de-DE" sz="2000" dirty="0"/>
              <a:t>Ausgabe-Parameter</a:t>
            </a:r>
          </a:p>
          <a:p>
            <a:pPr lvl="1">
              <a:defRPr/>
            </a:pPr>
            <a:r>
              <a:rPr lang="de-DE" sz="1600" dirty="0"/>
              <a:t>Hier: o – Typ ist bereits deklariert </a:t>
            </a:r>
          </a:p>
          <a:p>
            <a:pPr lvl="2">
              <a:defRPr/>
            </a:pPr>
            <a:r>
              <a:rPr lang="de-DE" sz="1600" dirty="0"/>
              <a:t>in </a:t>
            </a:r>
            <a:r>
              <a:rPr lang="de-DE" sz="1600" dirty="0" err="1"/>
              <a:t>CgIncludes</a:t>
            </a:r>
            <a:r>
              <a:rPr lang="de-DE" sz="1600" dirty="0"/>
              <a:t>/Lighting.cg)</a:t>
            </a:r>
          </a:p>
          <a:p>
            <a:pPr lvl="1">
              <a:defRPr/>
            </a:pPr>
            <a:r>
              <a:rPr lang="de-DE" sz="1600" dirty="0"/>
              <a:t>Struktur </a:t>
            </a:r>
            <a:r>
              <a:rPr lang="de-DE" sz="1600" dirty="0" err="1"/>
              <a:t>SurfaceOutput</a:t>
            </a:r>
            <a:r>
              <a:rPr lang="de-DE" sz="1600" dirty="0"/>
              <a:t> enthält die für die Darstellung benötigten Komponenten</a:t>
            </a:r>
          </a:p>
          <a:p>
            <a:pPr>
              <a:defRPr/>
            </a:pPr>
            <a:r>
              <a:rPr lang="de-DE" sz="1800" dirty="0"/>
              <a:t>Fragen:</a:t>
            </a:r>
          </a:p>
          <a:p>
            <a:pPr lvl="1">
              <a:defRPr/>
            </a:pPr>
            <a:r>
              <a:rPr lang="de-DE" sz="1600" dirty="0"/>
              <a:t>Wer ruft surf auf?</a:t>
            </a:r>
          </a:p>
          <a:p>
            <a:pPr lvl="1">
              <a:defRPr/>
            </a:pPr>
            <a:r>
              <a:rPr lang="de-DE" sz="1600" dirty="0"/>
              <a:t>Wer besetzt die Input-Komponenten mit Werten und woher weiß der Aufrufer, was womit gemeint ist?</a:t>
            </a:r>
          </a:p>
          <a:p>
            <a:pPr lvl="1">
              <a:defRPr/>
            </a:pPr>
            <a:r>
              <a:rPr lang="de-DE" sz="1600" dirty="0"/>
              <a:t>Welche Bedeutung haben die Komponenten von </a:t>
            </a:r>
            <a:r>
              <a:rPr lang="de-DE" sz="1600" dirty="0" err="1"/>
              <a:t>SurfaceOutput</a:t>
            </a:r>
            <a:r>
              <a:rPr lang="de-DE" sz="1800" dirty="0"/>
              <a:t>?</a:t>
            </a:r>
          </a:p>
          <a:p>
            <a:pPr lvl="1">
              <a:defRPr/>
            </a:pPr>
            <a:endParaRPr lang="de-DE" sz="800" dirty="0"/>
          </a:p>
          <a:p>
            <a:pPr lvl="1">
              <a:defRPr/>
            </a:pPr>
            <a:endParaRPr lang="de-DE" sz="1800" dirty="0"/>
          </a:p>
          <a:p>
            <a:pPr>
              <a:defRPr/>
            </a:pPr>
            <a:endParaRPr lang="de-DE" sz="2000" dirty="0"/>
          </a:p>
        </p:txBody>
      </p:sp>
      <p:sp>
        <p:nvSpPr>
          <p:cNvPr id="5" name="AutoShape 5"/>
          <p:cNvSpPr>
            <a:spLocks noChangeArrowheads="1"/>
          </p:cNvSpPr>
          <p:nvPr/>
        </p:nvSpPr>
        <p:spPr bwMode="auto">
          <a:xfrm>
            <a:off x="7896225" y="1989139"/>
            <a:ext cx="2484438" cy="3024187"/>
          </a:xfrm>
          <a:prstGeom prst="foldedCorner">
            <a:avLst>
              <a:gd name="adj" fmla="val 10625"/>
            </a:avLst>
          </a:prstGeom>
          <a:solidFill>
            <a:srgbClr val="FFFFCC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r>
              <a:rPr lang="en-US" sz="1300" b="1">
                <a:latin typeface="Consolas" pitchFamily="49" charset="0"/>
              </a:rPr>
              <a:t>struct Input </a:t>
            </a:r>
          </a:p>
          <a:p>
            <a:r>
              <a:rPr lang="en-US" sz="1300" b="1">
                <a:latin typeface="Consolas" pitchFamily="49" charset="0"/>
              </a:rPr>
              <a:t>{</a:t>
            </a:r>
          </a:p>
          <a:p>
            <a:pPr lvl="1"/>
            <a:r>
              <a:rPr lang="en-US" sz="1300" b="1">
                <a:latin typeface="Consolas" pitchFamily="49" charset="0"/>
              </a:rPr>
              <a:t>int dummy;</a:t>
            </a:r>
          </a:p>
          <a:p>
            <a:r>
              <a:rPr lang="en-US" sz="1300" b="1">
                <a:latin typeface="Consolas" pitchFamily="49" charset="0"/>
              </a:rPr>
              <a:t>};</a:t>
            </a:r>
          </a:p>
          <a:p>
            <a:endParaRPr lang="en-US" sz="1300" b="1">
              <a:latin typeface="Consolas" pitchFamily="49" charset="0"/>
            </a:endParaRPr>
          </a:p>
          <a:p>
            <a:r>
              <a:rPr lang="en-US" sz="1300" b="1">
                <a:latin typeface="Consolas" pitchFamily="49" charset="0"/>
              </a:rPr>
              <a:t>void surf (Input i, </a:t>
            </a:r>
          </a:p>
          <a:p>
            <a:r>
              <a:rPr lang="en-US" sz="1300" b="1">
                <a:latin typeface="Consolas" pitchFamily="49" charset="0"/>
              </a:rPr>
              <a:t>    inout SurfaceOutput o) </a:t>
            </a:r>
          </a:p>
          <a:p>
            <a:r>
              <a:rPr lang="en-US" sz="1300" b="1">
                <a:latin typeface="Consolas" pitchFamily="49" charset="0"/>
              </a:rPr>
              <a:t>{			</a:t>
            </a:r>
          </a:p>
          <a:p>
            <a:r>
              <a:rPr lang="en-US" sz="1300" b="1">
                <a:latin typeface="Consolas" pitchFamily="49" charset="0"/>
              </a:rPr>
              <a:t>  o.Albedo.r = 0;</a:t>
            </a:r>
          </a:p>
          <a:p>
            <a:r>
              <a:rPr lang="en-US" sz="1300" b="1">
                <a:latin typeface="Consolas" pitchFamily="49" charset="0"/>
              </a:rPr>
              <a:t>  o.Albedo.g = 1;</a:t>
            </a:r>
          </a:p>
          <a:p>
            <a:r>
              <a:rPr lang="en-US" sz="1300" b="1">
                <a:latin typeface="Consolas" pitchFamily="49" charset="0"/>
              </a:rPr>
              <a:t>  o.Albedo.b = 0;</a:t>
            </a:r>
          </a:p>
          <a:p>
            <a:r>
              <a:rPr lang="en-US" sz="1300" b="1">
                <a:latin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146536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10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10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10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10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10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10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10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allAtOnce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Antworten!</a:t>
            </a:r>
          </a:p>
        </p:txBody>
      </p:sp>
      <p:sp>
        <p:nvSpPr>
          <p:cNvPr id="16387" name="Textplatzhalter 2"/>
          <p:cNvSpPr>
            <a:spLocks noGrp="1"/>
          </p:cNvSpPr>
          <p:nvPr>
            <p:ph type="body" sz="half" idx="1"/>
          </p:nvPr>
        </p:nvSpPr>
        <p:spPr>
          <a:xfrm>
            <a:off x="2135188" y="1196976"/>
            <a:ext cx="7993062" cy="5256213"/>
          </a:xfrm>
        </p:spPr>
        <p:txBody>
          <a:bodyPr/>
          <a:lstStyle/>
          <a:p>
            <a:r>
              <a:rPr lang="de-DE" smtClean="0"/>
              <a:t>Surf läuft auf der Grafikkarte</a:t>
            </a:r>
          </a:p>
          <a:p>
            <a:pPr lvl="1"/>
            <a:r>
              <a:rPr lang="de-DE" smtClean="0"/>
              <a:t>Typischerweise aus Pixelshader aufgerufen</a:t>
            </a:r>
          </a:p>
          <a:p>
            <a:endParaRPr lang="de-DE" smtClean="0"/>
          </a:p>
          <a:p>
            <a:r>
              <a:rPr lang="de-DE" smtClean="0"/>
              <a:t>Die Werte werden vom Aufrufer (Pixelshader) vorberechnet. </a:t>
            </a:r>
          </a:p>
          <a:p>
            <a:pPr lvl="1"/>
            <a:r>
              <a:rPr lang="de-DE" smtClean="0"/>
              <a:t>Die Namen der möglichen Input-Struktur-Komponenten sind von ShaderLab vorgegeben</a:t>
            </a:r>
          </a:p>
          <a:p>
            <a:pPr lvl="1"/>
            <a:r>
              <a:rPr lang="de-DE" smtClean="0"/>
              <a:t>Ungewöhnlich – Cg kennt anderes Verfahren (Semantik)</a:t>
            </a:r>
          </a:p>
          <a:p>
            <a:pPr lvl="1"/>
            <a:endParaRPr lang="de-DE" smtClean="0"/>
          </a:p>
          <a:p>
            <a:r>
              <a:rPr lang="de-DE" smtClean="0"/>
              <a:t>Die Ausgabe wird ebenfalls vom Pixelshader entgegengenommen</a:t>
            </a:r>
          </a:p>
          <a:p>
            <a:pPr lvl="1"/>
            <a:r>
              <a:rPr lang="de-DE" smtClean="0"/>
              <a:t>PS berechnet daraus den resultierenden Farbwert für das jeweilige Pixel</a:t>
            </a:r>
          </a:p>
          <a:p>
            <a:endParaRPr lang="de-DE" smtClean="0"/>
          </a:p>
          <a:p>
            <a:endParaRPr lang="de-DE" smtClean="0"/>
          </a:p>
        </p:txBody>
      </p:sp>
    </p:spTree>
    <p:extLst>
      <p:ext uri="{BB962C8B-B14F-4D97-AF65-F5344CB8AC3E}">
        <p14:creationId xmlns:p14="http://schemas.microsoft.com/office/powerpoint/2010/main" val="18366442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smtClean="0"/>
              <a:t>Cg: Identifizierer</a:t>
            </a:r>
          </a:p>
        </p:txBody>
      </p:sp>
      <p:sp>
        <p:nvSpPr>
          <p:cNvPr id="25190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135188" y="1196976"/>
            <a:ext cx="4608512" cy="5567363"/>
          </a:xfrm>
        </p:spPr>
        <p:txBody>
          <a:bodyPr>
            <a:spAutoFit/>
          </a:bodyPr>
          <a:lstStyle/>
          <a:p>
            <a:pPr eaLnBrk="1" hangingPunct="1"/>
            <a:r>
              <a:rPr lang="de-DE" sz="2000"/>
              <a:t>Wie in anderen Hochsprachen gibt es Identifizierer zum Benennen von</a:t>
            </a:r>
          </a:p>
          <a:p>
            <a:pPr lvl="1" eaLnBrk="1" hangingPunct="1"/>
            <a:r>
              <a:rPr lang="de-DE" sz="1800"/>
              <a:t>Typen</a:t>
            </a:r>
          </a:p>
          <a:p>
            <a:pPr lvl="1" eaLnBrk="1" hangingPunct="1"/>
            <a:r>
              <a:rPr lang="de-DE" sz="1800"/>
              <a:t>Strukturen &amp; Strukturelementen</a:t>
            </a:r>
          </a:p>
          <a:p>
            <a:pPr lvl="1" eaLnBrk="1" hangingPunct="1"/>
            <a:r>
              <a:rPr lang="de-DE" sz="1800"/>
              <a:t>Parameter und Variablen</a:t>
            </a:r>
          </a:p>
          <a:p>
            <a:pPr lvl="1" eaLnBrk="1" hangingPunct="1"/>
            <a:r>
              <a:rPr lang="de-DE" sz="1800"/>
              <a:t>Funktionsnamen</a:t>
            </a:r>
          </a:p>
          <a:p>
            <a:pPr lvl="1" eaLnBrk="1" hangingPunct="1"/>
            <a:r>
              <a:rPr lang="de-DE" sz="1800"/>
              <a:t>Semantik (später mehr dazu)</a:t>
            </a:r>
          </a:p>
          <a:p>
            <a:pPr eaLnBrk="1" hangingPunct="1"/>
            <a:r>
              <a:rPr lang="de-DE" sz="2000"/>
              <a:t>Regeln für Identifizierer wie in C/C++/Java</a:t>
            </a:r>
          </a:p>
          <a:p>
            <a:pPr lvl="1" eaLnBrk="1" hangingPunct="1"/>
            <a:r>
              <a:rPr lang="de-DE" sz="1800"/>
              <a:t>Erstes Zeichen: _ oder A..Z, a..z</a:t>
            </a:r>
          </a:p>
          <a:p>
            <a:pPr lvl="1" eaLnBrk="1" hangingPunct="1"/>
            <a:r>
              <a:rPr lang="de-DE" sz="1800"/>
              <a:t>Weitere Zeichen zusätzlich auch 0..9</a:t>
            </a:r>
          </a:p>
          <a:p>
            <a:pPr lvl="1" eaLnBrk="1" hangingPunct="1"/>
            <a:r>
              <a:rPr lang="de-DE" sz="1800"/>
              <a:t>Schlüsselworte (void, if, while…) dürfen nicht als Identifizierer verwendet werden</a:t>
            </a:r>
          </a:p>
          <a:p>
            <a:pPr eaLnBrk="1" hangingPunct="1"/>
            <a:endParaRPr lang="de-DE" sz="2000"/>
          </a:p>
          <a:p>
            <a:pPr eaLnBrk="1" hangingPunct="1">
              <a:buFont typeface="Wingdings" pitchFamily="2" charset="2"/>
              <a:buNone/>
            </a:pPr>
            <a:endParaRPr lang="de-DE" sz="2000"/>
          </a:p>
        </p:txBody>
      </p:sp>
      <p:sp>
        <p:nvSpPr>
          <p:cNvPr id="17412" name="AutoShape 4"/>
          <p:cNvSpPr>
            <a:spLocks noChangeArrowheads="1"/>
          </p:cNvSpPr>
          <p:nvPr/>
        </p:nvSpPr>
        <p:spPr bwMode="auto">
          <a:xfrm>
            <a:off x="6816725" y="2276475"/>
            <a:ext cx="3671888" cy="2520950"/>
          </a:xfrm>
          <a:prstGeom prst="foldedCorner">
            <a:avLst>
              <a:gd name="adj" fmla="val 12500"/>
            </a:avLst>
          </a:prstGeom>
          <a:solidFill>
            <a:srgbClr val="FFFFCC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r>
              <a:rPr lang="en-US" sz="1300" b="1">
                <a:latin typeface="Consolas" pitchFamily="49" charset="0"/>
              </a:rPr>
              <a:t>void Main(float2 iPos       : POSITION,</a:t>
            </a:r>
          </a:p>
          <a:p>
            <a:r>
              <a:rPr lang="en-US" sz="1300" b="1">
                <a:solidFill>
                  <a:srgbClr val="7F7F7F"/>
                </a:solidFill>
                <a:latin typeface="Consolas" pitchFamily="49" charset="0"/>
              </a:rPr>
              <a:t>	</a:t>
            </a:r>
            <a:r>
              <a:rPr lang="en-US" sz="1300" b="1">
                <a:latin typeface="Consolas" pitchFamily="49" charset="0"/>
              </a:rPr>
              <a:t>out float4 oPos   : POSITION,</a:t>
            </a:r>
          </a:p>
          <a:p>
            <a:r>
              <a:rPr lang="en-US" sz="1300" b="1">
                <a:solidFill>
                  <a:srgbClr val="7F7F7F"/>
                </a:solidFill>
                <a:latin typeface="Consolas" pitchFamily="49" charset="0"/>
              </a:rPr>
              <a:t>	</a:t>
            </a:r>
            <a:r>
              <a:rPr lang="en-US" sz="1300" b="1">
                <a:latin typeface="Consolas" pitchFamily="49" charset="0"/>
              </a:rPr>
              <a:t>out float3 oColor : COLOR</a:t>
            </a:r>
          </a:p>
          <a:p>
            <a:r>
              <a:rPr lang="en-US" sz="1300" b="1">
                <a:solidFill>
                  <a:srgbClr val="7F7F7F"/>
                </a:solidFill>
                <a:latin typeface="Consolas" pitchFamily="49" charset="0"/>
              </a:rPr>
              <a:t>	</a:t>
            </a:r>
            <a:r>
              <a:rPr lang="en-US" sz="1300" b="1">
                <a:latin typeface="Consolas" pitchFamily="49" charset="0"/>
              </a:rPr>
              <a:t>)</a:t>
            </a:r>
          </a:p>
          <a:p>
            <a:r>
              <a:rPr lang="en-US" sz="1300" b="1">
                <a:latin typeface="Consolas" pitchFamily="49" charset="0"/>
              </a:rPr>
              <a:t>{</a:t>
            </a:r>
            <a:r>
              <a:rPr lang="en-US" sz="1300" b="1">
                <a:solidFill>
                  <a:srgbClr val="7F7F7F"/>
                </a:solidFill>
                <a:latin typeface="Consolas" pitchFamily="49" charset="0"/>
              </a:rPr>
              <a:t>	</a:t>
            </a:r>
            <a:endParaRPr lang="en-US" sz="1300" b="1">
              <a:latin typeface="Consolas" pitchFamily="49" charset="0"/>
            </a:endParaRPr>
          </a:p>
          <a:p>
            <a:r>
              <a:rPr lang="en-US" sz="1300" b="1">
                <a:latin typeface="Consolas" pitchFamily="49" charset="0"/>
              </a:rPr>
              <a:t>  oPos   = float4(iPos, 0, 1);</a:t>
            </a:r>
          </a:p>
          <a:p>
            <a:r>
              <a:rPr lang="en-US" sz="1300" b="1">
                <a:latin typeface="Consolas" pitchFamily="49" charset="0"/>
              </a:rPr>
              <a:t>  oColor = float3(0, 0, 1);</a:t>
            </a:r>
          </a:p>
          <a:p>
            <a:r>
              <a:rPr lang="en-US" sz="1300" b="1">
                <a:latin typeface="Consolas" pitchFamily="49" charset="0"/>
              </a:rPr>
              <a:t>}</a:t>
            </a:r>
            <a:endParaRPr lang="de-DE" sz="1300" b="1">
              <a:latin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8037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9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19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9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519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9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519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9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519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9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519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9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519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9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519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90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5190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90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5190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90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5190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smtClean="0"/>
              <a:t>Cg: Vektoren</a:t>
            </a:r>
          </a:p>
        </p:txBody>
      </p:sp>
      <p:sp>
        <p:nvSpPr>
          <p:cNvPr id="25395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135188" y="1196975"/>
            <a:ext cx="5040312" cy="532765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de-DE" sz="1800"/>
              <a:t>Vektoren sind fundamentale Datentypen von Cg</a:t>
            </a:r>
          </a:p>
          <a:p>
            <a:pPr lvl="1" eaLnBrk="1" hangingPunct="1">
              <a:lnSpc>
                <a:spcPct val="90000"/>
              </a:lnSpc>
            </a:pPr>
            <a:r>
              <a:rPr lang="de-DE" sz="1600"/>
              <a:t>Anders als in C/C++/Java</a:t>
            </a:r>
          </a:p>
          <a:p>
            <a:pPr eaLnBrk="1" hangingPunct="1">
              <a:lnSpc>
                <a:spcPct val="90000"/>
              </a:lnSpc>
            </a:pPr>
            <a:r>
              <a:rPr lang="de-DE" sz="1800"/>
              <a:t>Für mehrere Dimensionen</a:t>
            </a:r>
          </a:p>
          <a:p>
            <a:pPr lvl="1" eaLnBrk="1" hangingPunct="1">
              <a:lnSpc>
                <a:spcPct val="90000"/>
              </a:lnSpc>
            </a:pPr>
            <a:r>
              <a:rPr lang="de-DE" sz="1600" b="1">
                <a:latin typeface="Consolas" pitchFamily="49" charset="0"/>
              </a:rPr>
              <a:t>float2 </a:t>
            </a:r>
            <a:r>
              <a:rPr lang="de-DE" sz="1600"/>
              <a:t>– zweidimensional</a:t>
            </a:r>
          </a:p>
          <a:p>
            <a:pPr lvl="1" eaLnBrk="1" hangingPunct="1">
              <a:lnSpc>
                <a:spcPct val="90000"/>
              </a:lnSpc>
            </a:pPr>
            <a:r>
              <a:rPr lang="de-DE" sz="1600" b="1">
                <a:latin typeface="Consolas" pitchFamily="49" charset="0"/>
              </a:rPr>
              <a:t>float3</a:t>
            </a:r>
            <a:r>
              <a:rPr lang="de-DE" sz="1600"/>
              <a:t> – dreidimensional</a:t>
            </a:r>
          </a:p>
          <a:p>
            <a:pPr lvl="1" eaLnBrk="1" hangingPunct="1">
              <a:lnSpc>
                <a:spcPct val="90000"/>
              </a:lnSpc>
            </a:pPr>
            <a:r>
              <a:rPr lang="de-DE" sz="1600" b="1">
                <a:latin typeface="Consolas" pitchFamily="49" charset="0"/>
              </a:rPr>
              <a:t>float4</a:t>
            </a:r>
            <a:r>
              <a:rPr lang="de-DE" sz="1600"/>
              <a:t> – vierdimensional</a:t>
            </a:r>
          </a:p>
          <a:p>
            <a:pPr eaLnBrk="1" hangingPunct="1">
              <a:lnSpc>
                <a:spcPct val="90000"/>
              </a:lnSpc>
            </a:pPr>
            <a:r>
              <a:rPr lang="de-DE" sz="1800"/>
              <a:t>Verwendbar für </a:t>
            </a:r>
          </a:p>
          <a:p>
            <a:pPr lvl="1" eaLnBrk="1" hangingPunct="1">
              <a:lnSpc>
                <a:spcPct val="90000"/>
              </a:lnSpc>
            </a:pPr>
            <a:r>
              <a:rPr lang="de-DE" sz="1600"/>
              <a:t>Positionen </a:t>
            </a:r>
          </a:p>
          <a:p>
            <a:pPr lvl="1" eaLnBrk="1" hangingPunct="1">
              <a:lnSpc>
                <a:spcPct val="90000"/>
              </a:lnSpc>
            </a:pPr>
            <a:r>
              <a:rPr lang="de-DE" sz="1600"/>
              <a:t>Normalen </a:t>
            </a:r>
          </a:p>
          <a:p>
            <a:pPr lvl="1" eaLnBrk="1" hangingPunct="1">
              <a:lnSpc>
                <a:spcPct val="90000"/>
              </a:lnSpc>
            </a:pPr>
            <a:r>
              <a:rPr lang="de-DE" sz="1600"/>
              <a:t>Farben</a:t>
            </a:r>
          </a:p>
          <a:p>
            <a:pPr eaLnBrk="1" hangingPunct="1">
              <a:lnSpc>
                <a:spcPct val="90000"/>
              </a:lnSpc>
            </a:pPr>
            <a:r>
              <a:rPr lang="de-DE" sz="1800"/>
              <a:t>Zugriff auf einzelne Komponente:</a:t>
            </a:r>
          </a:p>
          <a:p>
            <a:pPr lvl="1" eaLnBrk="1" hangingPunct="1">
              <a:lnSpc>
                <a:spcPct val="90000"/>
              </a:lnSpc>
            </a:pPr>
            <a:r>
              <a:rPr lang="de-DE" sz="1600"/>
              <a:t>Z.B. Pos.x</a:t>
            </a:r>
          </a:p>
          <a:p>
            <a:pPr lvl="1" eaLnBrk="1" hangingPunct="1">
              <a:lnSpc>
                <a:spcPct val="90000"/>
              </a:lnSpc>
            </a:pPr>
            <a:r>
              <a:rPr lang="de-DE" sz="1600"/>
              <a:t>Für Positionen: x, y, z, w </a:t>
            </a:r>
          </a:p>
          <a:p>
            <a:pPr lvl="1" eaLnBrk="1" hangingPunct="1">
              <a:lnSpc>
                <a:spcPct val="90000"/>
              </a:lnSpc>
            </a:pPr>
            <a:r>
              <a:rPr lang="de-DE" sz="1600"/>
              <a:t>Für Farben: r, g, b, a</a:t>
            </a:r>
          </a:p>
          <a:p>
            <a:pPr eaLnBrk="1" hangingPunct="1">
              <a:lnSpc>
                <a:spcPct val="90000"/>
              </a:lnSpc>
            </a:pPr>
            <a:r>
              <a:rPr lang="de-DE" sz="1800"/>
              <a:t>Initialisierung mit { und } oder Konstruktor</a:t>
            </a:r>
          </a:p>
          <a:p>
            <a:pPr lvl="1" eaLnBrk="1" hangingPunct="1">
              <a:lnSpc>
                <a:spcPct val="90000"/>
              </a:lnSpc>
            </a:pPr>
            <a:r>
              <a:rPr lang="de-DE" sz="1600" b="1">
                <a:latin typeface="Consolas" pitchFamily="49" charset="0"/>
              </a:rPr>
              <a:t>float3 pos = {1, 2, 3};</a:t>
            </a:r>
          </a:p>
          <a:p>
            <a:pPr lvl="1" eaLnBrk="1" hangingPunct="1">
              <a:lnSpc>
                <a:spcPct val="90000"/>
              </a:lnSpc>
            </a:pPr>
            <a:r>
              <a:rPr lang="de-DE" sz="1600" b="1">
                <a:latin typeface="Consolas" pitchFamily="49" charset="0"/>
              </a:rPr>
              <a:t>float3 pos = float3(1, 2, 3);</a:t>
            </a:r>
          </a:p>
        </p:txBody>
      </p:sp>
      <p:sp>
        <p:nvSpPr>
          <p:cNvPr id="18436" name="AutoShape 4"/>
          <p:cNvSpPr>
            <a:spLocks noChangeArrowheads="1"/>
          </p:cNvSpPr>
          <p:nvPr/>
        </p:nvSpPr>
        <p:spPr bwMode="auto">
          <a:xfrm>
            <a:off x="6816725" y="2276475"/>
            <a:ext cx="3671888" cy="2520950"/>
          </a:xfrm>
          <a:prstGeom prst="foldedCorner">
            <a:avLst>
              <a:gd name="adj" fmla="val 12500"/>
            </a:avLst>
          </a:prstGeom>
          <a:solidFill>
            <a:srgbClr val="FFFFCC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r>
              <a:rPr lang="en-US" sz="1300" b="1">
                <a:latin typeface="Consolas" pitchFamily="49" charset="0"/>
              </a:rPr>
              <a:t>void Main(float2 iPos       : POSITION,</a:t>
            </a:r>
          </a:p>
          <a:p>
            <a:r>
              <a:rPr lang="en-US" sz="1300" b="1">
                <a:solidFill>
                  <a:srgbClr val="7F7F7F"/>
                </a:solidFill>
                <a:latin typeface="Consolas" pitchFamily="49" charset="0"/>
              </a:rPr>
              <a:t>	</a:t>
            </a:r>
            <a:r>
              <a:rPr lang="en-US" sz="1300" b="1">
                <a:latin typeface="Consolas" pitchFamily="49" charset="0"/>
              </a:rPr>
              <a:t>out float4 oPos   : POSITION,</a:t>
            </a:r>
          </a:p>
          <a:p>
            <a:r>
              <a:rPr lang="en-US" sz="1300" b="1">
                <a:solidFill>
                  <a:srgbClr val="7F7F7F"/>
                </a:solidFill>
                <a:latin typeface="Consolas" pitchFamily="49" charset="0"/>
              </a:rPr>
              <a:t>	</a:t>
            </a:r>
            <a:r>
              <a:rPr lang="en-US" sz="1300" b="1">
                <a:latin typeface="Consolas" pitchFamily="49" charset="0"/>
              </a:rPr>
              <a:t>out float3 oColor : COLOR</a:t>
            </a:r>
          </a:p>
          <a:p>
            <a:r>
              <a:rPr lang="en-US" sz="1300" b="1">
                <a:solidFill>
                  <a:srgbClr val="7F7F7F"/>
                </a:solidFill>
                <a:latin typeface="Consolas" pitchFamily="49" charset="0"/>
              </a:rPr>
              <a:t>	</a:t>
            </a:r>
            <a:r>
              <a:rPr lang="en-US" sz="1300" b="1">
                <a:latin typeface="Consolas" pitchFamily="49" charset="0"/>
              </a:rPr>
              <a:t>)</a:t>
            </a:r>
          </a:p>
          <a:p>
            <a:r>
              <a:rPr lang="en-US" sz="1300" b="1">
                <a:latin typeface="Consolas" pitchFamily="49" charset="0"/>
              </a:rPr>
              <a:t>{</a:t>
            </a:r>
            <a:r>
              <a:rPr lang="en-US" sz="1300" b="1">
                <a:solidFill>
                  <a:srgbClr val="7F7F7F"/>
                </a:solidFill>
                <a:latin typeface="Consolas" pitchFamily="49" charset="0"/>
              </a:rPr>
              <a:t>	</a:t>
            </a:r>
            <a:endParaRPr lang="en-US" sz="1300" b="1">
              <a:latin typeface="Consolas" pitchFamily="49" charset="0"/>
            </a:endParaRPr>
          </a:p>
          <a:p>
            <a:r>
              <a:rPr lang="en-US" sz="1300" b="1">
                <a:latin typeface="Consolas" pitchFamily="49" charset="0"/>
              </a:rPr>
              <a:t>  oPos   = float4(iPos, 0, 1);</a:t>
            </a:r>
          </a:p>
          <a:p>
            <a:r>
              <a:rPr lang="en-US" sz="1300" b="1">
                <a:latin typeface="Consolas" pitchFamily="49" charset="0"/>
              </a:rPr>
              <a:t>  oColor = float3(0, 0, 1);</a:t>
            </a:r>
          </a:p>
          <a:p>
            <a:r>
              <a:rPr lang="en-US" sz="1300" b="1">
                <a:latin typeface="Consolas" pitchFamily="49" charset="0"/>
              </a:rPr>
              <a:t>}</a:t>
            </a:r>
            <a:endParaRPr lang="de-DE" sz="1300" b="1">
              <a:latin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5123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9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39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9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539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9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539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9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539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9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539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9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539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9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539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9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539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95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5395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95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5395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95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25395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95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25395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95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25395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95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25395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95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25395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 nodeType="clickPar">
                      <p:stCondLst>
                        <p:cond delay="indefinite"/>
                      </p:stCondLst>
                      <p:childTnLst>
                        <p:par>
                          <p:cTn id="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95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25395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95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25395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smtClean="0"/>
              <a:t>Cg: Matrizen</a:t>
            </a:r>
          </a:p>
        </p:txBody>
      </p:sp>
      <p:sp>
        <p:nvSpPr>
          <p:cNvPr id="25600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135188" y="1196976"/>
            <a:ext cx="8064500" cy="4968875"/>
          </a:xfrm>
        </p:spPr>
        <p:txBody>
          <a:bodyPr/>
          <a:lstStyle/>
          <a:p>
            <a:pPr eaLnBrk="1" hangingPunct="1"/>
            <a:r>
              <a:rPr lang="de-DE" sz="2000"/>
              <a:t>Zusätzlich zu Vektoren werden auch Matrizen in Cg direkt unterstützt.</a:t>
            </a:r>
          </a:p>
          <a:p>
            <a:pPr lvl="1" eaLnBrk="1" hangingPunct="1"/>
            <a:r>
              <a:rPr lang="de-DE" sz="1800" b="1">
                <a:latin typeface="Consolas" pitchFamily="49" charset="0"/>
              </a:rPr>
              <a:t>float3x3 matrix1;</a:t>
            </a:r>
          </a:p>
          <a:p>
            <a:pPr lvl="1" eaLnBrk="1" hangingPunct="1"/>
            <a:r>
              <a:rPr lang="de-DE" sz="1800" b="1">
                <a:latin typeface="Consolas" pitchFamily="49" charset="0"/>
              </a:rPr>
              <a:t>float4x4 matrix2;</a:t>
            </a:r>
          </a:p>
          <a:p>
            <a:pPr lvl="1" eaLnBrk="1" hangingPunct="1"/>
            <a:r>
              <a:rPr lang="de-DE" sz="1800" b="1">
                <a:latin typeface="Consolas" pitchFamily="49" charset="0"/>
              </a:rPr>
              <a:t>float2x3 matrix3;</a:t>
            </a:r>
            <a:r>
              <a:rPr lang="de-DE" sz="1800"/>
              <a:t> – 2 Spalten, 3 Zeilen</a:t>
            </a:r>
          </a:p>
          <a:p>
            <a:pPr eaLnBrk="1" hangingPunct="1"/>
            <a:r>
              <a:rPr lang="de-DE" sz="2000"/>
              <a:t>Initialisierung Zeilen- und Spaltenweise</a:t>
            </a:r>
          </a:p>
          <a:p>
            <a:pPr lvl="1" eaLnBrk="1" hangingPunct="1"/>
            <a:r>
              <a:rPr lang="de-DE" sz="1800" b="1">
                <a:latin typeface="Consolas" pitchFamily="49" charset="0"/>
              </a:rPr>
              <a:t>float2x3 matrix3 = { 1.0, 2.0,</a:t>
            </a:r>
            <a:br>
              <a:rPr lang="de-DE" sz="1800" b="1">
                <a:latin typeface="Consolas" pitchFamily="49" charset="0"/>
              </a:rPr>
            </a:br>
            <a:r>
              <a:rPr lang="de-DE" sz="1800" b="1">
                <a:latin typeface="Consolas" pitchFamily="49" charset="0"/>
              </a:rPr>
              <a:t>                     3.0, 4.0,</a:t>
            </a:r>
            <a:r>
              <a:rPr lang="de-DE" sz="1800"/>
              <a:t/>
            </a:r>
            <a:br>
              <a:rPr lang="de-DE" sz="1800"/>
            </a:br>
            <a:r>
              <a:rPr lang="de-DE" sz="1800">
                <a:latin typeface="Consolas" pitchFamily="49" charset="0"/>
              </a:rPr>
              <a:t>                     5</a:t>
            </a:r>
            <a:r>
              <a:rPr lang="de-DE" sz="1800" b="1">
                <a:latin typeface="Consolas" pitchFamily="49" charset="0"/>
              </a:rPr>
              <a:t>.0, 6.0 };</a:t>
            </a:r>
          </a:p>
          <a:p>
            <a:pPr eaLnBrk="1" hangingPunct="1"/>
            <a:r>
              <a:rPr lang="de-DE" sz="2000"/>
              <a:t>Spezielle Funktionen zur Matrix- und Vektorrechnung, z.B</a:t>
            </a:r>
          </a:p>
          <a:p>
            <a:pPr lvl="1" eaLnBrk="1" hangingPunct="1"/>
            <a:r>
              <a:rPr lang="de-DE" sz="1800" b="1">
                <a:latin typeface="Consolas" pitchFamily="49" charset="0"/>
              </a:rPr>
              <a:t>mul( &lt;Vektor&gt;, &lt;Matrix&gt; );</a:t>
            </a:r>
          </a:p>
          <a:p>
            <a:pPr lvl="1" eaLnBrk="1" hangingPunct="1"/>
            <a:r>
              <a:rPr lang="de-DE" sz="1800" b="1">
                <a:latin typeface="Consolas" pitchFamily="49" charset="0"/>
              </a:rPr>
              <a:t>mul( &lt;Matrix&gt;, &lt;Vektor&gt; );</a:t>
            </a:r>
          </a:p>
          <a:p>
            <a:pPr lvl="1" eaLnBrk="1" hangingPunct="1"/>
            <a:r>
              <a:rPr lang="de-DE" sz="1800" b="1">
                <a:latin typeface="Consolas" pitchFamily="49" charset="0"/>
              </a:rPr>
              <a:t>mul( &lt;Matrix&gt;, &lt;Matrix&gt; );</a:t>
            </a:r>
            <a:endParaRPr lang="de-DE" sz="1800">
              <a:latin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8965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60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560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560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560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560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560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560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0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5600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0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5600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0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5600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dirty="0" smtClean="0"/>
              <a:t>Ende Block 4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ctr" eaLnBrk="1" hangingPunct="1">
              <a:buFont typeface="Wingdings" pitchFamily="2" charset="2"/>
              <a:buNone/>
            </a:pPr>
            <a:endParaRPr lang="de-DE" dirty="0" smtClean="0"/>
          </a:p>
          <a:p>
            <a:pPr algn="ctr" eaLnBrk="1" hangingPunct="1">
              <a:buFont typeface="Wingdings" pitchFamily="2" charset="2"/>
              <a:buNone/>
            </a:pPr>
            <a:endParaRPr lang="de-DE" dirty="0" smtClean="0"/>
          </a:p>
          <a:p>
            <a:pPr algn="ctr" eaLnBrk="1" hangingPunct="1">
              <a:buFont typeface="Wingdings" pitchFamily="2" charset="2"/>
              <a:buNone/>
            </a:pPr>
            <a:endParaRPr lang="de-DE" dirty="0" smtClean="0"/>
          </a:p>
          <a:p>
            <a:pPr algn="ctr" eaLnBrk="1" hangingPunct="1">
              <a:buFont typeface="Wingdings" pitchFamily="2" charset="2"/>
              <a:buNone/>
            </a:pPr>
            <a:endParaRPr lang="de-DE" dirty="0" smtClean="0"/>
          </a:p>
          <a:p>
            <a:pPr algn="ctr" eaLnBrk="1" hangingPunct="1">
              <a:buFont typeface="Wingdings" pitchFamily="2" charset="2"/>
              <a:buNone/>
            </a:pPr>
            <a:endParaRPr lang="de-DE" dirty="0" smtClean="0"/>
          </a:p>
          <a:p>
            <a:pPr algn="ctr" eaLnBrk="1" hangingPunct="1">
              <a:buFont typeface="Wingdings" pitchFamily="2" charset="2"/>
              <a:buNone/>
            </a:pPr>
            <a:r>
              <a:rPr lang="de-DE" dirty="0" smtClean="0"/>
              <a:t>Vielen Dank für Ihre Aufmerksamkeit</a:t>
            </a:r>
          </a:p>
        </p:txBody>
      </p:sp>
    </p:spTree>
    <p:extLst>
      <p:ext uri="{BB962C8B-B14F-4D97-AF65-F5344CB8AC3E}">
        <p14:creationId xmlns:p14="http://schemas.microsoft.com/office/powerpoint/2010/main" val="526559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74" name="Rectangle 6"/>
          <p:cNvSpPr>
            <a:spLocks noChangeArrowheads="1"/>
          </p:cNvSpPr>
          <p:nvPr/>
        </p:nvSpPr>
        <p:spPr bwMode="auto">
          <a:xfrm>
            <a:off x="814918" y="1124745"/>
            <a:ext cx="11377082" cy="576263"/>
          </a:xfrm>
          <a:prstGeom prst="rect">
            <a:avLst/>
          </a:pr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  <a:extLst/>
        </p:spPr>
        <p:txBody>
          <a:bodyPr wrap="none" anchor="ctr"/>
          <a:lstStyle/>
          <a:p>
            <a:endParaRPr lang="de-DE"/>
          </a:p>
        </p:txBody>
      </p:sp>
      <p:sp>
        <p:nvSpPr>
          <p:cNvPr id="3072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dirty="0" smtClean="0"/>
              <a:t>Agenda 5</a:t>
            </a:r>
          </a:p>
        </p:txBody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de-DE" dirty="0" smtClean="0"/>
              <a:t>Animation mit „</a:t>
            </a:r>
            <a:r>
              <a:rPr lang="de-DE" dirty="0" err="1" smtClean="0"/>
              <a:t>yield</a:t>
            </a:r>
            <a:r>
              <a:rPr lang="de-DE" dirty="0" smtClean="0"/>
              <a:t>“</a:t>
            </a:r>
          </a:p>
          <a:p>
            <a:pPr marL="0" indent="0" eaLnBrk="1" hangingPunct="1">
              <a:buNone/>
            </a:pPr>
            <a:endParaRPr lang="de-DE" dirty="0"/>
          </a:p>
          <a:p>
            <a:pPr eaLnBrk="1" hangingPunct="1"/>
            <a:r>
              <a:rPr lang="de-DE" dirty="0" smtClean="0"/>
              <a:t>Physik-</a:t>
            </a:r>
            <a:r>
              <a:rPr lang="de-DE" dirty="0" err="1" smtClean="0"/>
              <a:t>Engines</a:t>
            </a:r>
            <a:r>
              <a:rPr lang="de-DE" dirty="0" smtClean="0"/>
              <a:t> - Hintergrund</a:t>
            </a:r>
          </a:p>
          <a:p>
            <a:pPr eaLnBrk="1" hangingPunct="1"/>
            <a:endParaRPr lang="de-DE" dirty="0" smtClean="0"/>
          </a:p>
          <a:p>
            <a:pPr eaLnBrk="1" hangingPunct="1"/>
            <a:r>
              <a:rPr lang="de-DE" dirty="0" smtClean="0"/>
              <a:t>Physik in Unity3D</a:t>
            </a:r>
          </a:p>
        </p:txBody>
      </p:sp>
    </p:spTree>
    <p:extLst>
      <p:ext uri="{BB962C8B-B14F-4D97-AF65-F5344CB8AC3E}">
        <p14:creationId xmlns:p14="http://schemas.microsoft.com/office/powerpoint/2010/main" val="3946265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1863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1863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6374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Skript über mehrere Frames verteilen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Problem: Update-Methode wird 1x pro Frame ausgeführt</a:t>
            </a:r>
          </a:p>
          <a:p>
            <a:r>
              <a:rPr lang="de-DE" dirty="0" smtClean="0"/>
              <a:t>Oft sollen Änderungen über mehrere Frames verteilt werden</a:t>
            </a:r>
          </a:p>
          <a:p>
            <a:r>
              <a:rPr lang="de-DE" dirty="0" smtClean="0"/>
              <a:t>Lösung: </a:t>
            </a:r>
            <a:r>
              <a:rPr lang="de-DE" dirty="0" err="1" smtClean="0"/>
              <a:t>Koroutinen</a:t>
            </a:r>
            <a:r>
              <a:rPr lang="de-DE" dirty="0" smtClean="0"/>
              <a:t> (</a:t>
            </a:r>
            <a:r>
              <a:rPr lang="de-DE" dirty="0" err="1" smtClean="0"/>
              <a:t>Coroutines</a:t>
            </a:r>
            <a:r>
              <a:rPr lang="de-DE" dirty="0" smtClean="0"/>
              <a:t>). In C#:</a:t>
            </a:r>
          </a:p>
          <a:p>
            <a:pPr lvl="1"/>
            <a:r>
              <a:rPr lang="de-DE" dirty="0" smtClean="0"/>
              <a:t>Methoden müssen Rückgabewert </a:t>
            </a:r>
            <a:r>
              <a:rPr lang="de-DE" dirty="0" err="1" smtClean="0"/>
              <a:t>IEnumerator</a:t>
            </a:r>
            <a:r>
              <a:rPr lang="de-DE" dirty="0" smtClean="0"/>
              <a:t> haben</a:t>
            </a:r>
          </a:p>
          <a:p>
            <a:pPr lvl="1"/>
            <a:r>
              <a:rPr lang="de-DE" dirty="0" smtClean="0"/>
              <a:t>Starten </a:t>
            </a:r>
            <a:r>
              <a:rPr lang="de-DE" dirty="0"/>
              <a:t>der Routine mit </a:t>
            </a:r>
            <a:r>
              <a:rPr lang="de-DE" dirty="0" err="1" smtClean="0"/>
              <a:t>MonoBehaviour.StartCoroutine</a:t>
            </a:r>
            <a:r>
              <a:rPr lang="de-DE" dirty="0" smtClean="0"/>
              <a:t>(&lt;</a:t>
            </a:r>
            <a:r>
              <a:rPr lang="de-DE" dirty="0" err="1" smtClean="0"/>
              <a:t>Routinene</a:t>
            </a:r>
            <a:r>
              <a:rPr lang="de-DE" dirty="0" smtClean="0"/>
              <a:t>&gt;(&lt;Parameter&gt;));</a:t>
            </a:r>
          </a:p>
          <a:p>
            <a:pPr lvl="1"/>
            <a:r>
              <a:rPr lang="de-DE" dirty="0"/>
              <a:t>Unterbrechung der Methode mit </a:t>
            </a:r>
            <a:r>
              <a:rPr lang="de-DE" dirty="0" err="1"/>
              <a:t>yield</a:t>
            </a:r>
            <a:r>
              <a:rPr lang="de-DE" dirty="0"/>
              <a:t> </a:t>
            </a:r>
            <a:r>
              <a:rPr lang="de-DE" dirty="0" err="1"/>
              <a:t>return</a:t>
            </a:r>
            <a:r>
              <a:rPr lang="de-DE" dirty="0"/>
              <a:t> &lt;Wert</a:t>
            </a:r>
            <a:r>
              <a:rPr lang="de-DE" dirty="0" smtClean="0"/>
              <a:t>&gt;;</a:t>
            </a:r>
          </a:p>
          <a:p>
            <a:pPr lvl="1"/>
            <a:r>
              <a:rPr lang="de-DE" dirty="0" smtClean="0"/>
              <a:t>Beendigung der Routine mit „normalem“ </a:t>
            </a:r>
            <a:r>
              <a:rPr lang="de-DE" dirty="0" err="1" smtClean="0"/>
              <a:t>return</a:t>
            </a:r>
            <a:r>
              <a:rPr lang="de-DE" dirty="0" smtClean="0"/>
              <a:t>.</a:t>
            </a:r>
          </a:p>
          <a:p>
            <a:r>
              <a:rPr lang="de-DE" dirty="0" smtClean="0"/>
              <a:t>Rückgabewert steuert wann der nächste Aufruf stattfindet</a:t>
            </a:r>
          </a:p>
          <a:p>
            <a:pPr lvl="1"/>
            <a:r>
              <a:rPr lang="de-DE" dirty="0" err="1" smtClean="0"/>
              <a:t>yield</a:t>
            </a:r>
            <a:r>
              <a:rPr lang="de-DE" dirty="0" smtClean="0"/>
              <a:t> </a:t>
            </a:r>
            <a:r>
              <a:rPr lang="de-DE" dirty="0" err="1" smtClean="0"/>
              <a:t>return</a:t>
            </a:r>
            <a:r>
              <a:rPr lang="de-DE" dirty="0" smtClean="0"/>
              <a:t> null; - Beim nächsten Frame wird weitergemacht</a:t>
            </a:r>
          </a:p>
          <a:p>
            <a:pPr lvl="1"/>
            <a:r>
              <a:rPr lang="de-DE" dirty="0" err="1" smtClean="0"/>
              <a:t>Yield</a:t>
            </a:r>
            <a:r>
              <a:rPr lang="de-DE" dirty="0" smtClean="0"/>
              <a:t> </a:t>
            </a:r>
            <a:r>
              <a:rPr lang="de-DE" dirty="0" err="1" smtClean="0"/>
              <a:t>return</a:t>
            </a:r>
            <a:r>
              <a:rPr lang="de-DE" dirty="0" smtClean="0"/>
              <a:t> </a:t>
            </a:r>
            <a:r>
              <a:rPr lang="de-DE" dirty="0" err="1" smtClean="0"/>
              <a:t>new</a:t>
            </a:r>
            <a:r>
              <a:rPr lang="de-DE" dirty="0" smtClean="0"/>
              <a:t> </a:t>
            </a:r>
            <a:r>
              <a:rPr lang="de-DE" dirty="0" err="1" smtClean="0"/>
              <a:t>WaitForSeconds</a:t>
            </a:r>
            <a:r>
              <a:rPr lang="de-DE" dirty="0" smtClean="0"/>
              <a:t>(&lt;sec&gt;); - wartet &lt;sec&gt; Sekunden </a:t>
            </a:r>
            <a:r>
              <a:rPr lang="de-DE" dirty="0" err="1" smtClean="0"/>
              <a:t>for</a:t>
            </a:r>
            <a:r>
              <a:rPr lang="de-DE" dirty="0" smtClean="0"/>
              <a:t> dem Weitermachen</a:t>
            </a:r>
          </a:p>
          <a:p>
            <a:r>
              <a:rPr lang="de-DE" dirty="0" smtClean="0"/>
              <a:t>Syntax insgesamt gewöhnungsbedürftig</a:t>
            </a:r>
          </a:p>
          <a:p>
            <a:pPr lvl="1"/>
            <a:r>
              <a:rPr lang="de-DE" dirty="0" smtClean="0"/>
              <a:t>Liegt daran, dass der C# / .Net Enumerator-Mechanismus „</a:t>
            </a:r>
            <a:r>
              <a:rPr lang="de-DE" dirty="0" err="1" smtClean="0"/>
              <a:t>misbraucht</a:t>
            </a:r>
            <a:r>
              <a:rPr lang="de-DE" dirty="0" smtClean="0"/>
              <a:t>“ wird.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76749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900" name="Picture 4" descr="AnimFrameBu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8025" y="4724400"/>
            <a:ext cx="2038350" cy="146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8927" name="Picture 31" descr="AmimArrowHorz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1763" y="5229226"/>
            <a:ext cx="723900" cy="49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8916" name="Rectangle 20"/>
          <p:cNvSpPr>
            <a:spLocks noChangeArrowheads="1"/>
          </p:cNvSpPr>
          <p:nvPr/>
        </p:nvSpPr>
        <p:spPr bwMode="auto">
          <a:xfrm>
            <a:off x="2208213" y="2997201"/>
            <a:ext cx="1223962" cy="504825"/>
          </a:xfrm>
          <a:prstGeom prst="rect">
            <a:avLst/>
          </a:prstGeom>
          <a:solidFill>
            <a:srgbClr val="FFCC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7173" name="Rectangle 2"/>
          <p:cNvSpPr>
            <a:spLocks noGrp="1" noChangeArrowheads="1"/>
          </p:cNvSpPr>
          <p:nvPr>
            <p:ph type="title"/>
          </p:nvPr>
        </p:nvSpPr>
        <p:spPr>
          <a:xfrm>
            <a:off x="2135188" y="260351"/>
            <a:ext cx="5256956" cy="658813"/>
          </a:xfrm>
        </p:spPr>
        <p:txBody>
          <a:bodyPr/>
          <a:lstStyle/>
          <a:p>
            <a:pPr eaLnBrk="1" hangingPunct="1"/>
            <a:r>
              <a:rPr lang="de-DE" dirty="0" smtClean="0"/>
              <a:t>Game Engine / Szenengraph / Hierarchie</a:t>
            </a:r>
          </a:p>
        </p:txBody>
      </p:sp>
      <p:sp>
        <p:nvSpPr>
          <p:cNvPr id="2088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43472" y="1125539"/>
            <a:ext cx="9937103" cy="1798637"/>
          </a:xfrm>
        </p:spPr>
        <p:txBody>
          <a:bodyPr>
            <a:normAutofit/>
          </a:bodyPr>
          <a:lstStyle/>
          <a:p>
            <a:pPr eaLnBrk="1" hangingPunct="1"/>
            <a:r>
              <a:rPr lang="de-DE" dirty="0" smtClean="0"/>
              <a:t>Liste (Baum / Graph) von Objekten mit Attributen (Farbe, Position, …)</a:t>
            </a:r>
          </a:p>
          <a:p>
            <a:pPr eaLnBrk="1" hangingPunct="1"/>
            <a:r>
              <a:rPr lang="de-DE" dirty="0" smtClean="0"/>
              <a:t>Rendern:</a:t>
            </a:r>
          </a:p>
          <a:p>
            <a:pPr lvl="1" eaLnBrk="1" hangingPunct="1"/>
            <a:r>
              <a:rPr lang="de-DE" dirty="0" smtClean="0"/>
              <a:t>Liste traversieren</a:t>
            </a:r>
          </a:p>
          <a:p>
            <a:pPr lvl="1" eaLnBrk="1" hangingPunct="1"/>
            <a:r>
              <a:rPr lang="de-DE" dirty="0" smtClean="0"/>
              <a:t>Jedes Objekt „rendert sich selbst“</a:t>
            </a:r>
          </a:p>
        </p:txBody>
      </p:sp>
      <p:pic>
        <p:nvPicPr>
          <p:cNvPr id="208901" name="Picture 5" descr="SGRenderPip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8938" y="4941888"/>
            <a:ext cx="384175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8902" name="Picture 6" descr="SGObjectList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9651" y="2852739"/>
            <a:ext cx="1089025" cy="1951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8903" name="Picture 7" descr="SGCubeBlue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6150" y="4868864"/>
            <a:ext cx="635000" cy="58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8905" name="Picture 9" descr="SGCubeRed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9201" y="4954589"/>
            <a:ext cx="822325" cy="771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8904" name="Picture 8" descr="SGCubeGreen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6076" y="5072064"/>
            <a:ext cx="963613" cy="1012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8906" name="Picture 10" descr="AnimWorldMtx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3475" y="3789363"/>
            <a:ext cx="795338" cy="779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8907" name="Picture 11" descr="SGColorRed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6063" y="3933825"/>
            <a:ext cx="292100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8908" name="Picture 12" descr="SGColBlue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2889" y="3933825"/>
            <a:ext cx="293687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8909" name="Picture 13" descr="SGColorGreen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0825" y="3933825"/>
            <a:ext cx="292100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8910" name="Picture 14" descr="AnimCube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8288" y="4797426"/>
            <a:ext cx="1200150" cy="1266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8912" name="Freeform 16"/>
          <p:cNvSpPr>
            <a:spLocks/>
          </p:cNvSpPr>
          <p:nvPr/>
        </p:nvSpPr>
        <p:spPr bwMode="auto">
          <a:xfrm>
            <a:off x="3359150" y="3176588"/>
            <a:ext cx="1657350" cy="684212"/>
          </a:xfrm>
          <a:custGeom>
            <a:avLst/>
            <a:gdLst>
              <a:gd name="T0" fmla="*/ 0 w 1044"/>
              <a:gd name="T1" fmla="*/ 2147483647 h 431"/>
              <a:gd name="T2" fmla="*/ 2147483647 w 1044"/>
              <a:gd name="T3" fmla="*/ 2147483647 h 431"/>
              <a:gd name="T4" fmla="*/ 2147483647 w 1044"/>
              <a:gd name="T5" fmla="*/ 2147483647 h 431"/>
              <a:gd name="T6" fmla="*/ 2147483647 w 1044"/>
              <a:gd name="T7" fmla="*/ 2147483647 h 431"/>
              <a:gd name="T8" fmla="*/ 0 60000 65536"/>
              <a:gd name="T9" fmla="*/ 0 60000 65536"/>
              <a:gd name="T10" fmla="*/ 0 60000 65536"/>
              <a:gd name="T11" fmla="*/ 0 60000 65536"/>
              <a:gd name="T12" fmla="*/ 0 w 1044"/>
              <a:gd name="T13" fmla="*/ 0 h 431"/>
              <a:gd name="T14" fmla="*/ 1044 w 1044"/>
              <a:gd name="T15" fmla="*/ 431 h 43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44" h="431">
                <a:moveTo>
                  <a:pt x="0" y="23"/>
                </a:moveTo>
                <a:cubicBezTo>
                  <a:pt x="80" y="11"/>
                  <a:pt x="160" y="0"/>
                  <a:pt x="273" y="23"/>
                </a:cubicBezTo>
                <a:cubicBezTo>
                  <a:pt x="386" y="46"/>
                  <a:pt x="552" y="91"/>
                  <a:pt x="681" y="159"/>
                </a:cubicBezTo>
                <a:cubicBezTo>
                  <a:pt x="810" y="227"/>
                  <a:pt x="984" y="386"/>
                  <a:pt x="1044" y="431"/>
                </a:cubicBezTo>
              </a:path>
            </a:pathLst>
          </a:custGeom>
          <a:noFill/>
          <a:ln w="50800">
            <a:solidFill>
              <a:srgbClr val="FFCC00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08913" name="Freeform 17"/>
          <p:cNvSpPr>
            <a:spLocks/>
          </p:cNvSpPr>
          <p:nvPr/>
        </p:nvSpPr>
        <p:spPr bwMode="auto">
          <a:xfrm>
            <a:off x="3359150" y="3141663"/>
            <a:ext cx="3168650" cy="647700"/>
          </a:xfrm>
          <a:custGeom>
            <a:avLst/>
            <a:gdLst>
              <a:gd name="T0" fmla="*/ 0 w 1044"/>
              <a:gd name="T1" fmla="*/ 2147483647 h 431"/>
              <a:gd name="T2" fmla="*/ 2147483647 w 1044"/>
              <a:gd name="T3" fmla="*/ 2147483647 h 431"/>
              <a:gd name="T4" fmla="*/ 2147483647 w 1044"/>
              <a:gd name="T5" fmla="*/ 2147483647 h 431"/>
              <a:gd name="T6" fmla="*/ 2147483647 w 1044"/>
              <a:gd name="T7" fmla="*/ 2147483647 h 431"/>
              <a:gd name="T8" fmla="*/ 0 60000 65536"/>
              <a:gd name="T9" fmla="*/ 0 60000 65536"/>
              <a:gd name="T10" fmla="*/ 0 60000 65536"/>
              <a:gd name="T11" fmla="*/ 0 60000 65536"/>
              <a:gd name="T12" fmla="*/ 0 w 1044"/>
              <a:gd name="T13" fmla="*/ 0 h 431"/>
              <a:gd name="T14" fmla="*/ 1044 w 1044"/>
              <a:gd name="T15" fmla="*/ 431 h 43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44" h="431">
                <a:moveTo>
                  <a:pt x="0" y="23"/>
                </a:moveTo>
                <a:cubicBezTo>
                  <a:pt x="80" y="11"/>
                  <a:pt x="160" y="0"/>
                  <a:pt x="273" y="23"/>
                </a:cubicBezTo>
                <a:cubicBezTo>
                  <a:pt x="386" y="46"/>
                  <a:pt x="552" y="91"/>
                  <a:pt x="681" y="159"/>
                </a:cubicBezTo>
                <a:cubicBezTo>
                  <a:pt x="810" y="227"/>
                  <a:pt x="984" y="386"/>
                  <a:pt x="1044" y="431"/>
                </a:cubicBezTo>
              </a:path>
            </a:pathLst>
          </a:custGeom>
          <a:noFill/>
          <a:ln w="50800">
            <a:solidFill>
              <a:srgbClr val="FFCC00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08915" name="Freeform 19"/>
          <p:cNvSpPr>
            <a:spLocks/>
          </p:cNvSpPr>
          <p:nvPr/>
        </p:nvSpPr>
        <p:spPr bwMode="auto">
          <a:xfrm>
            <a:off x="3359151" y="3213100"/>
            <a:ext cx="912813" cy="1728788"/>
          </a:xfrm>
          <a:custGeom>
            <a:avLst/>
            <a:gdLst>
              <a:gd name="T0" fmla="*/ 0 w 575"/>
              <a:gd name="T1" fmla="*/ 0 h 1089"/>
              <a:gd name="T2" fmla="*/ 2147483647 w 575"/>
              <a:gd name="T3" fmla="*/ 2147483647 h 1089"/>
              <a:gd name="T4" fmla="*/ 2147483647 w 575"/>
              <a:gd name="T5" fmla="*/ 2147483647 h 1089"/>
              <a:gd name="T6" fmla="*/ 2147483647 w 575"/>
              <a:gd name="T7" fmla="*/ 2147483647 h 1089"/>
              <a:gd name="T8" fmla="*/ 2147483647 w 575"/>
              <a:gd name="T9" fmla="*/ 2147483647 h 108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575"/>
              <a:gd name="T16" fmla="*/ 0 h 1089"/>
              <a:gd name="T17" fmla="*/ 575 w 575"/>
              <a:gd name="T18" fmla="*/ 1089 h 108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575" h="1089">
                <a:moveTo>
                  <a:pt x="0" y="0"/>
                </a:moveTo>
                <a:cubicBezTo>
                  <a:pt x="95" y="11"/>
                  <a:pt x="190" y="23"/>
                  <a:pt x="273" y="91"/>
                </a:cubicBezTo>
                <a:cubicBezTo>
                  <a:pt x="356" y="159"/>
                  <a:pt x="454" y="302"/>
                  <a:pt x="499" y="408"/>
                </a:cubicBezTo>
                <a:cubicBezTo>
                  <a:pt x="544" y="514"/>
                  <a:pt x="575" y="613"/>
                  <a:pt x="545" y="726"/>
                </a:cubicBezTo>
                <a:cubicBezTo>
                  <a:pt x="515" y="839"/>
                  <a:pt x="416" y="964"/>
                  <a:pt x="318" y="1089"/>
                </a:cubicBezTo>
              </a:path>
            </a:pathLst>
          </a:custGeom>
          <a:noFill/>
          <a:ln w="50800">
            <a:solidFill>
              <a:srgbClr val="FFCC00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08917" name="Freeform 21"/>
          <p:cNvSpPr>
            <a:spLocks/>
          </p:cNvSpPr>
          <p:nvPr/>
        </p:nvSpPr>
        <p:spPr bwMode="auto">
          <a:xfrm>
            <a:off x="3359151" y="3789363"/>
            <a:ext cx="1584325" cy="144462"/>
          </a:xfrm>
          <a:custGeom>
            <a:avLst/>
            <a:gdLst>
              <a:gd name="T0" fmla="*/ 0 w 1043"/>
              <a:gd name="T1" fmla="*/ 2147483647 h 98"/>
              <a:gd name="T2" fmla="*/ 2147483647 w 1043"/>
              <a:gd name="T3" fmla="*/ 2147483647 h 98"/>
              <a:gd name="T4" fmla="*/ 2147483647 w 1043"/>
              <a:gd name="T5" fmla="*/ 2147483647 h 98"/>
              <a:gd name="T6" fmla="*/ 2147483647 w 1043"/>
              <a:gd name="T7" fmla="*/ 2147483647 h 98"/>
              <a:gd name="T8" fmla="*/ 0 60000 65536"/>
              <a:gd name="T9" fmla="*/ 0 60000 65536"/>
              <a:gd name="T10" fmla="*/ 0 60000 65536"/>
              <a:gd name="T11" fmla="*/ 0 60000 65536"/>
              <a:gd name="T12" fmla="*/ 0 w 1043"/>
              <a:gd name="T13" fmla="*/ 0 h 98"/>
              <a:gd name="T14" fmla="*/ 1043 w 1043"/>
              <a:gd name="T15" fmla="*/ 98 h 9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43" h="98">
                <a:moveTo>
                  <a:pt x="0" y="7"/>
                </a:moveTo>
                <a:cubicBezTo>
                  <a:pt x="109" y="3"/>
                  <a:pt x="219" y="0"/>
                  <a:pt x="363" y="7"/>
                </a:cubicBezTo>
                <a:cubicBezTo>
                  <a:pt x="507" y="14"/>
                  <a:pt x="749" y="37"/>
                  <a:pt x="862" y="52"/>
                </a:cubicBezTo>
                <a:cubicBezTo>
                  <a:pt x="975" y="67"/>
                  <a:pt x="1013" y="90"/>
                  <a:pt x="1043" y="98"/>
                </a:cubicBezTo>
              </a:path>
            </a:pathLst>
          </a:custGeom>
          <a:noFill/>
          <a:ln w="50800">
            <a:solidFill>
              <a:srgbClr val="FFCC00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08918" name="Freeform 22"/>
          <p:cNvSpPr>
            <a:spLocks/>
          </p:cNvSpPr>
          <p:nvPr/>
        </p:nvSpPr>
        <p:spPr bwMode="auto">
          <a:xfrm>
            <a:off x="3359151" y="3573464"/>
            <a:ext cx="3097213" cy="287337"/>
          </a:xfrm>
          <a:custGeom>
            <a:avLst/>
            <a:gdLst>
              <a:gd name="T0" fmla="*/ 0 w 1996"/>
              <a:gd name="T1" fmla="*/ 2147483647 h 181"/>
              <a:gd name="T2" fmla="*/ 2147483647 w 1996"/>
              <a:gd name="T3" fmla="*/ 2147483647 h 181"/>
              <a:gd name="T4" fmla="*/ 2147483647 w 1996"/>
              <a:gd name="T5" fmla="*/ 0 h 181"/>
              <a:gd name="T6" fmla="*/ 2147483647 w 1996"/>
              <a:gd name="T7" fmla="*/ 2147483647 h 181"/>
              <a:gd name="T8" fmla="*/ 2147483647 w 1996"/>
              <a:gd name="T9" fmla="*/ 2147483647 h 18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996"/>
              <a:gd name="T16" fmla="*/ 0 h 181"/>
              <a:gd name="T17" fmla="*/ 1996 w 1996"/>
              <a:gd name="T18" fmla="*/ 181 h 18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996" h="181">
                <a:moveTo>
                  <a:pt x="0" y="136"/>
                </a:moveTo>
                <a:cubicBezTo>
                  <a:pt x="60" y="124"/>
                  <a:pt x="121" y="113"/>
                  <a:pt x="318" y="90"/>
                </a:cubicBezTo>
                <a:cubicBezTo>
                  <a:pt x="515" y="67"/>
                  <a:pt x="937" y="0"/>
                  <a:pt x="1179" y="0"/>
                </a:cubicBezTo>
                <a:cubicBezTo>
                  <a:pt x="1421" y="0"/>
                  <a:pt x="1633" y="60"/>
                  <a:pt x="1769" y="90"/>
                </a:cubicBezTo>
                <a:cubicBezTo>
                  <a:pt x="1905" y="120"/>
                  <a:pt x="1950" y="150"/>
                  <a:pt x="1996" y="181"/>
                </a:cubicBezTo>
              </a:path>
            </a:pathLst>
          </a:custGeom>
          <a:noFill/>
          <a:ln w="50800">
            <a:solidFill>
              <a:srgbClr val="FFCC00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08919" name="Freeform 23"/>
          <p:cNvSpPr>
            <a:spLocks/>
          </p:cNvSpPr>
          <p:nvPr/>
        </p:nvSpPr>
        <p:spPr bwMode="auto">
          <a:xfrm>
            <a:off x="3359150" y="3789364"/>
            <a:ext cx="660400" cy="1152525"/>
          </a:xfrm>
          <a:custGeom>
            <a:avLst/>
            <a:gdLst>
              <a:gd name="T0" fmla="*/ 0 w 461"/>
              <a:gd name="T1" fmla="*/ 0 h 726"/>
              <a:gd name="T2" fmla="*/ 2147483647 w 461"/>
              <a:gd name="T3" fmla="*/ 2147483647 h 726"/>
              <a:gd name="T4" fmla="*/ 2147483647 w 461"/>
              <a:gd name="T5" fmla="*/ 2147483647 h 726"/>
              <a:gd name="T6" fmla="*/ 2147483647 w 461"/>
              <a:gd name="T7" fmla="*/ 2147483647 h 726"/>
              <a:gd name="T8" fmla="*/ 0 60000 65536"/>
              <a:gd name="T9" fmla="*/ 0 60000 65536"/>
              <a:gd name="T10" fmla="*/ 0 60000 65536"/>
              <a:gd name="T11" fmla="*/ 0 60000 65536"/>
              <a:gd name="T12" fmla="*/ 0 w 461"/>
              <a:gd name="T13" fmla="*/ 0 h 726"/>
              <a:gd name="T14" fmla="*/ 461 w 461"/>
              <a:gd name="T15" fmla="*/ 726 h 72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61" h="726">
                <a:moveTo>
                  <a:pt x="0" y="0"/>
                </a:moveTo>
                <a:cubicBezTo>
                  <a:pt x="121" y="15"/>
                  <a:pt x="242" y="31"/>
                  <a:pt x="318" y="91"/>
                </a:cubicBezTo>
                <a:cubicBezTo>
                  <a:pt x="394" y="151"/>
                  <a:pt x="447" y="257"/>
                  <a:pt x="454" y="363"/>
                </a:cubicBezTo>
                <a:cubicBezTo>
                  <a:pt x="461" y="469"/>
                  <a:pt x="412" y="597"/>
                  <a:pt x="363" y="726"/>
                </a:cubicBezTo>
              </a:path>
            </a:pathLst>
          </a:custGeom>
          <a:noFill/>
          <a:ln w="50800">
            <a:solidFill>
              <a:srgbClr val="FFCC00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08920" name="Freeform 24"/>
          <p:cNvSpPr>
            <a:spLocks/>
          </p:cNvSpPr>
          <p:nvPr/>
        </p:nvSpPr>
        <p:spPr bwMode="auto">
          <a:xfrm>
            <a:off x="3359151" y="3463925"/>
            <a:ext cx="3097213" cy="901700"/>
          </a:xfrm>
          <a:custGeom>
            <a:avLst/>
            <a:gdLst>
              <a:gd name="T0" fmla="*/ 0 w 1996"/>
              <a:gd name="T1" fmla="*/ 2147483647 h 568"/>
              <a:gd name="T2" fmla="*/ 2147483647 w 1996"/>
              <a:gd name="T3" fmla="*/ 2147483647 h 568"/>
              <a:gd name="T4" fmla="*/ 2147483647 w 1996"/>
              <a:gd name="T5" fmla="*/ 2147483647 h 568"/>
              <a:gd name="T6" fmla="*/ 2147483647 w 1996"/>
              <a:gd name="T7" fmla="*/ 2147483647 h 568"/>
              <a:gd name="T8" fmla="*/ 2147483647 w 1996"/>
              <a:gd name="T9" fmla="*/ 2147483647 h 56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996"/>
              <a:gd name="T16" fmla="*/ 0 h 568"/>
              <a:gd name="T17" fmla="*/ 1996 w 1996"/>
              <a:gd name="T18" fmla="*/ 568 h 56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996" h="568">
                <a:moveTo>
                  <a:pt x="0" y="568"/>
                </a:moveTo>
                <a:cubicBezTo>
                  <a:pt x="49" y="515"/>
                  <a:pt x="99" y="462"/>
                  <a:pt x="227" y="386"/>
                </a:cubicBezTo>
                <a:cubicBezTo>
                  <a:pt x="355" y="310"/>
                  <a:pt x="582" y="174"/>
                  <a:pt x="771" y="114"/>
                </a:cubicBezTo>
                <a:cubicBezTo>
                  <a:pt x="960" y="54"/>
                  <a:pt x="1157" y="0"/>
                  <a:pt x="1361" y="23"/>
                </a:cubicBezTo>
                <a:cubicBezTo>
                  <a:pt x="1565" y="46"/>
                  <a:pt x="1780" y="148"/>
                  <a:pt x="1996" y="250"/>
                </a:cubicBezTo>
              </a:path>
            </a:pathLst>
          </a:custGeom>
          <a:noFill/>
          <a:ln w="50800">
            <a:solidFill>
              <a:srgbClr val="FFCC00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08921" name="Freeform 25"/>
          <p:cNvSpPr>
            <a:spLocks/>
          </p:cNvSpPr>
          <p:nvPr/>
        </p:nvSpPr>
        <p:spPr bwMode="auto">
          <a:xfrm>
            <a:off x="3359150" y="4113213"/>
            <a:ext cx="1512888" cy="252412"/>
          </a:xfrm>
          <a:custGeom>
            <a:avLst/>
            <a:gdLst>
              <a:gd name="T0" fmla="*/ 0 w 998"/>
              <a:gd name="T1" fmla="*/ 2147483647 h 159"/>
              <a:gd name="T2" fmla="*/ 2147483647 w 998"/>
              <a:gd name="T3" fmla="*/ 2147483647 h 159"/>
              <a:gd name="T4" fmla="*/ 2147483647 w 998"/>
              <a:gd name="T5" fmla="*/ 2147483647 h 159"/>
              <a:gd name="T6" fmla="*/ 2147483647 w 998"/>
              <a:gd name="T7" fmla="*/ 2147483647 h 159"/>
              <a:gd name="T8" fmla="*/ 0 60000 65536"/>
              <a:gd name="T9" fmla="*/ 0 60000 65536"/>
              <a:gd name="T10" fmla="*/ 0 60000 65536"/>
              <a:gd name="T11" fmla="*/ 0 60000 65536"/>
              <a:gd name="T12" fmla="*/ 0 w 998"/>
              <a:gd name="T13" fmla="*/ 0 h 159"/>
              <a:gd name="T14" fmla="*/ 998 w 998"/>
              <a:gd name="T15" fmla="*/ 159 h 15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998" h="159">
                <a:moveTo>
                  <a:pt x="0" y="159"/>
                </a:moveTo>
                <a:cubicBezTo>
                  <a:pt x="113" y="102"/>
                  <a:pt x="227" y="46"/>
                  <a:pt x="363" y="23"/>
                </a:cubicBezTo>
                <a:cubicBezTo>
                  <a:pt x="499" y="0"/>
                  <a:pt x="710" y="16"/>
                  <a:pt x="816" y="23"/>
                </a:cubicBezTo>
                <a:cubicBezTo>
                  <a:pt x="922" y="30"/>
                  <a:pt x="960" y="49"/>
                  <a:pt x="998" y="68"/>
                </a:cubicBezTo>
              </a:path>
            </a:pathLst>
          </a:custGeom>
          <a:noFill/>
          <a:ln w="50800">
            <a:solidFill>
              <a:srgbClr val="FFCC00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08923" name="Freeform 27"/>
          <p:cNvSpPr>
            <a:spLocks/>
          </p:cNvSpPr>
          <p:nvPr/>
        </p:nvSpPr>
        <p:spPr bwMode="auto">
          <a:xfrm>
            <a:off x="3359150" y="4365626"/>
            <a:ext cx="528638" cy="576263"/>
          </a:xfrm>
          <a:custGeom>
            <a:avLst/>
            <a:gdLst>
              <a:gd name="T0" fmla="*/ 0 w 378"/>
              <a:gd name="T1" fmla="*/ 0 h 363"/>
              <a:gd name="T2" fmla="*/ 2147483647 w 378"/>
              <a:gd name="T3" fmla="*/ 2147483647 h 363"/>
              <a:gd name="T4" fmla="*/ 2147483647 w 378"/>
              <a:gd name="T5" fmla="*/ 2147483647 h 363"/>
              <a:gd name="T6" fmla="*/ 2147483647 w 378"/>
              <a:gd name="T7" fmla="*/ 2147483647 h 363"/>
              <a:gd name="T8" fmla="*/ 0 60000 65536"/>
              <a:gd name="T9" fmla="*/ 0 60000 65536"/>
              <a:gd name="T10" fmla="*/ 0 60000 65536"/>
              <a:gd name="T11" fmla="*/ 0 60000 65536"/>
              <a:gd name="T12" fmla="*/ 0 w 378"/>
              <a:gd name="T13" fmla="*/ 0 h 363"/>
              <a:gd name="T14" fmla="*/ 378 w 378"/>
              <a:gd name="T15" fmla="*/ 363 h 36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8" h="363">
                <a:moveTo>
                  <a:pt x="0" y="0"/>
                </a:moveTo>
                <a:cubicBezTo>
                  <a:pt x="83" y="11"/>
                  <a:pt x="167" y="22"/>
                  <a:pt x="227" y="45"/>
                </a:cubicBezTo>
                <a:cubicBezTo>
                  <a:pt x="287" y="68"/>
                  <a:pt x="348" y="83"/>
                  <a:pt x="363" y="136"/>
                </a:cubicBezTo>
                <a:cubicBezTo>
                  <a:pt x="378" y="189"/>
                  <a:pt x="348" y="276"/>
                  <a:pt x="318" y="363"/>
                </a:cubicBezTo>
              </a:path>
            </a:pathLst>
          </a:custGeom>
          <a:noFill/>
          <a:ln w="50800">
            <a:solidFill>
              <a:srgbClr val="FFCC00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de-DE"/>
          </a:p>
        </p:txBody>
      </p:sp>
      <p:pic>
        <p:nvPicPr>
          <p:cNvPr id="208924" name="Picture 28" descr="AnimArrowVert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7801" y="4481513"/>
            <a:ext cx="398463" cy="603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8925" name="Picture 29" descr="AnimArrowVert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7938" y="4508500"/>
            <a:ext cx="398462" cy="603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8926" name="Picture 30" descr="AmimArrowHorz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5413" y="5229226"/>
            <a:ext cx="723900" cy="49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37"/>
          <p:cNvGrpSpPr>
            <a:grpSpLocks/>
          </p:cNvGrpSpPr>
          <p:nvPr/>
        </p:nvGrpSpPr>
        <p:grpSpPr bwMode="auto">
          <a:xfrm>
            <a:off x="8328025" y="4724400"/>
            <a:ext cx="2038350" cy="1462088"/>
            <a:chOff x="4286" y="2976"/>
            <a:chExt cx="1284" cy="921"/>
          </a:xfrm>
        </p:grpSpPr>
        <p:pic>
          <p:nvPicPr>
            <p:cNvPr id="7198" name="Picture 33" descr="AnimFrameBuf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86" y="2976"/>
              <a:ext cx="1284" cy="9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199" name="Picture 34" descr="SGCubeBlue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36" y="3067"/>
              <a:ext cx="400" cy="3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200" name="Picture 35" descr="SGCubeRed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08" y="3121"/>
              <a:ext cx="518" cy="4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201" name="Picture 36" descr="SGCubeGreen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58" y="3195"/>
              <a:ext cx="607" cy="6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8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88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89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8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88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89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89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8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088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089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8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000"/>
                                        <p:tgtEl>
                                          <p:spTgt spid="2088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1000"/>
                                        <p:tgtEl>
                                          <p:spTgt spid="2089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089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5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1000"/>
                                        <p:tgtEl>
                                          <p:spTgt spid="2089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2089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089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6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1000"/>
                                        <p:tgtEl>
                                          <p:spTgt spid="2089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 nodeType="clickPar">
                      <p:stCondLst>
                        <p:cond delay="indefinite"/>
                      </p:stCondLst>
                      <p:childTnLst>
                        <p:par>
                          <p:cTn id="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1000"/>
                                        <p:tgtEl>
                                          <p:spTgt spid="2089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089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76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2089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8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2089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8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2089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8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 nodeType="clickPar">
                      <p:stCondLst>
                        <p:cond delay="indefinite"/>
                      </p:stCondLst>
                      <p:childTnLst>
                        <p:par>
                          <p:cTn id="8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1000"/>
                                        <p:tgtEl>
                                          <p:spTgt spid="2089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9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1000"/>
                                        <p:tgtEl>
                                          <p:spTgt spid="2089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9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7" dur="3000"/>
                                        <p:tgtEl>
                                          <p:spTgt spid="2089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9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0" dur="1000"/>
                                        <p:tgtEl>
                                          <p:spTgt spid="2089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8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3" dur="1000"/>
                                        <p:tgtEl>
                                          <p:spTgt spid="2089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8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6" dur="1000"/>
                                        <p:tgtEl>
                                          <p:spTgt spid="2089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8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9" dur="1000"/>
                                        <p:tgtEl>
                                          <p:spTgt spid="2089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8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2" dur="1000"/>
                                        <p:tgtEl>
                                          <p:spTgt spid="2089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8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5" dur="1000"/>
                                        <p:tgtEl>
                                          <p:spTgt spid="2089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8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8" dur="1000"/>
                                        <p:tgtEl>
                                          <p:spTgt spid="2089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8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 nodeType="clickPar">
                      <p:stCondLst>
                        <p:cond delay="indefinite"/>
                      </p:stCondLst>
                      <p:childTnLst>
                        <p:par>
                          <p:cTn id="1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2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2.59259E-6 L 3.33333E-6 0.08079 " pathEditMode="relative" rAng="0" ptsTypes="AA">
                                      <p:cBhvr>
                                        <p:cTn id="123" dur="2000" fill="hold"/>
                                        <p:tgtEl>
                                          <p:spTgt spid="2089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0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 nodeType="clickPar">
                      <p:stCondLst>
                        <p:cond delay="indefinite"/>
                      </p:stCondLst>
                      <p:childTnLst>
                        <p:par>
                          <p:cTn id="1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8" dur="500"/>
                                        <p:tgtEl>
                                          <p:spTgt spid="2089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2089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6" dur="1000"/>
                                        <p:tgtEl>
                                          <p:spTgt spid="2089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 nodeType="clickPar">
                      <p:stCondLst>
                        <p:cond delay="indefinite"/>
                      </p:stCondLst>
                      <p:childTnLst>
                        <p:par>
                          <p:cTn id="1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1" dur="500"/>
                                        <p:tgtEl>
                                          <p:spTgt spid="2089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2089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4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9" dur="1000"/>
                                        <p:tgtEl>
                                          <p:spTgt spid="2089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 nodeType="clickPar">
                      <p:stCondLst>
                        <p:cond delay="indefinite"/>
                      </p:stCondLst>
                      <p:childTnLst>
                        <p:par>
                          <p:cTn id="1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4" dur="500"/>
                                        <p:tgtEl>
                                          <p:spTgt spid="208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2089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60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1" dur="500"/>
                                        <p:tgtEl>
                                          <p:spTgt spid="2089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8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4" dur="500"/>
                                        <p:tgtEl>
                                          <p:spTgt spid="2089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8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7" dur="500"/>
                                        <p:tgtEl>
                                          <p:spTgt spid="2089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8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 nodeType="clickPar">
                      <p:stCondLst>
                        <p:cond delay="indefinite"/>
                      </p:stCondLst>
                      <p:childTnLst>
                        <p:par>
                          <p:cTn id="1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3" dur="1000"/>
                                        <p:tgtEl>
                                          <p:spTgt spid="2089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7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7" dur="1000"/>
                                        <p:tgtEl>
                                          <p:spTgt spid="2089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7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1" dur="3000"/>
                                        <p:tgtEl>
                                          <p:spTgt spid="2089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2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183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4" dur="500"/>
                                        <p:tgtEl>
                                          <p:spTgt spid="2089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8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7" dur="500"/>
                                        <p:tgtEl>
                                          <p:spTgt spid="2089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8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0" dur="500"/>
                                        <p:tgtEl>
                                          <p:spTgt spid="2089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8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3" dur="500"/>
                                        <p:tgtEl>
                                          <p:spTgt spid="2089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8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6" dur="500"/>
                                        <p:tgtEl>
                                          <p:spTgt spid="2089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8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9" dur="500"/>
                                        <p:tgtEl>
                                          <p:spTgt spid="2089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8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2" dur="500"/>
                                        <p:tgtEl>
                                          <p:spTgt spid="2089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8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4" fill="hold" nodeType="clickPar">
                      <p:stCondLst>
                        <p:cond delay="indefinite"/>
                      </p:stCondLst>
                      <p:childTnLst>
                        <p:par>
                          <p:cTn id="20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6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0.08079 L 3.33333E-6 0.1632 " pathEditMode="relative" rAng="0" ptsTypes="AA">
                                      <p:cBhvr>
                                        <p:cTn id="207" dur="2000" fill="hold"/>
                                        <p:tgtEl>
                                          <p:spTgt spid="2089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12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8" fill="hold" nodeType="clickPar">
                      <p:stCondLst>
                        <p:cond delay="indefinite"/>
                      </p:stCondLst>
                      <p:childTnLst>
                        <p:par>
                          <p:cTn id="20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2" dur="1000"/>
                                        <p:tgtEl>
                                          <p:spTgt spid="2089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6" dur="500"/>
                                        <p:tgtEl>
                                          <p:spTgt spid="2089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7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1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0" dur="1000"/>
                                        <p:tgtEl>
                                          <p:spTgt spid="2089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1" fill="hold" nodeType="clickPar">
                      <p:stCondLst>
                        <p:cond delay="indefinite"/>
                      </p:stCondLst>
                      <p:childTnLst>
                        <p:par>
                          <p:cTn id="2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5" dur="1000"/>
                                        <p:tgtEl>
                                          <p:spTgt spid="2089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6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9" dur="500"/>
                                        <p:tgtEl>
                                          <p:spTgt spid="2089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0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3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3" dur="1000"/>
                                        <p:tgtEl>
                                          <p:spTgt spid="2089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4" fill="hold" nodeType="clickPar">
                      <p:stCondLst>
                        <p:cond delay="indefinite"/>
                      </p:stCondLst>
                      <p:childTnLst>
                        <p:par>
                          <p:cTn id="2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8" dur="1000"/>
                                        <p:tgtEl>
                                          <p:spTgt spid="2089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9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2" dur="500"/>
                                        <p:tgtEl>
                                          <p:spTgt spid="2089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3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44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5" dur="1000"/>
                                        <p:tgtEl>
                                          <p:spTgt spid="2089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8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8" dur="1000"/>
                                        <p:tgtEl>
                                          <p:spTgt spid="2089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8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1" dur="1000"/>
                                        <p:tgtEl>
                                          <p:spTgt spid="2089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8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3" fill="hold" nodeType="clickPar">
                      <p:stCondLst>
                        <p:cond delay="indefinite"/>
                      </p:stCondLst>
                      <p:childTnLst>
                        <p:par>
                          <p:cTn id="2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7" dur="1000"/>
                                        <p:tgtEl>
                                          <p:spTgt spid="2089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5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1" dur="1000"/>
                                        <p:tgtEl>
                                          <p:spTgt spid="2089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2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6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5" dur="3000"/>
                                        <p:tgtEl>
                                          <p:spTgt spid="2089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6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267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8" dur="500"/>
                                        <p:tgtEl>
                                          <p:spTgt spid="2089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8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1" dur="500"/>
                                        <p:tgtEl>
                                          <p:spTgt spid="2089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8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4" dur="500"/>
                                        <p:tgtEl>
                                          <p:spTgt spid="2089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8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7" dur="500"/>
                                        <p:tgtEl>
                                          <p:spTgt spid="2089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8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0" dur="500"/>
                                        <p:tgtEl>
                                          <p:spTgt spid="2089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8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3" dur="500"/>
                                        <p:tgtEl>
                                          <p:spTgt spid="2089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8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6" dur="500"/>
                                        <p:tgtEl>
                                          <p:spTgt spid="2089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8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8" fill="hold" nodeType="afterGroup">
                            <p:stCondLst>
                              <p:cond delay="5500"/>
                            </p:stCondLst>
                            <p:childTnLst>
                              <p:par>
                                <p:cTn id="289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1" fill="hold" nodeType="afterGroup">
                            <p:stCondLst>
                              <p:cond delay="5500"/>
                            </p:stCondLst>
                            <p:childTnLst>
                              <p:par>
                                <p:cTn id="29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2" fill="hold" nodeType="afterGroup">
                            <p:stCondLst>
                              <p:cond delay="5500"/>
                            </p:stCondLst>
                            <p:childTnLst>
                              <p:par>
                                <p:cTn id="303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-3.7037E-7 L -0.15868 -0.22176 " pathEditMode="relative" rAng="0" ptsTypes="AA">
                                      <p:cBhvr>
                                        <p:cTn id="304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934" y="-11088"/>
                                    </p:animMotion>
                                  </p:childTnLst>
                                </p:cTn>
                              </p:par>
                              <p:par>
                                <p:cTn id="305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6" dur="500"/>
                                        <p:tgtEl>
                                          <p:spTgt spid="2089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8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8916" grpId="0" animBg="1"/>
      <p:bldP spid="208916" grpId="1" animBg="1"/>
      <p:bldP spid="208916" grpId="2" animBg="1"/>
      <p:bldP spid="208916" grpId="3" animBg="1"/>
      <p:bldP spid="208912" grpId="0" animBg="1"/>
      <p:bldP spid="208912" grpId="1" animBg="1"/>
      <p:bldP spid="208913" grpId="0" animBg="1"/>
      <p:bldP spid="208913" grpId="1" animBg="1"/>
      <p:bldP spid="208915" grpId="0" animBg="1"/>
      <p:bldP spid="208915" grpId="1" animBg="1"/>
      <p:bldP spid="208917" grpId="0" animBg="1"/>
      <p:bldP spid="208917" grpId="1" animBg="1"/>
      <p:bldP spid="208918" grpId="0" animBg="1"/>
      <p:bldP spid="208918" grpId="1" animBg="1"/>
      <p:bldP spid="208919" grpId="0" animBg="1"/>
      <p:bldP spid="208919" grpId="1" animBg="1"/>
      <p:bldP spid="208920" grpId="0" animBg="1"/>
      <p:bldP spid="208920" grpId="1" animBg="1"/>
      <p:bldP spid="208921" grpId="0" animBg="1"/>
      <p:bldP spid="208921" grpId="1" animBg="1"/>
      <p:bldP spid="208923" grpId="0" animBg="1"/>
      <p:bldP spid="208923" grpId="1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74" name="Rectangle 6"/>
          <p:cNvSpPr>
            <a:spLocks noChangeArrowheads="1"/>
          </p:cNvSpPr>
          <p:nvPr/>
        </p:nvSpPr>
        <p:spPr bwMode="auto">
          <a:xfrm>
            <a:off x="814918" y="1124745"/>
            <a:ext cx="11377082" cy="576263"/>
          </a:xfrm>
          <a:prstGeom prst="rect">
            <a:avLst/>
          </a:pr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  <a:extLst/>
        </p:spPr>
        <p:txBody>
          <a:bodyPr wrap="none" anchor="ctr"/>
          <a:lstStyle/>
          <a:p>
            <a:endParaRPr lang="de-DE"/>
          </a:p>
        </p:txBody>
      </p:sp>
      <p:sp>
        <p:nvSpPr>
          <p:cNvPr id="3072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dirty="0" smtClean="0"/>
              <a:t>Agenda 5</a:t>
            </a:r>
          </a:p>
        </p:txBody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de-DE" dirty="0" smtClean="0"/>
              <a:t>Physik-</a:t>
            </a:r>
            <a:r>
              <a:rPr lang="de-DE" dirty="0" err="1" smtClean="0"/>
              <a:t>Engines</a:t>
            </a:r>
            <a:r>
              <a:rPr lang="de-DE" dirty="0" smtClean="0"/>
              <a:t> - Hintergrund</a:t>
            </a:r>
          </a:p>
          <a:p>
            <a:pPr eaLnBrk="1" hangingPunct="1"/>
            <a:endParaRPr lang="de-DE" dirty="0" smtClean="0"/>
          </a:p>
          <a:p>
            <a:pPr eaLnBrk="1" hangingPunct="1"/>
            <a:r>
              <a:rPr lang="de-DE" dirty="0" smtClean="0"/>
              <a:t>Physik in Unity3D</a:t>
            </a:r>
          </a:p>
        </p:txBody>
      </p:sp>
    </p:spTree>
    <p:extLst>
      <p:ext uri="{BB962C8B-B14F-4D97-AF65-F5344CB8AC3E}">
        <p14:creationId xmlns:p14="http://schemas.microsoft.com/office/powerpoint/2010/main" val="2183636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1863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1863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6374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Physik </a:t>
            </a:r>
            <a:r>
              <a:rPr lang="de-DE" dirty="0" err="1" smtClean="0"/>
              <a:t>Engines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de-DE" dirty="0" smtClean="0"/>
              <a:t>Simulieren typischerweise Festkörperphysik</a:t>
            </a:r>
          </a:p>
          <a:p>
            <a:r>
              <a:rPr lang="de-DE" dirty="0" smtClean="0"/>
              <a:t>Ziel: realistische Nachbildung der realen Welt</a:t>
            </a:r>
          </a:p>
          <a:p>
            <a:pPr lvl="1"/>
            <a:r>
              <a:rPr lang="de-DE" dirty="0" smtClean="0"/>
              <a:t>Objekte kollidieren</a:t>
            </a:r>
          </a:p>
          <a:p>
            <a:pPr lvl="1"/>
            <a:r>
              <a:rPr lang="de-DE" dirty="0" smtClean="0"/>
              <a:t>Objekte können andere „</a:t>
            </a:r>
            <a:r>
              <a:rPr lang="de-DE" dirty="0" err="1" smtClean="0"/>
              <a:t>anschubsen</a:t>
            </a:r>
            <a:r>
              <a:rPr lang="de-DE" dirty="0" smtClean="0"/>
              <a:t>“</a:t>
            </a:r>
          </a:p>
          <a:p>
            <a:pPr lvl="1"/>
            <a:r>
              <a:rPr lang="de-DE" dirty="0" smtClean="0"/>
              <a:t>Schwerkraft wirkt</a:t>
            </a:r>
          </a:p>
          <a:p>
            <a:pPr lvl="1"/>
            <a:r>
              <a:rPr lang="de-DE" dirty="0" smtClean="0"/>
              <a:t>Massenträgheit</a:t>
            </a:r>
          </a:p>
          <a:p>
            <a:pPr lvl="1"/>
            <a:r>
              <a:rPr lang="de-DE" dirty="0" smtClean="0"/>
              <a:t>Objektverknüpfungen (z.B. Scharniere) – beschränken </a:t>
            </a:r>
            <a:r>
              <a:rPr lang="de-DE" smtClean="0"/>
              <a:t>die Bewegungsfreiheit</a:t>
            </a:r>
            <a:endParaRPr lang="de-DE" dirty="0" smtClean="0"/>
          </a:p>
          <a:p>
            <a:r>
              <a:rPr lang="de-DE" dirty="0" smtClean="0"/>
              <a:t>Parametrisierung durch Nutzer über</a:t>
            </a:r>
          </a:p>
          <a:p>
            <a:pPr lvl="1"/>
            <a:r>
              <a:rPr lang="de-DE" dirty="0" smtClean="0"/>
              <a:t>Objektgeometrie</a:t>
            </a:r>
          </a:p>
          <a:p>
            <a:pPr lvl="1"/>
            <a:r>
              <a:rPr lang="de-DE" dirty="0" smtClean="0"/>
              <a:t>Massen</a:t>
            </a:r>
          </a:p>
          <a:p>
            <a:pPr lvl="1"/>
            <a:r>
              <a:rPr lang="de-DE" dirty="0"/>
              <a:t>K</a:t>
            </a:r>
            <a:r>
              <a:rPr lang="de-DE" dirty="0" smtClean="0"/>
              <a:t>räfte (erzeugen lineare Bewegung)</a:t>
            </a:r>
          </a:p>
          <a:p>
            <a:pPr lvl="1"/>
            <a:r>
              <a:rPr lang="de-DE" dirty="0" smtClean="0"/>
              <a:t>Drehmoment (erzeugen Rotationsbewegung)</a:t>
            </a:r>
          </a:p>
          <a:p>
            <a:pPr lvl="1"/>
            <a:r>
              <a:rPr lang="de-DE" dirty="0" smtClean="0"/>
              <a:t>Bewegungsbeschränkungen (z.B. Scharniere)</a:t>
            </a:r>
            <a:endParaRPr lang="de-DE" dirty="0"/>
          </a:p>
          <a:p>
            <a:r>
              <a:rPr lang="de-DE" dirty="0" smtClean="0"/>
              <a:t>Implementierung zweigeteilt</a:t>
            </a:r>
          </a:p>
          <a:p>
            <a:pPr lvl="1"/>
            <a:r>
              <a:rPr lang="de-DE" dirty="0" smtClean="0"/>
              <a:t>Kollisionserkennung</a:t>
            </a:r>
          </a:p>
          <a:p>
            <a:pPr lvl="1"/>
            <a:r>
              <a:rPr lang="de-DE" dirty="0" smtClean="0"/>
              <a:t>Bewegungswirkung aufgeteilt in</a:t>
            </a:r>
          </a:p>
          <a:p>
            <a:pPr lvl="2"/>
            <a:r>
              <a:rPr lang="de-DE" dirty="0" smtClean="0"/>
              <a:t>Neupositionierung (vor der Kollisionserkennung)</a:t>
            </a:r>
          </a:p>
          <a:p>
            <a:pPr lvl="2"/>
            <a:r>
              <a:rPr lang="de-DE" dirty="0" smtClean="0"/>
              <a:t>Kräfte-Änderung (als Resultat der Kollisionserkennung)</a:t>
            </a:r>
          </a:p>
          <a:p>
            <a:pPr lvl="1"/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val="3263461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Erhältliche Physik </a:t>
            </a:r>
            <a:r>
              <a:rPr lang="de-DE" dirty="0" err="1" smtClean="0"/>
              <a:t>Engines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135188" y="1196976"/>
            <a:ext cx="4824908" cy="5256213"/>
          </a:xfrm>
        </p:spPr>
        <p:txBody>
          <a:bodyPr/>
          <a:lstStyle/>
          <a:p>
            <a:r>
              <a:rPr lang="de-DE" dirty="0" smtClean="0"/>
              <a:t>Große Anzahl an Physik-</a:t>
            </a:r>
            <a:r>
              <a:rPr lang="de-DE" dirty="0" err="1" smtClean="0"/>
              <a:t>Engines</a:t>
            </a:r>
            <a:r>
              <a:rPr lang="de-DE" dirty="0" smtClean="0"/>
              <a:t> erhältlich</a:t>
            </a:r>
          </a:p>
          <a:p>
            <a:r>
              <a:rPr lang="de-DE" dirty="0" smtClean="0"/>
              <a:t>Für unterschiedliche Einsatzgebiete</a:t>
            </a:r>
          </a:p>
          <a:p>
            <a:pPr lvl="1"/>
            <a:r>
              <a:rPr lang="de-DE" dirty="0" err="1" smtClean="0"/>
              <a:t>OpenSource</a:t>
            </a:r>
            <a:r>
              <a:rPr lang="de-DE" dirty="0" smtClean="0"/>
              <a:t> / kommerziell</a:t>
            </a:r>
          </a:p>
          <a:p>
            <a:pPr lvl="1"/>
            <a:r>
              <a:rPr lang="de-DE" dirty="0" smtClean="0"/>
              <a:t>Mit Grafikkarten-Unterstützung</a:t>
            </a:r>
          </a:p>
          <a:p>
            <a:pPr lvl="1"/>
            <a:r>
              <a:rPr lang="de-DE" dirty="0" smtClean="0"/>
              <a:t>Auf diversen Plattformen lauffähig</a:t>
            </a:r>
          </a:p>
          <a:p>
            <a:pPr lvl="1"/>
            <a:r>
              <a:rPr lang="de-DE" dirty="0" smtClean="0"/>
              <a:t>In bestimmter Programmiersprache implementiert</a:t>
            </a:r>
            <a:endParaRPr lang="de-DE" dirty="0"/>
          </a:p>
        </p:txBody>
      </p:sp>
      <p:pic>
        <p:nvPicPr>
          <p:cNvPr id="1026" name="Picture 2" descr="Game Physics Simula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0126" y="1542760"/>
            <a:ext cx="2144266" cy="87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encrypted-tbn3.gstatic.com/images?q=tbn:ANd9GcTt-NxsShsHodvhwzfF4-Tspyzr7g4nsfJB9HTi0ulDF5kY-p35r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6754" y="2996953"/>
            <a:ext cx="1207479" cy="1149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Open Dynamics Engin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2224" y="4365106"/>
            <a:ext cx="2232248" cy="612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om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2145" y="5301208"/>
            <a:ext cx="1935575" cy="576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Jitter Physics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1672" y="2708920"/>
            <a:ext cx="2028825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4761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Schematischer Ablauf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Formeln</a:t>
            </a:r>
          </a:p>
          <a:p>
            <a:pPr lvl="1"/>
            <a:r>
              <a:rPr lang="de-DE" dirty="0" smtClean="0"/>
              <a:t>F/m = a (Kraft durch Masse ist Beschleunigung</a:t>
            </a:r>
          </a:p>
          <a:p>
            <a:pPr lvl="1"/>
            <a:r>
              <a:rPr lang="de-DE" dirty="0" smtClean="0"/>
              <a:t>v‘ = v + a*</a:t>
            </a:r>
            <a:r>
              <a:rPr lang="el-GR" dirty="0" smtClean="0"/>
              <a:t>Δ</a:t>
            </a:r>
            <a:r>
              <a:rPr lang="de-DE" dirty="0" smtClean="0"/>
              <a:t>t   (Beschl. ist Ableitung der </a:t>
            </a:r>
            <a:r>
              <a:rPr lang="de-DE" dirty="0" err="1" smtClean="0"/>
              <a:t>Geschw</a:t>
            </a:r>
            <a:r>
              <a:rPr lang="de-DE" dirty="0" smtClean="0"/>
              <a:t>. nach der Zeit)</a:t>
            </a:r>
          </a:p>
          <a:p>
            <a:pPr lvl="1"/>
            <a:r>
              <a:rPr lang="de-DE" dirty="0" smtClean="0"/>
              <a:t>p‘ = p + v*</a:t>
            </a:r>
            <a:r>
              <a:rPr lang="el-GR" dirty="0"/>
              <a:t> </a:t>
            </a:r>
            <a:r>
              <a:rPr lang="el-GR" dirty="0" smtClean="0"/>
              <a:t>Δ</a:t>
            </a:r>
            <a:r>
              <a:rPr lang="de-DE" dirty="0" smtClean="0"/>
              <a:t>t  (</a:t>
            </a:r>
            <a:r>
              <a:rPr lang="de-DE" dirty="0" err="1" smtClean="0"/>
              <a:t>Geschw</a:t>
            </a:r>
            <a:r>
              <a:rPr lang="de-DE" dirty="0" smtClean="0"/>
              <a:t>. ist Ableitung der Position nach der Zeit)</a:t>
            </a:r>
          </a:p>
          <a:p>
            <a:r>
              <a:rPr lang="de-DE" dirty="0" smtClean="0"/>
              <a:t>Pseudo-Anweisungen</a:t>
            </a:r>
          </a:p>
          <a:p>
            <a:pPr marL="400050" lvl="1" indent="0">
              <a:buNone/>
            </a:pPr>
            <a:endParaRPr lang="de-DE" sz="1800" dirty="0">
              <a:latin typeface="Consolas" pitchFamily="49" charset="0"/>
              <a:cs typeface="Consolas" pitchFamily="49" charset="0"/>
            </a:endParaRPr>
          </a:p>
          <a:p>
            <a:pPr marL="400050" lvl="1" indent="0">
              <a:buNone/>
            </a:pPr>
            <a:r>
              <a:rPr lang="de-DE" sz="1800" dirty="0" err="1">
                <a:latin typeface="Consolas" pitchFamily="49" charset="0"/>
                <a:cs typeface="Consolas" pitchFamily="49" charset="0"/>
              </a:rPr>
              <a:t>float</a:t>
            </a:r>
            <a:r>
              <a:rPr lang="de-DE" sz="1800" dirty="0">
                <a:latin typeface="Consolas" pitchFamily="49" charset="0"/>
                <a:cs typeface="Consolas" pitchFamily="49" charset="0"/>
              </a:rPr>
              <a:t> v, a, F, m;</a:t>
            </a:r>
          </a:p>
          <a:p>
            <a:pPr marL="400050" lvl="1" indent="0">
              <a:buNone/>
            </a:pPr>
            <a:endParaRPr lang="de-DE" sz="1800" dirty="0">
              <a:latin typeface="Consolas" pitchFamily="49" charset="0"/>
              <a:cs typeface="Consolas" pitchFamily="49" charset="0"/>
            </a:endParaRPr>
          </a:p>
          <a:p>
            <a:pPr marL="400050" lvl="1" indent="0">
              <a:buNone/>
            </a:pPr>
            <a:r>
              <a:rPr lang="de-DE" sz="1800" dirty="0" err="1">
                <a:latin typeface="Consolas" pitchFamily="49" charset="0"/>
                <a:cs typeface="Consolas" pitchFamily="49" charset="0"/>
              </a:rPr>
              <a:t>void</a:t>
            </a:r>
            <a:r>
              <a:rPr lang="de-DE" sz="1800" dirty="0">
                <a:latin typeface="Consolas" pitchFamily="49" charset="0"/>
                <a:cs typeface="Consolas" pitchFamily="49" charset="0"/>
              </a:rPr>
              <a:t> Update() {</a:t>
            </a:r>
          </a:p>
          <a:p>
            <a:pPr marL="400050" lvl="1" indent="0">
              <a:buNone/>
            </a:pPr>
            <a:r>
              <a:rPr lang="de-DE" sz="1800" dirty="0">
                <a:latin typeface="Consolas" pitchFamily="49" charset="0"/>
                <a:cs typeface="Consolas" pitchFamily="49" charset="0"/>
              </a:rPr>
              <a:t>  a = F/m;</a:t>
            </a:r>
          </a:p>
          <a:p>
            <a:pPr marL="400050" lvl="1" indent="0">
              <a:buNone/>
            </a:pPr>
            <a:r>
              <a:rPr lang="de-DE" sz="1800" dirty="0">
                <a:latin typeface="Consolas" pitchFamily="49" charset="0"/>
                <a:cs typeface="Consolas" pitchFamily="49" charset="0"/>
              </a:rPr>
              <a:t>  v += a * </a:t>
            </a:r>
            <a:r>
              <a:rPr lang="de-DE" sz="1800" dirty="0" err="1">
                <a:latin typeface="Consolas" pitchFamily="49" charset="0"/>
                <a:cs typeface="Consolas" pitchFamily="49" charset="0"/>
              </a:rPr>
              <a:t>Time.deltaTime</a:t>
            </a:r>
            <a:r>
              <a:rPr lang="de-DE" sz="1800" dirty="0">
                <a:latin typeface="Consolas" pitchFamily="49" charset="0"/>
                <a:cs typeface="Consolas" pitchFamily="49" charset="0"/>
              </a:rPr>
              <a:t>;</a:t>
            </a:r>
          </a:p>
          <a:p>
            <a:pPr marL="400050" lvl="1" indent="0">
              <a:buNone/>
            </a:pPr>
            <a:r>
              <a:rPr lang="de-DE" sz="1800" dirty="0">
                <a:latin typeface="Consolas" pitchFamily="49" charset="0"/>
                <a:cs typeface="Consolas" pitchFamily="49" charset="0"/>
              </a:rPr>
              <a:t>  </a:t>
            </a:r>
            <a:r>
              <a:rPr lang="de-DE" sz="1800" dirty="0" err="1">
                <a:latin typeface="Consolas" pitchFamily="49" charset="0"/>
                <a:cs typeface="Consolas" pitchFamily="49" charset="0"/>
              </a:rPr>
              <a:t>transform.Position</a:t>
            </a:r>
            <a:r>
              <a:rPr lang="de-DE" sz="1800" dirty="0">
                <a:latin typeface="Consolas" pitchFamily="49" charset="0"/>
                <a:cs typeface="Consolas" pitchFamily="49" charset="0"/>
              </a:rPr>
              <a:t> += v * </a:t>
            </a:r>
            <a:r>
              <a:rPr lang="de-DE" sz="1800" dirty="0" err="1">
                <a:latin typeface="Consolas" pitchFamily="49" charset="0"/>
                <a:cs typeface="Consolas" pitchFamily="49" charset="0"/>
              </a:rPr>
              <a:t>Time.deltaTime</a:t>
            </a:r>
            <a:r>
              <a:rPr lang="de-DE" sz="1800" dirty="0">
                <a:latin typeface="Consolas" pitchFamily="49" charset="0"/>
                <a:cs typeface="Consolas" pitchFamily="49" charset="0"/>
              </a:rPr>
              <a:t>;</a:t>
            </a:r>
          </a:p>
          <a:p>
            <a:pPr marL="400050" lvl="1" indent="0">
              <a:buNone/>
            </a:pPr>
            <a:r>
              <a:rPr lang="de-DE" sz="1800" dirty="0">
                <a:latin typeface="Consolas" pitchFamily="49" charset="0"/>
                <a:cs typeface="Consolas" pitchFamily="49" charset="0"/>
              </a:rPr>
              <a:t>  </a:t>
            </a:r>
            <a:r>
              <a:rPr lang="de-DE" sz="1800" dirty="0" err="1">
                <a:latin typeface="Consolas" pitchFamily="49" charset="0"/>
                <a:cs typeface="Consolas" pitchFamily="49" charset="0"/>
              </a:rPr>
              <a:t>CheckCollision</a:t>
            </a:r>
            <a:r>
              <a:rPr lang="de-DE" sz="1800" dirty="0">
                <a:latin typeface="Consolas" pitchFamily="49" charset="0"/>
                <a:cs typeface="Consolas" pitchFamily="49" charset="0"/>
              </a:rPr>
              <a:t>();</a:t>
            </a:r>
          </a:p>
          <a:p>
            <a:pPr marL="400050" lvl="1" indent="0">
              <a:buNone/>
            </a:pPr>
            <a:r>
              <a:rPr lang="de-DE" sz="1800" dirty="0">
                <a:latin typeface="Consolas" pitchFamily="49" charset="0"/>
                <a:cs typeface="Consolas" pitchFamily="49" charset="0"/>
              </a:rPr>
              <a:t>}</a:t>
            </a:r>
          </a:p>
          <a:p>
            <a:pPr marL="400050" lvl="1" indent="0">
              <a:buNone/>
            </a:pPr>
            <a:endParaRPr lang="de-DE" sz="1800" dirty="0"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5019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74" name="Rectangle 6"/>
          <p:cNvSpPr>
            <a:spLocks noChangeArrowheads="1"/>
          </p:cNvSpPr>
          <p:nvPr/>
        </p:nvSpPr>
        <p:spPr bwMode="auto">
          <a:xfrm>
            <a:off x="814918" y="2060849"/>
            <a:ext cx="11377082" cy="576263"/>
          </a:xfrm>
          <a:prstGeom prst="rect">
            <a:avLst/>
          </a:pr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  <a:extLst/>
        </p:spPr>
        <p:txBody>
          <a:bodyPr wrap="none" anchor="ctr"/>
          <a:lstStyle/>
          <a:p>
            <a:endParaRPr lang="de-DE"/>
          </a:p>
        </p:txBody>
      </p:sp>
      <p:sp>
        <p:nvSpPr>
          <p:cNvPr id="3072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dirty="0" smtClean="0"/>
              <a:t>Agenda 5</a:t>
            </a:r>
          </a:p>
        </p:txBody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de-DE" dirty="0" smtClean="0"/>
              <a:t>Physik-</a:t>
            </a:r>
            <a:r>
              <a:rPr lang="de-DE" dirty="0" err="1" smtClean="0"/>
              <a:t>Engines</a:t>
            </a:r>
            <a:r>
              <a:rPr lang="de-DE" dirty="0" smtClean="0"/>
              <a:t> - Hintergrund</a:t>
            </a:r>
          </a:p>
          <a:p>
            <a:pPr eaLnBrk="1" hangingPunct="1"/>
            <a:endParaRPr lang="de-DE" dirty="0" smtClean="0"/>
          </a:p>
          <a:p>
            <a:pPr eaLnBrk="1" hangingPunct="1"/>
            <a:r>
              <a:rPr lang="de-DE" dirty="0" smtClean="0"/>
              <a:t>Physik in Unity3D</a:t>
            </a:r>
          </a:p>
        </p:txBody>
      </p:sp>
    </p:spTree>
    <p:extLst>
      <p:ext uri="{BB962C8B-B14F-4D97-AF65-F5344CB8AC3E}">
        <p14:creationId xmlns:p14="http://schemas.microsoft.com/office/powerpoint/2010/main" val="3249988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1863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1863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6374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Physik in </a:t>
            </a:r>
            <a:r>
              <a:rPr lang="de-DE" dirty="0" err="1" smtClean="0"/>
              <a:t>Unity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e-DE" dirty="0" smtClean="0"/>
              <a:t>Komponente(n) </a:t>
            </a:r>
            <a:r>
              <a:rPr lang="de-DE" dirty="0" err="1" smtClean="0"/>
              <a:t>Collider</a:t>
            </a:r>
            <a:endParaRPr lang="de-DE" dirty="0" smtClean="0"/>
          </a:p>
          <a:p>
            <a:pPr lvl="1"/>
            <a:r>
              <a:rPr lang="de-DE" dirty="0" smtClean="0"/>
              <a:t>Objekt nimmt an Kollisionserkennung teil</a:t>
            </a:r>
          </a:p>
          <a:p>
            <a:pPr lvl="1"/>
            <a:r>
              <a:rPr lang="de-DE" dirty="0" err="1" smtClean="0"/>
              <a:t>IsTrigger</a:t>
            </a:r>
            <a:r>
              <a:rPr lang="de-DE" dirty="0" smtClean="0"/>
              <a:t>-Eigenschaft bestimmt Zweck (Nur Erkennung oder auch Wirkung)</a:t>
            </a:r>
          </a:p>
          <a:p>
            <a:pPr lvl="1"/>
            <a:r>
              <a:rPr lang="de-DE" dirty="0" smtClean="0"/>
              <a:t>Objekt bildet feste Kollisionsgegner für andere Objekte</a:t>
            </a:r>
          </a:p>
          <a:p>
            <a:pPr lvl="1"/>
            <a:r>
              <a:rPr lang="de-DE" dirty="0" smtClean="0"/>
              <a:t>Komponente beschreibt Geometrie für die Kollisionserkennung</a:t>
            </a:r>
          </a:p>
          <a:p>
            <a:pPr lvl="2"/>
            <a:r>
              <a:rPr lang="de-DE" dirty="0" smtClean="0"/>
              <a:t>Vorgefertigte Typen (Box, </a:t>
            </a:r>
            <a:r>
              <a:rPr lang="de-DE" dirty="0" err="1" smtClean="0"/>
              <a:t>Sphere</a:t>
            </a:r>
            <a:r>
              <a:rPr lang="de-DE" dirty="0" smtClean="0"/>
              <a:t>, </a:t>
            </a:r>
            <a:r>
              <a:rPr lang="de-DE" dirty="0" err="1" smtClean="0"/>
              <a:t>Capsule</a:t>
            </a:r>
            <a:r>
              <a:rPr lang="de-DE" dirty="0" smtClean="0"/>
              <a:t>, …) oder frei (</a:t>
            </a:r>
            <a:r>
              <a:rPr lang="de-DE" dirty="0" err="1" smtClean="0"/>
              <a:t>Mesh</a:t>
            </a:r>
            <a:r>
              <a:rPr lang="de-DE" dirty="0" smtClean="0"/>
              <a:t>)</a:t>
            </a:r>
          </a:p>
          <a:p>
            <a:r>
              <a:rPr lang="de-DE" dirty="0" smtClean="0"/>
              <a:t>Komponente </a:t>
            </a:r>
            <a:r>
              <a:rPr lang="de-DE" dirty="0" err="1" smtClean="0"/>
              <a:t>Rigidbody</a:t>
            </a:r>
            <a:endParaRPr lang="de-DE" dirty="0" smtClean="0"/>
          </a:p>
          <a:p>
            <a:pPr lvl="1"/>
            <a:r>
              <a:rPr lang="de-DE" dirty="0" smtClean="0"/>
              <a:t>Objekt nimmt an Bewegungswirkung teil</a:t>
            </a:r>
          </a:p>
          <a:p>
            <a:pPr lvl="1"/>
            <a:r>
              <a:rPr lang="de-DE" dirty="0" smtClean="0"/>
              <a:t>Objekt kann Impulse anderer Objekte aufnehmen und an andere Objekte weitergeben.</a:t>
            </a:r>
          </a:p>
          <a:p>
            <a:pPr lvl="1"/>
            <a:r>
              <a:rPr lang="de-DE" dirty="0" smtClean="0"/>
              <a:t>Komponente beschreibt </a:t>
            </a:r>
            <a:r>
              <a:rPr lang="de-DE" dirty="0" err="1" smtClean="0"/>
              <a:t>i.W</a:t>
            </a:r>
            <a:r>
              <a:rPr lang="de-DE" dirty="0" smtClean="0"/>
              <a:t>. Masse und Bewegungsdämpfung</a:t>
            </a:r>
          </a:p>
          <a:p>
            <a:r>
              <a:rPr lang="de-DE" dirty="0" smtClean="0"/>
              <a:t>Komponente(n) Joints</a:t>
            </a:r>
          </a:p>
          <a:p>
            <a:pPr lvl="1"/>
            <a:r>
              <a:rPr lang="de-DE" dirty="0" smtClean="0"/>
              <a:t>Objekt „hängt“ mit anderem Objekt zusammen</a:t>
            </a:r>
          </a:p>
          <a:p>
            <a:pPr lvl="1"/>
            <a:r>
              <a:rPr lang="de-DE" dirty="0" smtClean="0"/>
              <a:t>Komponente beschreibt Bewegungseinschränkungen</a:t>
            </a:r>
          </a:p>
          <a:p>
            <a:r>
              <a:rPr lang="de-DE" dirty="0" smtClean="0"/>
              <a:t>Komponente </a:t>
            </a:r>
            <a:r>
              <a:rPr lang="de-DE" dirty="0" err="1" smtClean="0"/>
              <a:t>CharacterController</a:t>
            </a:r>
            <a:endParaRPr lang="de-DE" dirty="0" smtClean="0"/>
          </a:p>
          <a:p>
            <a:pPr lvl="1"/>
            <a:r>
              <a:rPr lang="de-DE" dirty="0" smtClean="0"/>
              <a:t>Spezialfall für Skriptgesteuerte (und nicht Physik-gesteuerte) Objekte</a:t>
            </a:r>
          </a:p>
          <a:p>
            <a:pPr lvl="1"/>
            <a:r>
              <a:rPr lang="de-DE" dirty="0" smtClean="0"/>
              <a:t>Objekt kann direkt über </a:t>
            </a:r>
            <a:r>
              <a:rPr lang="de-DE" dirty="0" err="1" smtClean="0"/>
              <a:t>Bewegungssvektor</a:t>
            </a:r>
            <a:r>
              <a:rPr lang="de-DE" dirty="0" smtClean="0"/>
              <a:t> (und nicht über Kräfte) gesteuert werden</a:t>
            </a:r>
          </a:p>
          <a:p>
            <a:pPr lvl="1"/>
            <a:r>
              <a:rPr lang="de-DE" dirty="0" smtClean="0"/>
              <a:t>Objekt kollidiert, prallt aber nicht ab, sondern gleitet entlang</a:t>
            </a:r>
          </a:p>
          <a:p>
            <a:pPr lvl="1"/>
            <a:endParaRPr lang="de-DE" dirty="0" smtClean="0"/>
          </a:p>
          <a:p>
            <a:pPr lvl="1"/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val="4117530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Physik und </a:t>
            </a:r>
            <a:r>
              <a:rPr lang="de-DE" dirty="0" err="1" smtClean="0"/>
              <a:t>Skripting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DE" dirty="0" smtClean="0"/>
              <a:t>Durch Kräfte steuern</a:t>
            </a:r>
          </a:p>
          <a:p>
            <a:pPr lvl="1"/>
            <a:r>
              <a:rPr lang="de-DE" dirty="0" err="1" smtClean="0"/>
              <a:t>Rigidbody.AddForce</a:t>
            </a:r>
            <a:r>
              <a:rPr lang="de-DE" dirty="0" smtClean="0"/>
              <a:t>()</a:t>
            </a:r>
          </a:p>
          <a:p>
            <a:pPr lvl="2"/>
            <a:r>
              <a:rPr lang="de-DE" dirty="0" smtClean="0"/>
              <a:t>Übt einmalig eine lineare Kraft  aus</a:t>
            </a:r>
          </a:p>
          <a:p>
            <a:pPr lvl="2"/>
            <a:r>
              <a:rPr lang="de-DE" dirty="0" smtClean="0"/>
              <a:t>F=m*a, Kraft gleich Masse * Beschleunigung</a:t>
            </a:r>
          </a:p>
          <a:p>
            <a:pPr lvl="2"/>
            <a:r>
              <a:rPr lang="de-DE" dirty="0" smtClean="0"/>
              <a:t>Führt zu konstanter Geschwindigkeit</a:t>
            </a:r>
          </a:p>
          <a:p>
            <a:pPr lvl="1"/>
            <a:r>
              <a:rPr lang="de-DE" dirty="0" err="1" smtClean="0"/>
              <a:t>Rigidbody.AddTorque</a:t>
            </a:r>
            <a:r>
              <a:rPr lang="de-DE" dirty="0" smtClean="0"/>
              <a:t>()</a:t>
            </a:r>
          </a:p>
          <a:p>
            <a:pPr lvl="2"/>
            <a:r>
              <a:rPr lang="de-DE" dirty="0" smtClean="0"/>
              <a:t>Übt einmalig eine „Drehkraft“ (genannt Drehmoment) aus</a:t>
            </a:r>
          </a:p>
          <a:p>
            <a:pPr lvl="2"/>
            <a:r>
              <a:rPr lang="de-DE" dirty="0" smtClean="0"/>
              <a:t>M = J*</a:t>
            </a:r>
            <a:r>
              <a:rPr lang="el-GR" dirty="0" smtClean="0"/>
              <a:t>α</a:t>
            </a:r>
            <a:r>
              <a:rPr lang="de-DE" dirty="0" smtClean="0"/>
              <a:t>, </a:t>
            </a:r>
            <a:r>
              <a:rPr lang="de-DE" dirty="0" err="1" smtClean="0"/>
              <a:t>Drehm</a:t>
            </a:r>
            <a:r>
              <a:rPr lang="de-DE" dirty="0" smtClean="0"/>
              <a:t>. = </a:t>
            </a:r>
            <a:r>
              <a:rPr lang="de-DE" dirty="0" err="1" smtClean="0"/>
              <a:t>Trägheitsm</a:t>
            </a:r>
            <a:r>
              <a:rPr lang="de-DE" dirty="0" smtClean="0"/>
              <a:t>. * </a:t>
            </a:r>
            <a:r>
              <a:rPr lang="de-DE" dirty="0" err="1" smtClean="0"/>
              <a:t>Winkelbeschl</a:t>
            </a:r>
            <a:r>
              <a:rPr lang="de-DE" dirty="0" smtClean="0"/>
              <a:t>.</a:t>
            </a:r>
          </a:p>
          <a:p>
            <a:pPr lvl="2"/>
            <a:r>
              <a:rPr lang="de-DE" dirty="0" smtClean="0"/>
              <a:t>Führt zu konstanter Rotation</a:t>
            </a:r>
          </a:p>
          <a:p>
            <a:r>
              <a:rPr lang="de-DE" dirty="0" smtClean="0"/>
              <a:t>Kollision erkennen</a:t>
            </a:r>
          </a:p>
          <a:p>
            <a:pPr lvl="1"/>
            <a:r>
              <a:rPr lang="de-DE" dirty="0" err="1" smtClean="0"/>
              <a:t>MonoBehaviour.OnCollisionXYZ</a:t>
            </a:r>
            <a:r>
              <a:rPr lang="de-DE" dirty="0" smtClean="0"/>
              <a:t>/</a:t>
            </a:r>
            <a:r>
              <a:rPr lang="de-DE" dirty="0" err="1" smtClean="0"/>
              <a:t>OnTriggerXYZ</a:t>
            </a:r>
            <a:endParaRPr lang="de-DE" dirty="0"/>
          </a:p>
          <a:p>
            <a:pPr lvl="2"/>
            <a:r>
              <a:rPr lang="de-DE" dirty="0" smtClean="0"/>
              <a:t>Erkennt </a:t>
            </a:r>
            <a:r>
              <a:rPr lang="de-DE" dirty="0" err="1" smtClean="0"/>
              <a:t>Kollisision</a:t>
            </a:r>
            <a:r>
              <a:rPr lang="de-DE" dirty="0" smtClean="0"/>
              <a:t> und liefert genauen „Einschlagspunkt“</a:t>
            </a:r>
          </a:p>
          <a:p>
            <a:r>
              <a:rPr lang="de-DE" dirty="0" smtClean="0"/>
              <a:t>Durch Positionierung steuern</a:t>
            </a:r>
          </a:p>
          <a:p>
            <a:pPr lvl="1"/>
            <a:r>
              <a:rPr lang="de-DE" dirty="0" err="1" smtClean="0"/>
              <a:t>CharacterController.Move</a:t>
            </a:r>
            <a:r>
              <a:rPr lang="de-DE" dirty="0" smtClean="0"/>
              <a:t>(Vector3 </a:t>
            </a:r>
            <a:r>
              <a:rPr lang="de-DE" dirty="0" err="1" smtClean="0"/>
              <a:t>direction</a:t>
            </a:r>
            <a:r>
              <a:rPr lang="de-DE" dirty="0" smtClean="0"/>
              <a:t>)</a:t>
            </a:r>
          </a:p>
          <a:p>
            <a:pPr lvl="1"/>
            <a:r>
              <a:rPr lang="de-DE" dirty="0" smtClean="0"/>
              <a:t>Bewegt Objekt entlang Richtung, kollidiert aber u.U. </a:t>
            </a:r>
          </a:p>
          <a:p>
            <a:pPr lvl="1"/>
            <a:endParaRPr lang="de-DE" dirty="0" smtClean="0"/>
          </a:p>
          <a:p>
            <a:pPr lvl="1"/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val="4204233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dirty="0" smtClean="0"/>
              <a:t>Ende Block 5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ctr" eaLnBrk="1" hangingPunct="1">
              <a:buFont typeface="Wingdings" pitchFamily="2" charset="2"/>
              <a:buNone/>
            </a:pPr>
            <a:endParaRPr lang="de-DE" dirty="0" smtClean="0"/>
          </a:p>
          <a:p>
            <a:pPr algn="ctr" eaLnBrk="1" hangingPunct="1">
              <a:buFont typeface="Wingdings" pitchFamily="2" charset="2"/>
              <a:buNone/>
            </a:pPr>
            <a:endParaRPr lang="de-DE" dirty="0" smtClean="0"/>
          </a:p>
          <a:p>
            <a:pPr algn="ctr" eaLnBrk="1" hangingPunct="1">
              <a:buFont typeface="Wingdings" pitchFamily="2" charset="2"/>
              <a:buNone/>
            </a:pPr>
            <a:endParaRPr lang="de-DE" dirty="0" smtClean="0"/>
          </a:p>
          <a:p>
            <a:pPr algn="ctr" eaLnBrk="1" hangingPunct="1">
              <a:buFont typeface="Wingdings" pitchFamily="2" charset="2"/>
              <a:buNone/>
            </a:pPr>
            <a:endParaRPr lang="de-DE" dirty="0" smtClean="0"/>
          </a:p>
          <a:p>
            <a:pPr algn="ctr" eaLnBrk="1" hangingPunct="1">
              <a:buFont typeface="Wingdings" pitchFamily="2" charset="2"/>
              <a:buNone/>
            </a:pPr>
            <a:endParaRPr lang="de-DE" dirty="0" smtClean="0"/>
          </a:p>
          <a:p>
            <a:pPr algn="ctr" eaLnBrk="1" hangingPunct="1">
              <a:buFont typeface="Wingdings" pitchFamily="2" charset="2"/>
              <a:buNone/>
            </a:pPr>
            <a:r>
              <a:rPr lang="de-DE" dirty="0" smtClean="0"/>
              <a:t>Vielen Dank für Ihre Aufmerksamkeit</a:t>
            </a:r>
          </a:p>
        </p:txBody>
      </p:sp>
    </p:spTree>
    <p:extLst>
      <p:ext uri="{BB962C8B-B14F-4D97-AF65-F5344CB8AC3E}">
        <p14:creationId xmlns:p14="http://schemas.microsoft.com/office/powerpoint/2010/main" val="2890717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74" name="Rectangle 6"/>
          <p:cNvSpPr>
            <a:spLocks noChangeArrowheads="1"/>
          </p:cNvSpPr>
          <p:nvPr/>
        </p:nvSpPr>
        <p:spPr bwMode="auto">
          <a:xfrm>
            <a:off x="814918" y="1158876"/>
            <a:ext cx="11377082" cy="576263"/>
          </a:xfrm>
          <a:prstGeom prst="rect">
            <a:avLst/>
          </a:pr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  <a:extLst/>
        </p:spPr>
        <p:txBody>
          <a:bodyPr wrap="none" anchor="ctr"/>
          <a:lstStyle/>
          <a:p>
            <a:endParaRPr lang="de-DE"/>
          </a:p>
        </p:txBody>
      </p:sp>
      <p:sp>
        <p:nvSpPr>
          <p:cNvPr id="3072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dirty="0" smtClean="0"/>
              <a:t>Agenda 4</a:t>
            </a:r>
          </a:p>
        </p:txBody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de-DE" smtClean="0"/>
              <a:t>Keyframe-Animation</a:t>
            </a:r>
          </a:p>
          <a:p>
            <a:pPr eaLnBrk="1" hangingPunct="1"/>
            <a:endParaRPr lang="de-DE" smtClean="0"/>
          </a:p>
          <a:p>
            <a:pPr eaLnBrk="1" hangingPunct="1"/>
            <a:r>
              <a:rPr lang="de-DE" smtClean="0"/>
              <a:t>Der Animation-View in Unity3D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1863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1863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6374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Keyframe Animation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mtClean="0"/>
              <a:t>Historie zum Begriff</a:t>
            </a:r>
          </a:p>
          <a:p>
            <a:pPr lvl="1"/>
            <a:r>
              <a:rPr lang="de-DE" smtClean="0"/>
              <a:t>Aus dem Trickfilm: "Hauptphasen-Zeichner" (Keyframe)</a:t>
            </a:r>
          </a:p>
          <a:p>
            <a:pPr lvl="1"/>
            <a:r>
              <a:rPr lang="de-DE" smtClean="0"/>
              <a:t>Im Gegensatz zur Zwischenphase (Tween)</a:t>
            </a:r>
          </a:p>
          <a:p>
            <a:r>
              <a:rPr lang="de-DE" smtClean="0"/>
              <a:t>In der Computergrafik</a:t>
            </a:r>
          </a:p>
          <a:p>
            <a:pPr lvl="1"/>
            <a:r>
              <a:rPr lang="de-DE" i="1" smtClean="0"/>
              <a:t>Keyframe</a:t>
            </a:r>
            <a:r>
              <a:rPr lang="de-DE" smtClean="0"/>
              <a:t>: Zeitpunkt, zu dem Designer/Animateur Bild-steuernde Parameter festgelegt hat</a:t>
            </a:r>
          </a:p>
          <a:p>
            <a:pPr lvl="1"/>
            <a:r>
              <a:rPr lang="de-DE" smtClean="0"/>
              <a:t>Parametrisierung in den Zwischenphasen entsteht automatisch durch Interpolation</a:t>
            </a:r>
          </a:p>
          <a:p>
            <a:pPr lvl="1"/>
            <a:r>
              <a:rPr lang="de-DE" smtClean="0"/>
              <a:t>Beispiele für per Keyframe animierbare Parameter</a:t>
            </a:r>
          </a:p>
          <a:p>
            <a:pPr lvl="2"/>
            <a:r>
              <a:rPr lang="de-DE" smtClean="0"/>
              <a:t>Position</a:t>
            </a:r>
          </a:p>
          <a:p>
            <a:pPr lvl="2"/>
            <a:r>
              <a:rPr lang="de-DE" smtClean="0"/>
              <a:t>Orientierung</a:t>
            </a:r>
          </a:p>
          <a:p>
            <a:pPr lvl="2"/>
            <a:r>
              <a:rPr lang="de-DE" smtClean="0"/>
              <a:t>Lichtparameter (Intensität, Farbe, Position, Richtung)</a:t>
            </a:r>
          </a:p>
          <a:p>
            <a:pPr lvl="2"/>
            <a:r>
              <a:rPr lang="de-DE" smtClean="0"/>
              <a:t>Materialeigenschaften</a:t>
            </a:r>
          </a:p>
          <a:p>
            <a:pPr lvl="2"/>
            <a:r>
              <a:rPr lang="de-DE" smtClean="0"/>
              <a:t>Kameraparameter (Position, Orientierung, Öffnungswinkel)</a:t>
            </a:r>
          </a:p>
          <a:p>
            <a:pPr lvl="2"/>
            <a:endParaRPr lang="de-DE" smtClean="0"/>
          </a:p>
          <a:p>
            <a:endParaRPr lang="de-DE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0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0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3D Modelle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de-DE" sz="2000" dirty="0"/>
              <a:t>Moderne Echtzeit-3D Hard- und Software geht von polygonaler Geometrie aus.</a:t>
            </a:r>
          </a:p>
          <a:p>
            <a:pPr>
              <a:lnSpc>
                <a:spcPct val="90000"/>
              </a:lnSpc>
            </a:pPr>
            <a:r>
              <a:rPr lang="de-DE" sz="2000" dirty="0"/>
              <a:t>Modelle sind in viele ebene Einzelflächen aufgeteilt.</a:t>
            </a:r>
          </a:p>
          <a:p>
            <a:pPr>
              <a:lnSpc>
                <a:spcPct val="90000"/>
              </a:lnSpc>
            </a:pPr>
            <a:r>
              <a:rPr lang="de-DE" sz="2000" dirty="0"/>
              <a:t>3D-Hardware nimmt nur Dreiecke (OpenGL: auch Vierecke) entgegen.</a:t>
            </a:r>
          </a:p>
          <a:p>
            <a:pPr>
              <a:lnSpc>
                <a:spcPct val="90000"/>
              </a:lnSpc>
            </a:pPr>
            <a:r>
              <a:rPr lang="de-DE" sz="2000" dirty="0"/>
              <a:t>Daher bestehen Geometriedaten immer aus einer Menge Punkten und Information darüber, wie aus diesen Dreiecke gebildet wurden.</a:t>
            </a:r>
          </a:p>
        </p:txBody>
      </p:sp>
    </p:spTree>
    <p:extLst>
      <p:ext uri="{BB962C8B-B14F-4D97-AF65-F5344CB8AC3E}">
        <p14:creationId xmlns:p14="http://schemas.microsoft.com/office/powerpoint/2010/main" val="2780277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Keyframes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135189" y="1196976"/>
            <a:ext cx="7921625" cy="3089275"/>
          </a:xfrm>
        </p:spPr>
        <p:txBody>
          <a:bodyPr>
            <a:normAutofit lnSpcReduction="10000"/>
          </a:bodyPr>
          <a:lstStyle/>
          <a:p>
            <a:pPr>
              <a:defRPr/>
            </a:pPr>
            <a:r>
              <a:rPr lang="de-DE" dirty="0" smtClean="0"/>
              <a:t>Technisch gesehen besteht ein </a:t>
            </a:r>
            <a:r>
              <a:rPr lang="de-DE" dirty="0" err="1" smtClean="0"/>
              <a:t>Keyframe</a:t>
            </a:r>
            <a:r>
              <a:rPr lang="de-DE" dirty="0" smtClean="0"/>
              <a:t> aus einem Paar</a:t>
            </a:r>
          </a:p>
          <a:p>
            <a:pPr lvl="1">
              <a:defRPr/>
            </a:pPr>
            <a:r>
              <a:rPr lang="de-DE" dirty="0" smtClean="0"/>
              <a:t>Wert des Parameters</a:t>
            </a:r>
          </a:p>
          <a:p>
            <a:pPr lvl="1">
              <a:defRPr/>
            </a:pPr>
            <a:r>
              <a:rPr lang="de-DE" dirty="0" smtClean="0"/>
              <a:t>Zeitpunkt, zu dem der Parameterwert angenommen werden soll</a:t>
            </a:r>
          </a:p>
          <a:p>
            <a:pPr>
              <a:defRPr/>
            </a:pPr>
            <a:r>
              <a:rPr lang="de-DE" dirty="0" smtClean="0"/>
              <a:t>Editieren von </a:t>
            </a:r>
            <a:r>
              <a:rPr lang="de-DE" dirty="0" err="1" smtClean="0"/>
              <a:t>Keyframes</a:t>
            </a:r>
            <a:endParaRPr lang="de-DE" dirty="0" smtClean="0"/>
          </a:p>
          <a:p>
            <a:pPr lvl="1">
              <a:defRPr/>
            </a:pPr>
            <a:r>
              <a:rPr lang="de-DE" dirty="0" smtClean="0"/>
              <a:t>Parameterwert wird meist in gewohnter </a:t>
            </a:r>
            <a:r>
              <a:rPr lang="de-DE" dirty="0" err="1" smtClean="0"/>
              <a:t>Modelling</a:t>
            </a:r>
            <a:r>
              <a:rPr lang="de-DE" dirty="0" smtClean="0"/>
              <a:t>-Umgebung editiert</a:t>
            </a:r>
          </a:p>
          <a:p>
            <a:pPr lvl="1">
              <a:defRPr/>
            </a:pPr>
            <a:r>
              <a:rPr lang="de-DE" dirty="0" smtClean="0"/>
              <a:t>Editieren des Zeitpunkt meist in einer </a:t>
            </a:r>
            <a:r>
              <a:rPr lang="de-DE" dirty="0" err="1" smtClean="0"/>
              <a:t>Timeline</a:t>
            </a:r>
            <a:endParaRPr lang="de-DE" dirty="0" smtClean="0"/>
          </a:p>
        </p:txBody>
      </p:sp>
      <p:pic>
        <p:nvPicPr>
          <p:cNvPr id="25088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1" y="4357689"/>
            <a:ext cx="5643563" cy="2282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2508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Übergang zwischen Keyframes</a:t>
            </a:r>
          </a:p>
        </p:txBody>
      </p:sp>
      <p:pic>
        <p:nvPicPr>
          <p:cNvPr id="25190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4689" y="1143000"/>
            <a:ext cx="3455987" cy="2262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190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601" y="4014789"/>
            <a:ext cx="3330575" cy="2128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135188" y="1196976"/>
            <a:ext cx="5175250" cy="5256213"/>
          </a:xfrm>
        </p:spPr>
        <p:txBody>
          <a:bodyPr>
            <a:normAutofit fontScale="92500" lnSpcReduction="10000"/>
          </a:bodyPr>
          <a:lstStyle/>
          <a:p>
            <a:pPr>
              <a:defRPr/>
            </a:pPr>
            <a:r>
              <a:rPr lang="de-DE" dirty="0" smtClean="0"/>
              <a:t>Animation entsteht durch Interpolation der Parameter</a:t>
            </a:r>
          </a:p>
          <a:p>
            <a:pPr lvl="1">
              <a:defRPr/>
            </a:pPr>
            <a:r>
              <a:rPr lang="de-DE" dirty="0" smtClean="0"/>
              <a:t>Zwischen zwei (zeitlich) benachbarten </a:t>
            </a:r>
            <a:r>
              <a:rPr lang="de-DE" dirty="0" err="1" smtClean="0"/>
              <a:t>Keyframes</a:t>
            </a:r>
            <a:endParaRPr lang="de-DE" dirty="0" smtClean="0"/>
          </a:p>
          <a:p>
            <a:pPr>
              <a:defRPr/>
            </a:pPr>
            <a:r>
              <a:rPr lang="de-DE" dirty="0" smtClean="0"/>
              <a:t>Z.B: Änderung des Parameterwertes erfolgt linear mit der Zeitänderung</a:t>
            </a:r>
          </a:p>
          <a:p>
            <a:pPr>
              <a:defRPr/>
            </a:pPr>
            <a:r>
              <a:rPr lang="de-DE" dirty="0" smtClean="0"/>
              <a:t>Abhängigkeit der Wertänderung zur Zeitänderung ist </a:t>
            </a:r>
            <a:r>
              <a:rPr lang="de-DE" dirty="0" err="1" smtClean="0"/>
              <a:t>editierbar</a:t>
            </a:r>
            <a:endParaRPr lang="de-DE" dirty="0" smtClean="0"/>
          </a:p>
          <a:p>
            <a:pPr lvl="1">
              <a:defRPr/>
            </a:pPr>
            <a:r>
              <a:rPr lang="de-DE" dirty="0" smtClean="0"/>
              <a:t>Z.B. mit Hilfe von Kurven:</a:t>
            </a:r>
          </a:p>
          <a:p>
            <a:pPr lvl="1">
              <a:defRPr/>
            </a:pPr>
            <a:r>
              <a:rPr lang="de-DE" dirty="0" smtClean="0"/>
              <a:t>X-Achse: Zeitänderung</a:t>
            </a:r>
          </a:p>
          <a:p>
            <a:pPr lvl="1">
              <a:defRPr/>
            </a:pPr>
            <a:r>
              <a:rPr lang="de-DE" dirty="0" smtClean="0"/>
              <a:t>Y-Achse: Wertänderung</a:t>
            </a:r>
          </a:p>
          <a:p>
            <a:pPr>
              <a:defRPr/>
            </a:pPr>
            <a:r>
              <a:rPr lang="de-DE" dirty="0" smtClean="0"/>
              <a:t>Anwendung: Momentfreie Animation</a:t>
            </a:r>
          </a:p>
          <a:p>
            <a:pPr lvl="1">
              <a:defRPr/>
            </a:pPr>
            <a:r>
              <a:rPr lang="de-DE" dirty="0" smtClean="0"/>
              <a:t>„</a:t>
            </a:r>
            <a:r>
              <a:rPr lang="de-DE" dirty="0" err="1" smtClean="0"/>
              <a:t>Ease</a:t>
            </a:r>
            <a:r>
              <a:rPr lang="de-DE" dirty="0" smtClean="0"/>
              <a:t> in“ / „</a:t>
            </a:r>
            <a:r>
              <a:rPr lang="de-DE" dirty="0" err="1" smtClean="0"/>
              <a:t>Ease</a:t>
            </a:r>
            <a:r>
              <a:rPr lang="de-DE" dirty="0" smtClean="0"/>
              <a:t> out“</a:t>
            </a:r>
          </a:p>
          <a:p>
            <a:pPr lvl="1">
              <a:defRPr/>
            </a:pPr>
            <a:r>
              <a:rPr lang="de-DE" dirty="0" smtClean="0"/>
              <a:t>Z.B. bei Positionsänderung</a:t>
            </a:r>
          </a:p>
          <a:p>
            <a:pPr lvl="1">
              <a:defRPr/>
            </a:pPr>
            <a:r>
              <a:rPr lang="de-DE" dirty="0" smtClean="0"/>
              <a:t>Realistische Darstellung durch Berücksichtigung der Massenträgheit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000"/>
                                        <p:tgtEl>
                                          <p:spTgt spid="2519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0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000"/>
                                        <p:tgtEl>
                                          <p:spTgt spid="2519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74" name="Rectangle 6"/>
          <p:cNvSpPr>
            <a:spLocks noChangeArrowheads="1"/>
          </p:cNvSpPr>
          <p:nvPr/>
        </p:nvSpPr>
        <p:spPr bwMode="auto">
          <a:xfrm>
            <a:off x="814918" y="2027238"/>
            <a:ext cx="11377082" cy="576262"/>
          </a:xfrm>
          <a:prstGeom prst="rect">
            <a:avLst/>
          </a:pr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  <a:extLst/>
        </p:spPr>
        <p:txBody>
          <a:bodyPr wrap="none" anchor="ctr"/>
          <a:lstStyle/>
          <a:p>
            <a:endParaRPr lang="de-DE"/>
          </a:p>
        </p:txBody>
      </p:sp>
      <p:sp>
        <p:nvSpPr>
          <p:cNvPr id="3481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dirty="0" smtClean="0"/>
              <a:t>Agenda 4</a:t>
            </a:r>
          </a:p>
        </p:txBody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de-DE" smtClean="0"/>
              <a:t>Keyframe-Animation</a:t>
            </a:r>
          </a:p>
          <a:p>
            <a:pPr eaLnBrk="1" hangingPunct="1"/>
            <a:endParaRPr lang="de-DE" smtClean="0"/>
          </a:p>
          <a:p>
            <a:pPr eaLnBrk="1" hangingPunct="1"/>
            <a:r>
              <a:rPr lang="de-DE" smtClean="0"/>
              <a:t>Der Animation-View in Unity3D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1863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1863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6374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Keyframe-Animation</a:t>
            </a:r>
          </a:p>
        </p:txBody>
      </p:sp>
      <p:sp>
        <p:nvSpPr>
          <p:cNvPr id="3584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6600"/>
              <a:t>TODO</a:t>
            </a:r>
            <a:endParaRPr lang="de-DE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74" name="Rectangle 6"/>
          <p:cNvSpPr>
            <a:spLocks noChangeArrowheads="1"/>
          </p:cNvSpPr>
          <p:nvPr/>
        </p:nvSpPr>
        <p:spPr bwMode="auto">
          <a:xfrm>
            <a:off x="814918" y="1158876"/>
            <a:ext cx="11377082" cy="1190625"/>
          </a:xfrm>
          <a:prstGeom prst="rect">
            <a:avLst/>
          </a:pr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  <a:extLst/>
        </p:spPr>
        <p:txBody>
          <a:bodyPr wrap="none" anchor="ctr"/>
          <a:lstStyle/>
          <a:p>
            <a:endParaRPr lang="de-DE"/>
          </a:p>
        </p:txBody>
      </p:sp>
      <p:sp>
        <p:nvSpPr>
          <p:cNvPr id="3686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dirty="0" smtClean="0"/>
              <a:t>Agenda 5</a:t>
            </a:r>
          </a:p>
        </p:txBody>
      </p:sp>
      <p:sp>
        <p:nvSpPr>
          <p:cNvPr id="307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de-DE" dirty="0" smtClean="0"/>
              <a:t>Programmierung </a:t>
            </a:r>
          </a:p>
          <a:p>
            <a:pPr lvl="1" eaLnBrk="1" hangingPunct="1">
              <a:defRPr/>
            </a:pPr>
            <a:r>
              <a:rPr lang="de-DE" dirty="0" smtClean="0"/>
              <a:t>.Net</a:t>
            </a:r>
          </a:p>
          <a:p>
            <a:pPr lvl="1" eaLnBrk="1" hangingPunct="1">
              <a:defRPr/>
            </a:pPr>
            <a:r>
              <a:rPr lang="de-DE" dirty="0" smtClean="0"/>
              <a:t>Mono / C# was ist das?</a:t>
            </a:r>
          </a:p>
          <a:p>
            <a:pPr eaLnBrk="1" hangingPunct="1">
              <a:defRPr/>
            </a:pPr>
            <a:endParaRPr lang="de-DE" dirty="0"/>
          </a:p>
          <a:p>
            <a:pPr eaLnBrk="1" hangingPunct="1">
              <a:defRPr/>
            </a:pPr>
            <a:r>
              <a:rPr lang="de-DE" dirty="0" smtClean="0"/>
              <a:t>Programmierung in </a:t>
            </a:r>
            <a:r>
              <a:rPr lang="de-DE" dirty="0" err="1" smtClean="0"/>
              <a:t>Unity</a:t>
            </a:r>
            <a:endParaRPr lang="de-DE" dirty="0" smtClean="0"/>
          </a:p>
          <a:p>
            <a:pPr lvl="1" eaLnBrk="1" hangingPunct="1">
              <a:defRPr/>
            </a:pPr>
            <a:r>
              <a:rPr lang="de-DE" dirty="0" smtClean="0"/>
              <a:t>Mono-</a:t>
            </a:r>
            <a:r>
              <a:rPr lang="de-DE" dirty="0" err="1" smtClean="0"/>
              <a:t>Develop</a:t>
            </a:r>
            <a:endParaRPr lang="de-DE" dirty="0" smtClean="0"/>
          </a:p>
          <a:p>
            <a:pPr lvl="1" eaLnBrk="1" hangingPunct="1">
              <a:defRPr/>
            </a:pPr>
            <a:r>
              <a:rPr lang="de-DE" dirty="0" smtClean="0"/>
              <a:t>Variablen im </a:t>
            </a:r>
            <a:r>
              <a:rPr lang="de-DE" dirty="0" err="1" smtClean="0"/>
              <a:t>Inspector</a:t>
            </a:r>
            <a:endParaRPr lang="de-DE" dirty="0" smtClean="0"/>
          </a:p>
          <a:p>
            <a:pPr lvl="1" eaLnBrk="1" hangingPunct="1">
              <a:defRPr/>
            </a:pPr>
            <a:r>
              <a:rPr lang="de-DE" dirty="0" err="1" smtClean="0"/>
              <a:t>MonoBehaviour</a:t>
            </a:r>
            <a:endParaRPr lang="de-DE" dirty="0" smtClean="0"/>
          </a:p>
          <a:p>
            <a:pPr marL="457200" lvl="1" indent="0" eaLnBrk="1" hangingPunct="1">
              <a:buNone/>
              <a:defRPr/>
            </a:pPr>
            <a:endParaRPr lang="de-DE" dirty="0" smtClean="0"/>
          </a:p>
          <a:p>
            <a:pPr lvl="1" eaLnBrk="1" hangingPunct="1">
              <a:defRPr/>
            </a:pPr>
            <a:endParaRPr lang="de-DE" dirty="0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1863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1863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6374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Abgerundetes Rechteck 23"/>
          <p:cNvSpPr/>
          <p:nvPr/>
        </p:nvSpPr>
        <p:spPr>
          <a:xfrm>
            <a:off x="2424113" y="5876926"/>
            <a:ext cx="3414712" cy="576263"/>
          </a:xfrm>
          <a:prstGeom prst="roundRect">
            <a:avLst>
              <a:gd name="adj" fmla="val 16667"/>
            </a:avLst>
          </a:prstGeom>
          <a:solidFill>
            <a:srgbClr val="E88484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b"/>
          <a:lstStyle/>
          <a:p>
            <a:pPr algn="ctr">
              <a:defRPr/>
            </a:pPr>
            <a:r>
              <a:rPr lang="de-DE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Java Virtual </a:t>
            </a:r>
            <a:r>
              <a:rPr lang="de-DE" sz="18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Machine</a:t>
            </a:r>
            <a:endParaRPr lang="de-DE" sz="1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3" name="AutoShape 19"/>
          <p:cNvSpPr>
            <a:spLocks noChangeArrowheads="1"/>
          </p:cNvSpPr>
          <p:nvPr/>
        </p:nvSpPr>
        <p:spPr bwMode="auto">
          <a:xfrm>
            <a:off x="6519864" y="2249488"/>
            <a:ext cx="3527425" cy="1522412"/>
          </a:xfrm>
          <a:prstGeom prst="foldedCorner">
            <a:avLst>
              <a:gd name="adj" fmla="val 0"/>
            </a:avLst>
          </a:prstGeom>
          <a:solidFill>
            <a:srgbClr val="75C4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pPr algn="ctr">
              <a:defRPr/>
            </a:pPr>
            <a:r>
              <a:rPr lang="de-DE" sz="1800" dirty="0">
                <a:latin typeface="+mj-lt"/>
                <a:cs typeface="+mn-cs"/>
              </a:rPr>
              <a:t>.Net Framework</a:t>
            </a:r>
          </a:p>
        </p:txBody>
      </p:sp>
      <p:sp>
        <p:nvSpPr>
          <p:cNvPr id="14" name="AutoShape 19"/>
          <p:cNvSpPr>
            <a:spLocks noChangeArrowheads="1"/>
          </p:cNvSpPr>
          <p:nvPr/>
        </p:nvSpPr>
        <p:spPr bwMode="auto">
          <a:xfrm>
            <a:off x="6662739" y="2571750"/>
            <a:ext cx="720725" cy="820738"/>
          </a:xfrm>
          <a:prstGeom prst="foldedCorner">
            <a:avLst>
              <a:gd name="adj" fmla="val 12500"/>
            </a:avLst>
          </a:prstGeom>
          <a:solidFill>
            <a:srgbClr val="2DA5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r>
              <a:rPr lang="de-DE" sz="1400" b="1">
                <a:latin typeface="Consolas" pitchFamily="49" charset="0"/>
              </a:rPr>
              <a:t>Class1</a:t>
            </a:r>
          </a:p>
        </p:txBody>
      </p:sp>
      <p:sp>
        <p:nvSpPr>
          <p:cNvPr id="15" name="AutoShape 19"/>
          <p:cNvSpPr>
            <a:spLocks noChangeArrowheads="1"/>
          </p:cNvSpPr>
          <p:nvPr/>
        </p:nvSpPr>
        <p:spPr bwMode="auto">
          <a:xfrm>
            <a:off x="7497764" y="2574925"/>
            <a:ext cx="719137" cy="820738"/>
          </a:xfrm>
          <a:prstGeom prst="foldedCorner">
            <a:avLst>
              <a:gd name="adj" fmla="val 12500"/>
            </a:avLst>
          </a:prstGeom>
          <a:solidFill>
            <a:srgbClr val="2DA5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r>
              <a:rPr lang="de-DE" sz="1400" b="1">
                <a:latin typeface="Consolas" pitchFamily="49" charset="0"/>
              </a:rPr>
              <a:t>Class2</a:t>
            </a:r>
          </a:p>
        </p:txBody>
      </p:sp>
      <p:sp>
        <p:nvSpPr>
          <p:cNvPr id="16" name="AutoShape 19"/>
          <p:cNvSpPr>
            <a:spLocks noChangeArrowheads="1"/>
          </p:cNvSpPr>
          <p:nvPr/>
        </p:nvSpPr>
        <p:spPr bwMode="auto">
          <a:xfrm>
            <a:off x="9183689" y="2574925"/>
            <a:ext cx="720725" cy="820738"/>
          </a:xfrm>
          <a:prstGeom prst="foldedCorner">
            <a:avLst>
              <a:gd name="adj" fmla="val 12500"/>
            </a:avLst>
          </a:prstGeom>
          <a:solidFill>
            <a:srgbClr val="2DA5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r>
              <a:rPr lang="de-DE" sz="1400" b="1">
                <a:latin typeface="Consolas" pitchFamily="49" charset="0"/>
              </a:rPr>
              <a:t>Class4</a:t>
            </a:r>
          </a:p>
        </p:txBody>
      </p:sp>
      <p:sp>
        <p:nvSpPr>
          <p:cNvPr id="17" name="AutoShape 19"/>
          <p:cNvSpPr>
            <a:spLocks noChangeArrowheads="1"/>
          </p:cNvSpPr>
          <p:nvPr/>
        </p:nvSpPr>
        <p:spPr bwMode="auto">
          <a:xfrm>
            <a:off x="8332789" y="2571750"/>
            <a:ext cx="720725" cy="820738"/>
          </a:xfrm>
          <a:prstGeom prst="foldedCorner">
            <a:avLst>
              <a:gd name="adj" fmla="val 12500"/>
            </a:avLst>
          </a:prstGeom>
          <a:solidFill>
            <a:srgbClr val="2DA5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r>
              <a:rPr lang="de-DE" sz="1400" b="1">
                <a:latin typeface="Consolas" pitchFamily="49" charset="0"/>
              </a:rPr>
              <a:t>Class3</a:t>
            </a:r>
          </a:p>
        </p:txBody>
      </p:sp>
      <p:sp>
        <p:nvSpPr>
          <p:cNvPr id="6" name="AutoShape 19"/>
          <p:cNvSpPr>
            <a:spLocks noChangeArrowheads="1"/>
          </p:cNvSpPr>
          <p:nvPr/>
        </p:nvSpPr>
        <p:spPr bwMode="auto">
          <a:xfrm>
            <a:off x="7253288" y="2787650"/>
            <a:ext cx="2305050" cy="1073150"/>
          </a:xfrm>
          <a:prstGeom prst="foldedCorner">
            <a:avLst>
              <a:gd name="adj" fmla="val 12500"/>
            </a:avLst>
          </a:prstGeom>
          <a:solidFill>
            <a:srgbClr val="FFFFCC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r>
              <a:rPr lang="de-DE" sz="1400" b="1">
                <a:latin typeface="Consolas" pitchFamily="49" charset="0"/>
              </a:rPr>
              <a:t>class MyJS {</a:t>
            </a:r>
          </a:p>
          <a:p>
            <a:r>
              <a:rPr lang="de-DE" sz="1400" b="1">
                <a:latin typeface="Consolas" pitchFamily="49" charset="0"/>
              </a:rPr>
              <a:t>  static void Main() {</a:t>
            </a:r>
          </a:p>
          <a:p>
            <a:r>
              <a:rPr lang="de-DE" sz="1400" b="1">
                <a:latin typeface="Consolas" pitchFamily="49" charset="0"/>
              </a:rPr>
              <a:t>  ...}</a:t>
            </a:r>
          </a:p>
          <a:p>
            <a:r>
              <a:rPr lang="de-DE" sz="1400" b="1">
                <a:latin typeface="Consolas" pitchFamily="49" charset="0"/>
              </a:rPr>
              <a:t>}</a:t>
            </a:r>
          </a:p>
        </p:txBody>
      </p:sp>
      <p:sp>
        <p:nvSpPr>
          <p:cNvPr id="37897" name="Titel 1"/>
          <p:cNvSpPr>
            <a:spLocks noGrp="1"/>
          </p:cNvSpPr>
          <p:nvPr>
            <p:ph type="title"/>
          </p:nvPr>
        </p:nvSpPr>
        <p:spPr>
          <a:xfrm>
            <a:off x="2135188" y="260351"/>
            <a:ext cx="792162" cy="658813"/>
          </a:xfrm>
        </p:spPr>
        <p:txBody>
          <a:bodyPr/>
          <a:lstStyle/>
          <a:p>
            <a:r>
              <a:rPr lang="de-DE" smtClean="0"/>
              <a:t>.Net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135189" y="1196976"/>
            <a:ext cx="7921625" cy="1008063"/>
          </a:xfrm>
        </p:spPr>
        <p:txBody>
          <a:bodyPr>
            <a:normAutofit fontScale="92500" lnSpcReduction="20000"/>
          </a:bodyPr>
          <a:lstStyle/>
          <a:p>
            <a:pPr>
              <a:defRPr/>
            </a:pPr>
            <a:r>
              <a:rPr lang="de-DE" dirty="0" err="1" smtClean="0"/>
              <a:t>Dot</a:t>
            </a:r>
            <a:r>
              <a:rPr lang="de-DE" dirty="0" smtClean="0"/>
              <a:t>-Net: </a:t>
            </a:r>
            <a:r>
              <a:rPr lang="de-DE" dirty="0" err="1" smtClean="0"/>
              <a:t>Microsoft‘s</a:t>
            </a:r>
            <a:r>
              <a:rPr lang="de-DE" dirty="0" smtClean="0"/>
              <a:t> Antwort auf Java</a:t>
            </a:r>
          </a:p>
          <a:p>
            <a:pPr>
              <a:defRPr/>
            </a:pPr>
            <a:r>
              <a:rPr lang="de-DE" dirty="0" smtClean="0"/>
              <a:t>Wie Java: Aufgeräumte „Plattform“ + </a:t>
            </a:r>
            <a:r>
              <a:rPr lang="de-DE" dirty="0" err="1" smtClean="0"/>
              <a:t>Compilieren</a:t>
            </a:r>
            <a:r>
              <a:rPr lang="de-DE" dirty="0" smtClean="0"/>
              <a:t> nach „Bytecode“ für eine „Virtual </a:t>
            </a:r>
            <a:r>
              <a:rPr lang="de-DE" dirty="0" err="1" smtClean="0"/>
              <a:t>Machine</a:t>
            </a:r>
            <a:r>
              <a:rPr lang="de-DE" dirty="0" smtClean="0"/>
              <a:t>“</a:t>
            </a:r>
            <a:endParaRPr lang="de-DE" dirty="0"/>
          </a:p>
        </p:txBody>
      </p:sp>
      <p:sp>
        <p:nvSpPr>
          <p:cNvPr id="7" name="AutoShape 19"/>
          <p:cNvSpPr>
            <a:spLocks noChangeArrowheads="1"/>
          </p:cNvSpPr>
          <p:nvPr/>
        </p:nvSpPr>
        <p:spPr bwMode="auto">
          <a:xfrm>
            <a:off x="8112125" y="3508375"/>
            <a:ext cx="2305050" cy="1073150"/>
          </a:xfrm>
          <a:prstGeom prst="foldedCorner">
            <a:avLst>
              <a:gd name="adj" fmla="val 12500"/>
            </a:avLst>
          </a:prstGeom>
          <a:solidFill>
            <a:srgbClr val="FFFFCC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r>
              <a:rPr lang="de-DE" sz="1400" b="1">
                <a:latin typeface="Consolas" pitchFamily="49" charset="0"/>
              </a:rPr>
              <a:t>class MyFS {</a:t>
            </a:r>
          </a:p>
          <a:p>
            <a:r>
              <a:rPr lang="de-DE" sz="1400" b="1">
                <a:latin typeface="Consolas" pitchFamily="49" charset="0"/>
              </a:rPr>
              <a:t>  static void Main() {</a:t>
            </a:r>
          </a:p>
          <a:p>
            <a:r>
              <a:rPr lang="de-DE" sz="1400" b="1">
                <a:latin typeface="Consolas" pitchFamily="49" charset="0"/>
              </a:rPr>
              <a:t>  ...}</a:t>
            </a:r>
          </a:p>
          <a:p>
            <a:r>
              <a:rPr lang="de-DE" sz="1400" b="1">
                <a:latin typeface="Consolas" pitchFamily="49" charset="0"/>
              </a:rPr>
              <a:t>}</a:t>
            </a:r>
          </a:p>
        </p:txBody>
      </p:sp>
      <p:sp>
        <p:nvSpPr>
          <p:cNvPr id="5" name="AutoShape 19"/>
          <p:cNvSpPr>
            <a:spLocks noChangeArrowheads="1"/>
          </p:cNvSpPr>
          <p:nvPr/>
        </p:nvSpPr>
        <p:spPr bwMode="auto">
          <a:xfrm>
            <a:off x="6445250" y="3167064"/>
            <a:ext cx="2305050" cy="1125537"/>
          </a:xfrm>
          <a:prstGeom prst="foldedCorner">
            <a:avLst>
              <a:gd name="adj" fmla="val 12500"/>
            </a:avLst>
          </a:prstGeom>
          <a:solidFill>
            <a:srgbClr val="FFFFCC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r>
              <a:rPr lang="de-DE" sz="1800" dirty="0" err="1">
                <a:latin typeface="+mj-lt"/>
                <a:cs typeface="+mn-cs"/>
              </a:rPr>
              <a:t>MyCS.cs</a:t>
            </a:r>
            <a:endParaRPr lang="de-DE" sz="1800" dirty="0">
              <a:latin typeface="+mj-lt"/>
              <a:cs typeface="+mn-cs"/>
            </a:endParaRPr>
          </a:p>
          <a:p>
            <a:pPr>
              <a:defRPr/>
            </a:pPr>
            <a:r>
              <a:rPr lang="de-DE" sz="1200" b="1" dirty="0" err="1">
                <a:latin typeface="Consolas" pitchFamily="49" charset="0"/>
                <a:cs typeface="+mn-cs"/>
              </a:rPr>
              <a:t>class</a:t>
            </a:r>
            <a:r>
              <a:rPr lang="de-DE" sz="1200" b="1" dirty="0">
                <a:latin typeface="Consolas" pitchFamily="49" charset="0"/>
                <a:cs typeface="+mn-cs"/>
              </a:rPr>
              <a:t> </a:t>
            </a:r>
            <a:r>
              <a:rPr lang="de-DE" sz="1200" b="1" dirty="0" err="1">
                <a:latin typeface="Consolas" pitchFamily="49" charset="0"/>
                <a:cs typeface="+mn-cs"/>
              </a:rPr>
              <a:t>MyCS</a:t>
            </a:r>
            <a:r>
              <a:rPr lang="de-DE" sz="1200" b="1" dirty="0">
                <a:latin typeface="Consolas" pitchFamily="49" charset="0"/>
                <a:cs typeface="+mn-cs"/>
              </a:rPr>
              <a:t> {</a:t>
            </a:r>
          </a:p>
          <a:p>
            <a:pPr>
              <a:defRPr/>
            </a:pPr>
            <a:r>
              <a:rPr lang="de-DE" sz="1200" b="1" dirty="0">
                <a:latin typeface="Consolas" pitchFamily="49" charset="0"/>
                <a:cs typeface="+mn-cs"/>
              </a:rPr>
              <a:t>  </a:t>
            </a:r>
            <a:r>
              <a:rPr lang="de-DE" sz="1200" b="1" dirty="0" err="1">
                <a:latin typeface="Consolas" pitchFamily="49" charset="0"/>
                <a:cs typeface="+mn-cs"/>
              </a:rPr>
              <a:t>static</a:t>
            </a:r>
            <a:r>
              <a:rPr lang="de-DE" sz="1200" b="1" dirty="0">
                <a:latin typeface="Consolas" pitchFamily="49" charset="0"/>
                <a:cs typeface="+mn-cs"/>
              </a:rPr>
              <a:t> </a:t>
            </a:r>
            <a:r>
              <a:rPr lang="de-DE" sz="1200" b="1" dirty="0" err="1">
                <a:latin typeface="Consolas" pitchFamily="49" charset="0"/>
                <a:cs typeface="+mn-cs"/>
              </a:rPr>
              <a:t>void</a:t>
            </a:r>
            <a:r>
              <a:rPr lang="de-DE" sz="1200" b="1" dirty="0">
                <a:latin typeface="Consolas" pitchFamily="49" charset="0"/>
                <a:cs typeface="+mn-cs"/>
              </a:rPr>
              <a:t> Main() {</a:t>
            </a:r>
          </a:p>
          <a:p>
            <a:pPr>
              <a:defRPr/>
            </a:pPr>
            <a:r>
              <a:rPr lang="de-DE" sz="1200" b="1" dirty="0">
                <a:latin typeface="Consolas" pitchFamily="49" charset="0"/>
                <a:cs typeface="+mn-cs"/>
              </a:rPr>
              <a:t>  ...}</a:t>
            </a:r>
          </a:p>
          <a:p>
            <a:pPr>
              <a:defRPr/>
            </a:pPr>
            <a:r>
              <a:rPr lang="de-DE" sz="1200" b="1" dirty="0">
                <a:latin typeface="Consolas" pitchFamily="49" charset="0"/>
                <a:cs typeface="+mn-cs"/>
              </a:rPr>
              <a:t>}</a:t>
            </a:r>
          </a:p>
        </p:txBody>
      </p:sp>
      <p:sp>
        <p:nvSpPr>
          <p:cNvPr id="8" name="AutoShape 19"/>
          <p:cNvSpPr>
            <a:spLocks noChangeArrowheads="1"/>
          </p:cNvSpPr>
          <p:nvPr/>
        </p:nvSpPr>
        <p:spPr bwMode="auto">
          <a:xfrm>
            <a:off x="2311401" y="2249488"/>
            <a:ext cx="3527425" cy="1522412"/>
          </a:xfrm>
          <a:prstGeom prst="foldedCorner">
            <a:avLst>
              <a:gd name="adj" fmla="val 0"/>
            </a:avLst>
          </a:prstGeom>
          <a:solidFill>
            <a:srgbClr val="75C4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pPr algn="ctr">
              <a:defRPr/>
            </a:pPr>
            <a:r>
              <a:rPr lang="de-DE" sz="1800" dirty="0">
                <a:latin typeface="+mj-lt"/>
                <a:cs typeface="+mn-cs"/>
              </a:rPr>
              <a:t>Java Plattform</a:t>
            </a:r>
          </a:p>
        </p:txBody>
      </p:sp>
      <p:sp>
        <p:nvSpPr>
          <p:cNvPr id="9" name="AutoShape 19"/>
          <p:cNvSpPr>
            <a:spLocks noChangeArrowheads="1"/>
          </p:cNvSpPr>
          <p:nvPr/>
        </p:nvSpPr>
        <p:spPr bwMode="auto">
          <a:xfrm>
            <a:off x="2424114" y="2600325"/>
            <a:ext cx="719137" cy="820738"/>
          </a:xfrm>
          <a:prstGeom prst="foldedCorner">
            <a:avLst>
              <a:gd name="adj" fmla="val 12500"/>
            </a:avLst>
          </a:prstGeom>
          <a:solidFill>
            <a:srgbClr val="2DA5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r>
              <a:rPr lang="de-DE" sz="1400" b="1">
                <a:latin typeface="Consolas" pitchFamily="49" charset="0"/>
              </a:rPr>
              <a:t>Class1</a:t>
            </a:r>
          </a:p>
        </p:txBody>
      </p:sp>
      <p:sp>
        <p:nvSpPr>
          <p:cNvPr id="10" name="AutoShape 19"/>
          <p:cNvSpPr>
            <a:spLocks noChangeArrowheads="1"/>
          </p:cNvSpPr>
          <p:nvPr/>
        </p:nvSpPr>
        <p:spPr bwMode="auto">
          <a:xfrm>
            <a:off x="3257551" y="2601914"/>
            <a:ext cx="720725" cy="820737"/>
          </a:xfrm>
          <a:prstGeom prst="foldedCorner">
            <a:avLst>
              <a:gd name="adj" fmla="val 12500"/>
            </a:avLst>
          </a:prstGeom>
          <a:solidFill>
            <a:srgbClr val="2DA5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r>
              <a:rPr lang="de-DE" sz="1400" b="1">
                <a:latin typeface="Consolas" pitchFamily="49" charset="0"/>
              </a:rPr>
              <a:t>Class2</a:t>
            </a:r>
          </a:p>
        </p:txBody>
      </p:sp>
      <p:sp>
        <p:nvSpPr>
          <p:cNvPr id="11" name="AutoShape 19"/>
          <p:cNvSpPr>
            <a:spLocks noChangeArrowheads="1"/>
          </p:cNvSpPr>
          <p:nvPr/>
        </p:nvSpPr>
        <p:spPr bwMode="auto">
          <a:xfrm>
            <a:off x="4943476" y="2601914"/>
            <a:ext cx="720725" cy="820737"/>
          </a:xfrm>
          <a:prstGeom prst="foldedCorner">
            <a:avLst>
              <a:gd name="adj" fmla="val 12500"/>
            </a:avLst>
          </a:prstGeom>
          <a:solidFill>
            <a:srgbClr val="2DA5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r>
              <a:rPr lang="de-DE" sz="1400" b="1">
                <a:latin typeface="Consolas" pitchFamily="49" charset="0"/>
              </a:rPr>
              <a:t>Class4</a:t>
            </a:r>
          </a:p>
        </p:txBody>
      </p:sp>
      <p:sp>
        <p:nvSpPr>
          <p:cNvPr id="12" name="AutoShape 19"/>
          <p:cNvSpPr>
            <a:spLocks noChangeArrowheads="1"/>
          </p:cNvSpPr>
          <p:nvPr/>
        </p:nvSpPr>
        <p:spPr bwMode="auto">
          <a:xfrm>
            <a:off x="4092576" y="2600325"/>
            <a:ext cx="720725" cy="820738"/>
          </a:xfrm>
          <a:prstGeom prst="foldedCorner">
            <a:avLst>
              <a:gd name="adj" fmla="val 12500"/>
            </a:avLst>
          </a:prstGeom>
          <a:solidFill>
            <a:srgbClr val="2DA5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r>
              <a:rPr lang="de-DE" sz="1400" b="1">
                <a:latin typeface="Consolas" pitchFamily="49" charset="0"/>
              </a:rPr>
              <a:t>Class3</a:t>
            </a:r>
          </a:p>
        </p:txBody>
      </p:sp>
      <p:sp>
        <p:nvSpPr>
          <p:cNvPr id="4" name="AutoShape 19"/>
          <p:cNvSpPr>
            <a:spLocks noChangeArrowheads="1"/>
          </p:cNvSpPr>
          <p:nvPr/>
        </p:nvSpPr>
        <p:spPr bwMode="auto">
          <a:xfrm>
            <a:off x="2927350" y="2924176"/>
            <a:ext cx="2305050" cy="1120775"/>
          </a:xfrm>
          <a:prstGeom prst="foldedCorner">
            <a:avLst>
              <a:gd name="adj" fmla="val 12500"/>
            </a:avLst>
          </a:prstGeom>
          <a:solidFill>
            <a:srgbClr val="FFFFCC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r>
              <a:rPr lang="de-DE" sz="1800" dirty="0">
                <a:latin typeface="+mj-lt"/>
                <a:cs typeface="+mn-cs"/>
              </a:rPr>
              <a:t>MyJ.java</a:t>
            </a:r>
          </a:p>
          <a:p>
            <a:pPr>
              <a:defRPr/>
            </a:pPr>
            <a:r>
              <a:rPr lang="de-DE" sz="1200" b="1" dirty="0" err="1">
                <a:latin typeface="Consolas" pitchFamily="49" charset="0"/>
                <a:cs typeface="+mn-cs"/>
              </a:rPr>
              <a:t>class</a:t>
            </a:r>
            <a:r>
              <a:rPr lang="de-DE" sz="1200" b="1" dirty="0">
                <a:latin typeface="Consolas" pitchFamily="49" charset="0"/>
                <a:cs typeface="+mn-cs"/>
              </a:rPr>
              <a:t> </a:t>
            </a:r>
            <a:r>
              <a:rPr lang="de-DE" sz="1200" b="1" dirty="0" err="1">
                <a:latin typeface="Consolas" pitchFamily="49" charset="0"/>
                <a:cs typeface="+mn-cs"/>
              </a:rPr>
              <a:t>MyJ</a:t>
            </a:r>
            <a:r>
              <a:rPr lang="de-DE" sz="1200" b="1" dirty="0">
                <a:latin typeface="Consolas" pitchFamily="49" charset="0"/>
                <a:cs typeface="+mn-cs"/>
              </a:rPr>
              <a:t> {</a:t>
            </a:r>
          </a:p>
          <a:p>
            <a:pPr>
              <a:defRPr/>
            </a:pPr>
            <a:r>
              <a:rPr lang="de-DE" sz="1200" b="1" dirty="0">
                <a:latin typeface="Consolas" pitchFamily="49" charset="0"/>
                <a:cs typeface="+mn-cs"/>
              </a:rPr>
              <a:t>  </a:t>
            </a:r>
            <a:r>
              <a:rPr lang="de-DE" sz="1200" b="1" dirty="0" err="1">
                <a:latin typeface="Consolas" pitchFamily="49" charset="0"/>
                <a:cs typeface="+mn-cs"/>
              </a:rPr>
              <a:t>static</a:t>
            </a:r>
            <a:r>
              <a:rPr lang="de-DE" sz="1200" b="1" dirty="0">
                <a:latin typeface="Consolas" pitchFamily="49" charset="0"/>
                <a:cs typeface="+mn-cs"/>
              </a:rPr>
              <a:t> </a:t>
            </a:r>
            <a:r>
              <a:rPr lang="de-DE" sz="1200" b="1" dirty="0" err="1">
                <a:latin typeface="Consolas" pitchFamily="49" charset="0"/>
                <a:cs typeface="+mn-cs"/>
              </a:rPr>
              <a:t>void</a:t>
            </a:r>
            <a:r>
              <a:rPr lang="de-DE" sz="1200" b="1" dirty="0">
                <a:latin typeface="Consolas" pitchFamily="49" charset="0"/>
                <a:cs typeface="+mn-cs"/>
              </a:rPr>
              <a:t> Main() {</a:t>
            </a:r>
          </a:p>
          <a:p>
            <a:pPr>
              <a:defRPr/>
            </a:pPr>
            <a:r>
              <a:rPr lang="de-DE" sz="1200" b="1" dirty="0">
                <a:latin typeface="Consolas" pitchFamily="49" charset="0"/>
                <a:cs typeface="+mn-cs"/>
              </a:rPr>
              <a:t>  ...}</a:t>
            </a:r>
          </a:p>
          <a:p>
            <a:pPr>
              <a:defRPr/>
            </a:pPr>
            <a:r>
              <a:rPr lang="de-DE" sz="1200" b="1" dirty="0">
                <a:latin typeface="Consolas" pitchFamily="49" charset="0"/>
                <a:cs typeface="+mn-cs"/>
              </a:rPr>
              <a:t>}</a:t>
            </a:r>
          </a:p>
        </p:txBody>
      </p:sp>
      <p:grpSp>
        <p:nvGrpSpPr>
          <p:cNvPr id="22" name="Gruppieren 21"/>
          <p:cNvGrpSpPr/>
          <p:nvPr/>
        </p:nvGrpSpPr>
        <p:grpSpPr>
          <a:xfrm>
            <a:off x="3457650" y="4195689"/>
            <a:ext cx="1040110" cy="1035671"/>
            <a:chOff x="1888679" y="4193529"/>
            <a:chExt cx="1040110" cy="1035671"/>
          </a:xfrm>
          <a:solidFill>
            <a:srgbClr val="70B442"/>
          </a:solidFill>
        </p:grpSpPr>
        <p:sp>
          <p:nvSpPr>
            <p:cNvPr id="19" name="Legende mit Pfeil nach unten 18"/>
            <p:cNvSpPr/>
            <p:nvPr/>
          </p:nvSpPr>
          <p:spPr>
            <a:xfrm>
              <a:off x="1888679" y="4554376"/>
              <a:ext cx="1040110" cy="674824"/>
            </a:xfrm>
            <a:prstGeom prst="downArrowCallout">
              <a:avLst>
                <a:gd name="adj1" fmla="val 25000"/>
                <a:gd name="adj2" fmla="val 40129"/>
                <a:gd name="adj3" fmla="val 29234"/>
                <a:gd name="adj4" fmla="val 57002"/>
              </a:avLst>
            </a:prstGeom>
            <a:grpFill/>
            <a:ln w="12700">
              <a:solidFill>
                <a:schemeClr val="tx1">
                  <a:lumMod val="95000"/>
                  <a:lumOff val="5000"/>
                </a:schemeClr>
              </a:solidFill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de-DE" sz="2000" dirty="0" err="1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javac</a:t>
              </a:r>
              <a:endParaRPr lang="de-DE" sz="20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21" name="Pfeil nach unten 20"/>
            <p:cNvSpPr/>
            <p:nvPr/>
          </p:nvSpPr>
          <p:spPr>
            <a:xfrm>
              <a:off x="2121570" y="4193529"/>
              <a:ext cx="574328" cy="325637"/>
            </a:xfrm>
            <a:prstGeom prst="downArrow">
              <a:avLst>
                <a:gd name="adj1" fmla="val 31407"/>
                <a:gd name="adj2" fmla="val 61700"/>
              </a:avLst>
            </a:prstGeom>
            <a:grpFill/>
            <a:ln w="12700" cap="rnd">
              <a:solidFill>
                <a:schemeClr val="tx1">
                  <a:lumMod val="95000"/>
                  <a:lumOff val="5000"/>
                </a:schemeClr>
              </a:solidFill>
              <a:beve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de-DE"/>
            </a:p>
          </p:txBody>
        </p:sp>
      </p:grpSp>
      <p:sp>
        <p:nvSpPr>
          <p:cNvPr id="23" name="AutoShape 19"/>
          <p:cNvSpPr>
            <a:spLocks noChangeArrowheads="1"/>
          </p:cNvSpPr>
          <p:nvPr/>
        </p:nvSpPr>
        <p:spPr bwMode="auto">
          <a:xfrm>
            <a:off x="3143251" y="5300663"/>
            <a:ext cx="1724025" cy="774700"/>
          </a:xfrm>
          <a:prstGeom prst="foldedCorner">
            <a:avLst>
              <a:gd name="adj" fmla="val 19531"/>
            </a:avLst>
          </a:prstGeom>
          <a:solidFill>
            <a:srgbClr val="E04F44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b"/>
          <a:lstStyle/>
          <a:p>
            <a:pPr algn="ctr">
              <a:defRPr/>
            </a:pPr>
            <a:r>
              <a:rPr lang="de-DE" sz="1800" dirty="0" err="1">
                <a:latin typeface="+mj-lt"/>
                <a:cs typeface="+mn-cs"/>
              </a:rPr>
              <a:t>MyJ.class</a:t>
            </a:r>
            <a:endParaRPr lang="de-DE" sz="1800" dirty="0">
              <a:latin typeface="+mj-lt"/>
              <a:cs typeface="+mn-cs"/>
            </a:endParaRPr>
          </a:p>
          <a:p>
            <a:pPr algn="ctr">
              <a:defRPr/>
            </a:pPr>
            <a:r>
              <a:rPr lang="de-DE" sz="1400" b="1" dirty="0">
                <a:latin typeface="Consolas" pitchFamily="49" charset="0"/>
                <a:cs typeface="Consolas" pitchFamily="49" charset="0"/>
              </a:rPr>
              <a:t>&lt;Bytecode&gt;</a:t>
            </a:r>
          </a:p>
        </p:txBody>
      </p:sp>
      <p:grpSp>
        <p:nvGrpSpPr>
          <p:cNvPr id="25" name="Gruppieren 24"/>
          <p:cNvGrpSpPr/>
          <p:nvPr/>
        </p:nvGrpSpPr>
        <p:grpSpPr>
          <a:xfrm>
            <a:off x="6969981" y="4195689"/>
            <a:ext cx="1040110" cy="1035671"/>
            <a:chOff x="1888679" y="4193529"/>
            <a:chExt cx="1040110" cy="1035671"/>
          </a:xfrm>
          <a:solidFill>
            <a:srgbClr val="70B442"/>
          </a:solidFill>
        </p:grpSpPr>
        <p:sp>
          <p:nvSpPr>
            <p:cNvPr id="26" name="Legende mit Pfeil nach unten 25"/>
            <p:cNvSpPr/>
            <p:nvPr/>
          </p:nvSpPr>
          <p:spPr>
            <a:xfrm>
              <a:off x="1888679" y="4554376"/>
              <a:ext cx="1040110" cy="674824"/>
            </a:xfrm>
            <a:prstGeom prst="downArrowCallout">
              <a:avLst>
                <a:gd name="adj1" fmla="val 25000"/>
                <a:gd name="adj2" fmla="val 40129"/>
                <a:gd name="adj3" fmla="val 29234"/>
                <a:gd name="adj4" fmla="val 57002"/>
              </a:avLst>
            </a:prstGeom>
            <a:grpFill/>
            <a:ln w="12700">
              <a:solidFill>
                <a:schemeClr val="tx1">
                  <a:lumMod val="95000"/>
                  <a:lumOff val="5000"/>
                </a:schemeClr>
              </a:solidFill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de-DE" sz="2000" dirty="0" err="1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csc</a:t>
              </a:r>
              <a:endParaRPr lang="de-DE" sz="20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27" name="Pfeil nach unten 26"/>
            <p:cNvSpPr/>
            <p:nvPr/>
          </p:nvSpPr>
          <p:spPr>
            <a:xfrm>
              <a:off x="2121570" y="4193529"/>
              <a:ext cx="574328" cy="325637"/>
            </a:xfrm>
            <a:prstGeom prst="downArrow">
              <a:avLst>
                <a:gd name="adj1" fmla="val 31407"/>
                <a:gd name="adj2" fmla="val 61700"/>
              </a:avLst>
            </a:prstGeom>
            <a:grpFill/>
            <a:ln w="12700" cap="rnd">
              <a:solidFill>
                <a:schemeClr val="tx1">
                  <a:lumMod val="95000"/>
                  <a:lumOff val="5000"/>
                </a:schemeClr>
              </a:solidFill>
              <a:beve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de-DE"/>
            </a:p>
          </p:txBody>
        </p:sp>
      </p:grpSp>
      <p:grpSp>
        <p:nvGrpSpPr>
          <p:cNvPr id="28" name="Gruppieren 27"/>
          <p:cNvGrpSpPr/>
          <p:nvPr/>
        </p:nvGrpSpPr>
        <p:grpSpPr>
          <a:xfrm>
            <a:off x="8733668" y="4195689"/>
            <a:ext cx="1040110" cy="1035671"/>
            <a:chOff x="1888679" y="4193529"/>
            <a:chExt cx="1040110" cy="1035671"/>
          </a:xfrm>
          <a:solidFill>
            <a:srgbClr val="70B442"/>
          </a:solidFill>
        </p:grpSpPr>
        <p:sp>
          <p:nvSpPr>
            <p:cNvPr id="29" name="Legende mit Pfeil nach unten 28"/>
            <p:cNvSpPr/>
            <p:nvPr/>
          </p:nvSpPr>
          <p:spPr>
            <a:xfrm>
              <a:off x="1888679" y="4554376"/>
              <a:ext cx="1040110" cy="674824"/>
            </a:xfrm>
            <a:prstGeom prst="downArrowCallout">
              <a:avLst>
                <a:gd name="adj1" fmla="val 25000"/>
                <a:gd name="adj2" fmla="val 40129"/>
                <a:gd name="adj3" fmla="val 29234"/>
                <a:gd name="adj4" fmla="val 57002"/>
              </a:avLst>
            </a:prstGeom>
            <a:grpFill/>
            <a:ln w="12700">
              <a:solidFill>
                <a:schemeClr val="tx1">
                  <a:lumMod val="95000"/>
                  <a:lumOff val="5000"/>
                </a:schemeClr>
              </a:solidFill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de-DE" sz="2000" dirty="0" err="1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fsc</a:t>
              </a:r>
              <a:endParaRPr lang="de-DE" sz="20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30" name="Pfeil nach unten 29"/>
            <p:cNvSpPr/>
            <p:nvPr/>
          </p:nvSpPr>
          <p:spPr>
            <a:xfrm>
              <a:off x="2121570" y="4193529"/>
              <a:ext cx="574328" cy="325637"/>
            </a:xfrm>
            <a:prstGeom prst="downArrow">
              <a:avLst>
                <a:gd name="adj1" fmla="val 31407"/>
                <a:gd name="adj2" fmla="val 61700"/>
              </a:avLst>
            </a:prstGeom>
            <a:grpFill/>
            <a:ln w="12700" cap="rnd">
              <a:solidFill>
                <a:schemeClr val="tx1">
                  <a:lumMod val="95000"/>
                  <a:lumOff val="5000"/>
                </a:schemeClr>
              </a:solidFill>
              <a:beve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de-DE"/>
            </a:p>
          </p:txBody>
        </p:sp>
      </p:grpSp>
      <p:sp>
        <p:nvSpPr>
          <p:cNvPr id="31" name="Abgerundetes Rechteck 30"/>
          <p:cNvSpPr/>
          <p:nvPr/>
        </p:nvSpPr>
        <p:spPr>
          <a:xfrm>
            <a:off x="6635750" y="5876926"/>
            <a:ext cx="3416300" cy="576263"/>
          </a:xfrm>
          <a:prstGeom prst="roundRect">
            <a:avLst>
              <a:gd name="adj" fmla="val 16667"/>
            </a:avLst>
          </a:prstGeom>
          <a:solidFill>
            <a:srgbClr val="E88484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b"/>
          <a:lstStyle/>
          <a:p>
            <a:pPr algn="ctr">
              <a:defRPr/>
            </a:pPr>
            <a:r>
              <a:rPr lang="de-DE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Common Language </a:t>
            </a:r>
            <a:r>
              <a:rPr lang="de-DE" sz="18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Runtime</a:t>
            </a:r>
            <a:endParaRPr lang="de-DE" sz="1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2" name="AutoShape 19"/>
          <p:cNvSpPr>
            <a:spLocks noChangeArrowheads="1"/>
          </p:cNvSpPr>
          <p:nvPr/>
        </p:nvSpPr>
        <p:spPr bwMode="auto">
          <a:xfrm>
            <a:off x="6842125" y="5319713"/>
            <a:ext cx="1322388" cy="773112"/>
          </a:xfrm>
          <a:prstGeom prst="foldedCorner">
            <a:avLst>
              <a:gd name="adj" fmla="val 19531"/>
            </a:avLst>
          </a:prstGeom>
          <a:solidFill>
            <a:srgbClr val="E04F44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b"/>
          <a:lstStyle/>
          <a:p>
            <a:pPr algn="ctr">
              <a:defRPr/>
            </a:pPr>
            <a:r>
              <a:rPr lang="de-DE" sz="1800" dirty="0">
                <a:latin typeface="+mj-lt"/>
                <a:cs typeface="+mn-cs"/>
              </a:rPr>
              <a:t>MyCS.dll</a:t>
            </a:r>
          </a:p>
          <a:p>
            <a:pPr algn="ctr">
              <a:defRPr/>
            </a:pPr>
            <a:r>
              <a:rPr lang="de-DE" sz="1400" b="1" dirty="0">
                <a:latin typeface="Consolas" pitchFamily="49" charset="0"/>
                <a:cs typeface="Consolas" pitchFamily="49" charset="0"/>
              </a:rPr>
              <a:t>&lt;IL-Code&gt;</a:t>
            </a:r>
          </a:p>
        </p:txBody>
      </p:sp>
      <p:sp>
        <p:nvSpPr>
          <p:cNvPr id="33" name="AutoShape 19"/>
          <p:cNvSpPr>
            <a:spLocks noChangeArrowheads="1"/>
          </p:cNvSpPr>
          <p:nvPr/>
        </p:nvSpPr>
        <p:spPr bwMode="auto">
          <a:xfrm>
            <a:off x="8602664" y="5319713"/>
            <a:ext cx="1322387" cy="773112"/>
          </a:xfrm>
          <a:prstGeom prst="foldedCorner">
            <a:avLst>
              <a:gd name="adj" fmla="val 19531"/>
            </a:avLst>
          </a:prstGeom>
          <a:solidFill>
            <a:srgbClr val="E04F44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b"/>
          <a:lstStyle/>
          <a:p>
            <a:pPr algn="ctr">
              <a:defRPr/>
            </a:pPr>
            <a:r>
              <a:rPr lang="de-DE" sz="1800" dirty="0">
                <a:latin typeface="+mj-lt"/>
                <a:cs typeface="+mn-cs"/>
              </a:rPr>
              <a:t>MyFS.dll</a:t>
            </a:r>
          </a:p>
          <a:p>
            <a:pPr algn="ctr">
              <a:defRPr/>
            </a:pPr>
            <a:r>
              <a:rPr lang="de-DE" sz="1400" b="1" dirty="0">
                <a:latin typeface="Consolas" pitchFamily="49" charset="0"/>
                <a:cs typeface="Consolas" pitchFamily="49" charset="0"/>
              </a:rPr>
              <a:t>&lt;IL-Code&gt;</a:t>
            </a:r>
          </a:p>
        </p:txBody>
      </p:sp>
      <p:pic>
        <p:nvPicPr>
          <p:cNvPr id="37914" name="Grafik 34" descr="Bildschirmausschnitt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7350" y="298451"/>
            <a:ext cx="1695450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8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8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 nodeType="clickPar">
                      <p:stCondLst>
                        <p:cond delay="indefinite"/>
                      </p:stCondLst>
                      <p:childTnLst>
                        <p:par>
                          <p:cTn id="8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9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0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 nodeType="clickPar">
                      <p:stCondLst>
                        <p:cond delay="indefinite"/>
                      </p:stCondLst>
                      <p:childTnLst>
                        <p:par>
                          <p:cTn id="10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6" grpId="0" animBg="1"/>
      <p:bldP spid="7" grpId="0" animBg="1"/>
      <p:bldP spid="5" grpId="0" animBg="1"/>
      <p:bldP spid="8" grpId="0" animBg="1"/>
      <p:bldP spid="9" grpId="0" animBg="1"/>
      <p:bldP spid="10" grpId="0" animBg="1"/>
      <p:bldP spid="11" grpId="0" animBg="1"/>
      <p:bldP spid="12" grpId="0" animBg="1"/>
      <p:bldP spid="4" grpId="0" animBg="1"/>
      <p:bldP spid="23" grpId="0" animBg="1"/>
      <p:bldP spid="31" grpId="0" animBg="1"/>
      <p:bldP spid="32" grpId="0" animBg="1"/>
      <p:bldP spid="33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Abgerundetes Rechteck 35"/>
          <p:cNvSpPr/>
          <p:nvPr/>
        </p:nvSpPr>
        <p:spPr>
          <a:xfrm>
            <a:off x="3792539" y="2574926"/>
            <a:ext cx="4319587" cy="3878263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1524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pic>
        <p:nvPicPr>
          <p:cNvPr id="35" name="Grafik 3" descr="Bildschirmausschnitt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175251" y="2997201"/>
            <a:ext cx="1552575" cy="650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" name="AutoShape 19"/>
          <p:cNvSpPr>
            <a:spLocks noChangeArrowheads="1"/>
          </p:cNvSpPr>
          <p:nvPr/>
        </p:nvSpPr>
        <p:spPr bwMode="auto">
          <a:xfrm>
            <a:off x="4479925" y="4292601"/>
            <a:ext cx="3048000" cy="536575"/>
          </a:xfrm>
          <a:prstGeom prst="foldedCorner">
            <a:avLst>
              <a:gd name="adj" fmla="val 0"/>
            </a:avLst>
          </a:prstGeom>
          <a:solidFill>
            <a:srgbClr val="75C4FF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de-DE" sz="1800" dirty="0">
                <a:latin typeface="+mj-lt"/>
                <a:cs typeface="+mn-cs"/>
              </a:rPr>
              <a:t>Mono Framework</a:t>
            </a:r>
          </a:p>
        </p:txBody>
      </p:sp>
      <p:sp>
        <p:nvSpPr>
          <p:cNvPr id="38" name="AutoShape 19"/>
          <p:cNvSpPr>
            <a:spLocks noChangeArrowheads="1"/>
          </p:cNvSpPr>
          <p:nvPr/>
        </p:nvSpPr>
        <p:spPr bwMode="auto">
          <a:xfrm>
            <a:off x="4476750" y="4930776"/>
            <a:ext cx="1003300" cy="538163"/>
          </a:xfrm>
          <a:prstGeom prst="foldedCorner">
            <a:avLst>
              <a:gd name="adj" fmla="val 0"/>
            </a:avLst>
          </a:prstGeom>
          <a:solidFill>
            <a:srgbClr val="70B442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de-DE" sz="1800" dirty="0">
                <a:latin typeface="+mj-lt"/>
                <a:cs typeface="+mn-cs"/>
              </a:rPr>
              <a:t>CSC</a:t>
            </a:r>
          </a:p>
        </p:txBody>
      </p:sp>
      <p:sp>
        <p:nvSpPr>
          <p:cNvPr id="39" name="AutoShape 19"/>
          <p:cNvSpPr>
            <a:spLocks noChangeArrowheads="1"/>
          </p:cNvSpPr>
          <p:nvPr/>
        </p:nvSpPr>
        <p:spPr bwMode="auto">
          <a:xfrm>
            <a:off x="5651500" y="4930776"/>
            <a:ext cx="869950" cy="536575"/>
          </a:xfrm>
          <a:prstGeom prst="foldedCorner">
            <a:avLst>
              <a:gd name="adj" fmla="val 0"/>
            </a:avLst>
          </a:prstGeom>
          <a:solidFill>
            <a:srgbClr val="70B442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de-DE" sz="1800" dirty="0">
                <a:latin typeface="+mj-lt"/>
                <a:cs typeface="+mn-cs"/>
              </a:rPr>
              <a:t>JSC</a:t>
            </a:r>
          </a:p>
        </p:txBody>
      </p:sp>
      <p:sp>
        <p:nvSpPr>
          <p:cNvPr id="40" name="AutoShape 19"/>
          <p:cNvSpPr>
            <a:spLocks noChangeArrowheads="1"/>
          </p:cNvSpPr>
          <p:nvPr/>
        </p:nvSpPr>
        <p:spPr bwMode="auto">
          <a:xfrm>
            <a:off x="6688138" y="4932364"/>
            <a:ext cx="831850" cy="536575"/>
          </a:xfrm>
          <a:prstGeom prst="foldedCorner">
            <a:avLst>
              <a:gd name="adj" fmla="val 0"/>
            </a:avLst>
          </a:prstGeom>
          <a:solidFill>
            <a:srgbClr val="70B442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de-DE" sz="1800" dirty="0" err="1">
                <a:latin typeface="+mj-lt"/>
                <a:cs typeface="+mn-cs"/>
              </a:rPr>
              <a:t>BooC</a:t>
            </a:r>
            <a:endParaRPr lang="de-DE" sz="1800" dirty="0">
              <a:latin typeface="+mj-lt"/>
              <a:cs typeface="+mn-cs"/>
            </a:endParaRPr>
          </a:p>
        </p:txBody>
      </p:sp>
      <p:sp>
        <p:nvSpPr>
          <p:cNvPr id="41" name="Abgerundetes Rechteck 40"/>
          <p:cNvSpPr/>
          <p:nvPr/>
        </p:nvSpPr>
        <p:spPr>
          <a:xfrm>
            <a:off x="4476750" y="5613401"/>
            <a:ext cx="3043238" cy="576263"/>
          </a:xfrm>
          <a:prstGeom prst="roundRect">
            <a:avLst>
              <a:gd name="adj" fmla="val 16667"/>
            </a:avLst>
          </a:prstGeom>
          <a:solidFill>
            <a:srgbClr val="E88484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de-DE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Mono-CLR</a:t>
            </a:r>
          </a:p>
        </p:txBody>
      </p:sp>
      <p:sp>
        <p:nvSpPr>
          <p:cNvPr id="13" name="AutoShape 19"/>
          <p:cNvSpPr>
            <a:spLocks noChangeArrowheads="1"/>
          </p:cNvSpPr>
          <p:nvPr/>
        </p:nvSpPr>
        <p:spPr bwMode="auto">
          <a:xfrm>
            <a:off x="6519864" y="2249488"/>
            <a:ext cx="3527425" cy="1522412"/>
          </a:xfrm>
          <a:prstGeom prst="foldedCorner">
            <a:avLst>
              <a:gd name="adj" fmla="val 0"/>
            </a:avLst>
          </a:prstGeom>
          <a:solidFill>
            <a:srgbClr val="75C4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pPr algn="ctr">
              <a:defRPr/>
            </a:pPr>
            <a:r>
              <a:rPr lang="de-DE" sz="1800" dirty="0">
                <a:latin typeface="+mj-lt"/>
                <a:cs typeface="+mn-cs"/>
              </a:rPr>
              <a:t>Mono Framework</a:t>
            </a:r>
          </a:p>
        </p:txBody>
      </p:sp>
      <p:sp>
        <p:nvSpPr>
          <p:cNvPr id="14" name="AutoShape 19"/>
          <p:cNvSpPr>
            <a:spLocks noChangeArrowheads="1"/>
          </p:cNvSpPr>
          <p:nvPr/>
        </p:nvSpPr>
        <p:spPr bwMode="auto">
          <a:xfrm>
            <a:off x="6662739" y="2571750"/>
            <a:ext cx="720725" cy="820738"/>
          </a:xfrm>
          <a:prstGeom prst="foldedCorner">
            <a:avLst>
              <a:gd name="adj" fmla="val 12500"/>
            </a:avLst>
          </a:prstGeom>
          <a:solidFill>
            <a:srgbClr val="2DA5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r>
              <a:rPr lang="de-DE" sz="1400" b="1">
                <a:latin typeface="Consolas" pitchFamily="49" charset="0"/>
              </a:rPr>
              <a:t>Class1</a:t>
            </a:r>
          </a:p>
        </p:txBody>
      </p:sp>
      <p:sp>
        <p:nvSpPr>
          <p:cNvPr id="15" name="AutoShape 19"/>
          <p:cNvSpPr>
            <a:spLocks noChangeArrowheads="1"/>
          </p:cNvSpPr>
          <p:nvPr/>
        </p:nvSpPr>
        <p:spPr bwMode="auto">
          <a:xfrm>
            <a:off x="7497764" y="2574925"/>
            <a:ext cx="719137" cy="820738"/>
          </a:xfrm>
          <a:prstGeom prst="foldedCorner">
            <a:avLst>
              <a:gd name="adj" fmla="val 12500"/>
            </a:avLst>
          </a:prstGeom>
          <a:solidFill>
            <a:srgbClr val="2DA5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r>
              <a:rPr lang="de-DE" sz="1400" b="1">
                <a:latin typeface="Consolas" pitchFamily="49" charset="0"/>
              </a:rPr>
              <a:t>Class2</a:t>
            </a:r>
          </a:p>
        </p:txBody>
      </p:sp>
      <p:sp>
        <p:nvSpPr>
          <p:cNvPr id="16" name="AutoShape 19"/>
          <p:cNvSpPr>
            <a:spLocks noChangeArrowheads="1"/>
          </p:cNvSpPr>
          <p:nvPr/>
        </p:nvSpPr>
        <p:spPr bwMode="auto">
          <a:xfrm>
            <a:off x="9183689" y="2574925"/>
            <a:ext cx="720725" cy="820738"/>
          </a:xfrm>
          <a:prstGeom prst="foldedCorner">
            <a:avLst>
              <a:gd name="adj" fmla="val 12500"/>
            </a:avLst>
          </a:prstGeom>
          <a:solidFill>
            <a:srgbClr val="2DA5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r>
              <a:rPr lang="de-DE" sz="1400" b="1">
                <a:latin typeface="Consolas" pitchFamily="49" charset="0"/>
              </a:rPr>
              <a:t>Class4</a:t>
            </a:r>
          </a:p>
        </p:txBody>
      </p:sp>
      <p:sp>
        <p:nvSpPr>
          <p:cNvPr id="17" name="AutoShape 19"/>
          <p:cNvSpPr>
            <a:spLocks noChangeArrowheads="1"/>
          </p:cNvSpPr>
          <p:nvPr/>
        </p:nvSpPr>
        <p:spPr bwMode="auto">
          <a:xfrm>
            <a:off x="8332789" y="2571750"/>
            <a:ext cx="720725" cy="820738"/>
          </a:xfrm>
          <a:prstGeom prst="foldedCorner">
            <a:avLst>
              <a:gd name="adj" fmla="val 12500"/>
            </a:avLst>
          </a:prstGeom>
          <a:solidFill>
            <a:srgbClr val="2DA5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r>
              <a:rPr lang="de-DE" sz="1400" b="1">
                <a:latin typeface="Consolas" pitchFamily="49" charset="0"/>
              </a:rPr>
              <a:t>Class3</a:t>
            </a:r>
          </a:p>
        </p:txBody>
      </p:sp>
      <p:sp>
        <p:nvSpPr>
          <p:cNvPr id="6" name="AutoShape 19"/>
          <p:cNvSpPr>
            <a:spLocks noChangeArrowheads="1"/>
          </p:cNvSpPr>
          <p:nvPr/>
        </p:nvSpPr>
        <p:spPr bwMode="auto">
          <a:xfrm>
            <a:off x="7253288" y="2787650"/>
            <a:ext cx="2305050" cy="1073150"/>
          </a:xfrm>
          <a:prstGeom prst="foldedCorner">
            <a:avLst>
              <a:gd name="adj" fmla="val 12500"/>
            </a:avLst>
          </a:prstGeom>
          <a:solidFill>
            <a:srgbClr val="FFFFCC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r>
              <a:rPr lang="de-DE" sz="1400" b="1">
                <a:latin typeface="Consolas" pitchFamily="49" charset="0"/>
              </a:rPr>
              <a:t>class MyBoo {</a:t>
            </a:r>
          </a:p>
          <a:p>
            <a:r>
              <a:rPr lang="de-DE" sz="1400" b="1">
                <a:latin typeface="Consolas" pitchFamily="49" charset="0"/>
              </a:rPr>
              <a:t>  static void Main() {</a:t>
            </a:r>
          </a:p>
          <a:p>
            <a:r>
              <a:rPr lang="de-DE" sz="1400" b="1">
                <a:latin typeface="Consolas" pitchFamily="49" charset="0"/>
              </a:rPr>
              <a:t>  ...}</a:t>
            </a:r>
          </a:p>
          <a:p>
            <a:r>
              <a:rPr lang="de-DE" sz="1400" b="1">
                <a:latin typeface="Consolas" pitchFamily="49" charset="0"/>
              </a:rPr>
              <a:t>}</a:t>
            </a:r>
          </a:p>
        </p:txBody>
      </p:sp>
      <p:sp>
        <p:nvSpPr>
          <p:cNvPr id="38927" name="Titel 1"/>
          <p:cNvSpPr>
            <a:spLocks noGrp="1"/>
          </p:cNvSpPr>
          <p:nvPr>
            <p:ph type="title"/>
          </p:nvPr>
        </p:nvSpPr>
        <p:spPr>
          <a:xfrm>
            <a:off x="2135189" y="260351"/>
            <a:ext cx="865187" cy="658813"/>
          </a:xfrm>
        </p:spPr>
        <p:txBody>
          <a:bodyPr/>
          <a:lstStyle/>
          <a:p>
            <a:r>
              <a:rPr lang="de-DE" smtClean="0"/>
              <a:t>Mono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135189" y="1196975"/>
            <a:ext cx="7921625" cy="1295400"/>
          </a:xfrm>
        </p:spPr>
        <p:txBody>
          <a:bodyPr>
            <a:normAutofit fontScale="92500" lnSpcReduction="20000"/>
          </a:bodyPr>
          <a:lstStyle/>
          <a:p>
            <a:pPr>
              <a:defRPr/>
            </a:pPr>
            <a:r>
              <a:rPr lang="de-DE" dirty="0" smtClean="0"/>
              <a:t>Mono: Open-Source Alternative zu .Net</a:t>
            </a:r>
          </a:p>
          <a:p>
            <a:pPr lvl="1">
              <a:defRPr/>
            </a:pPr>
            <a:r>
              <a:rPr lang="de-DE" dirty="0" smtClean="0"/>
              <a:t>Läuft </a:t>
            </a:r>
            <a:r>
              <a:rPr lang="de-DE" dirty="0" err="1" smtClean="0"/>
              <a:t>u.A.</a:t>
            </a:r>
            <a:r>
              <a:rPr lang="de-DE" dirty="0" smtClean="0"/>
              <a:t> auf Windows, Mac und Linux</a:t>
            </a:r>
          </a:p>
          <a:p>
            <a:pPr lvl="1">
              <a:defRPr/>
            </a:pPr>
            <a:r>
              <a:rPr lang="de-DE" dirty="0" smtClean="0"/>
              <a:t>Von Novell gesponsert</a:t>
            </a:r>
          </a:p>
          <a:p>
            <a:pPr>
              <a:defRPr/>
            </a:pPr>
            <a:r>
              <a:rPr lang="de-DE" dirty="0" smtClean="0"/>
              <a:t>In </a:t>
            </a:r>
            <a:r>
              <a:rPr lang="de-DE" dirty="0" err="1" smtClean="0"/>
              <a:t>Unity</a:t>
            </a:r>
            <a:r>
              <a:rPr lang="de-DE" dirty="0" smtClean="0"/>
              <a:t> integriert</a:t>
            </a:r>
            <a:endParaRPr lang="de-DE" dirty="0"/>
          </a:p>
        </p:txBody>
      </p:sp>
      <p:sp>
        <p:nvSpPr>
          <p:cNvPr id="7" name="AutoShape 19"/>
          <p:cNvSpPr>
            <a:spLocks noChangeArrowheads="1"/>
          </p:cNvSpPr>
          <p:nvPr/>
        </p:nvSpPr>
        <p:spPr bwMode="auto">
          <a:xfrm>
            <a:off x="8112125" y="3508375"/>
            <a:ext cx="2305050" cy="1073150"/>
          </a:xfrm>
          <a:prstGeom prst="foldedCorner">
            <a:avLst>
              <a:gd name="adj" fmla="val 12500"/>
            </a:avLst>
          </a:prstGeom>
          <a:solidFill>
            <a:srgbClr val="FFFFCC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r>
              <a:rPr lang="de-DE" sz="1400" b="1">
                <a:latin typeface="Consolas" pitchFamily="49" charset="0"/>
              </a:rPr>
              <a:t>class MyJS {</a:t>
            </a:r>
          </a:p>
          <a:p>
            <a:r>
              <a:rPr lang="de-DE" sz="1400" b="1">
                <a:latin typeface="Consolas" pitchFamily="49" charset="0"/>
              </a:rPr>
              <a:t>  static void Main() {</a:t>
            </a:r>
          </a:p>
          <a:p>
            <a:r>
              <a:rPr lang="de-DE" sz="1400" b="1">
                <a:latin typeface="Consolas" pitchFamily="49" charset="0"/>
              </a:rPr>
              <a:t>  ...}</a:t>
            </a:r>
          </a:p>
          <a:p>
            <a:r>
              <a:rPr lang="de-DE" sz="1400" b="1">
                <a:latin typeface="Consolas" pitchFamily="49" charset="0"/>
              </a:rPr>
              <a:t>}</a:t>
            </a:r>
          </a:p>
        </p:txBody>
      </p:sp>
      <p:sp>
        <p:nvSpPr>
          <p:cNvPr id="5" name="AutoShape 19"/>
          <p:cNvSpPr>
            <a:spLocks noChangeArrowheads="1"/>
          </p:cNvSpPr>
          <p:nvPr/>
        </p:nvSpPr>
        <p:spPr bwMode="auto">
          <a:xfrm>
            <a:off x="6445250" y="3167064"/>
            <a:ext cx="2305050" cy="1125537"/>
          </a:xfrm>
          <a:prstGeom prst="foldedCorner">
            <a:avLst>
              <a:gd name="adj" fmla="val 12500"/>
            </a:avLst>
          </a:prstGeom>
          <a:solidFill>
            <a:srgbClr val="FFFFCC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r>
              <a:rPr lang="de-DE" sz="1800" dirty="0" err="1">
                <a:latin typeface="+mj-lt"/>
                <a:cs typeface="+mn-cs"/>
              </a:rPr>
              <a:t>MyCS.cs</a:t>
            </a:r>
            <a:endParaRPr lang="de-DE" sz="1800" dirty="0">
              <a:latin typeface="+mj-lt"/>
              <a:cs typeface="+mn-cs"/>
            </a:endParaRPr>
          </a:p>
          <a:p>
            <a:pPr>
              <a:defRPr/>
            </a:pPr>
            <a:r>
              <a:rPr lang="de-DE" sz="1200" b="1" dirty="0" err="1">
                <a:latin typeface="Consolas" pitchFamily="49" charset="0"/>
                <a:cs typeface="+mn-cs"/>
              </a:rPr>
              <a:t>class</a:t>
            </a:r>
            <a:r>
              <a:rPr lang="de-DE" sz="1200" b="1" dirty="0">
                <a:latin typeface="Consolas" pitchFamily="49" charset="0"/>
                <a:cs typeface="+mn-cs"/>
              </a:rPr>
              <a:t> </a:t>
            </a:r>
            <a:r>
              <a:rPr lang="de-DE" sz="1200" b="1" dirty="0" err="1">
                <a:latin typeface="Consolas" pitchFamily="49" charset="0"/>
                <a:cs typeface="+mn-cs"/>
              </a:rPr>
              <a:t>MyCS</a:t>
            </a:r>
            <a:r>
              <a:rPr lang="de-DE" sz="1200" b="1" dirty="0">
                <a:latin typeface="Consolas" pitchFamily="49" charset="0"/>
                <a:cs typeface="+mn-cs"/>
              </a:rPr>
              <a:t> {</a:t>
            </a:r>
          </a:p>
          <a:p>
            <a:pPr>
              <a:defRPr/>
            </a:pPr>
            <a:r>
              <a:rPr lang="de-DE" sz="1200" b="1" dirty="0">
                <a:latin typeface="Consolas" pitchFamily="49" charset="0"/>
                <a:cs typeface="+mn-cs"/>
              </a:rPr>
              <a:t>  </a:t>
            </a:r>
            <a:r>
              <a:rPr lang="de-DE" sz="1200" b="1" dirty="0" err="1">
                <a:latin typeface="Consolas" pitchFamily="49" charset="0"/>
                <a:cs typeface="+mn-cs"/>
              </a:rPr>
              <a:t>static</a:t>
            </a:r>
            <a:r>
              <a:rPr lang="de-DE" sz="1200" b="1" dirty="0">
                <a:latin typeface="Consolas" pitchFamily="49" charset="0"/>
                <a:cs typeface="+mn-cs"/>
              </a:rPr>
              <a:t> </a:t>
            </a:r>
            <a:r>
              <a:rPr lang="de-DE" sz="1200" b="1" dirty="0" err="1">
                <a:latin typeface="Consolas" pitchFamily="49" charset="0"/>
                <a:cs typeface="+mn-cs"/>
              </a:rPr>
              <a:t>void</a:t>
            </a:r>
            <a:r>
              <a:rPr lang="de-DE" sz="1200" b="1" dirty="0">
                <a:latin typeface="Consolas" pitchFamily="49" charset="0"/>
                <a:cs typeface="+mn-cs"/>
              </a:rPr>
              <a:t> Main() {</a:t>
            </a:r>
          </a:p>
          <a:p>
            <a:pPr>
              <a:defRPr/>
            </a:pPr>
            <a:r>
              <a:rPr lang="de-DE" sz="1200" b="1" dirty="0">
                <a:latin typeface="Consolas" pitchFamily="49" charset="0"/>
                <a:cs typeface="+mn-cs"/>
              </a:rPr>
              <a:t>  ...}</a:t>
            </a:r>
          </a:p>
          <a:p>
            <a:pPr>
              <a:defRPr/>
            </a:pPr>
            <a:r>
              <a:rPr lang="de-DE" sz="1200" b="1" dirty="0">
                <a:latin typeface="Consolas" pitchFamily="49" charset="0"/>
                <a:cs typeface="+mn-cs"/>
              </a:rPr>
              <a:t>}</a:t>
            </a:r>
          </a:p>
        </p:txBody>
      </p:sp>
      <p:grpSp>
        <p:nvGrpSpPr>
          <p:cNvPr id="25" name="Gruppieren 24"/>
          <p:cNvGrpSpPr/>
          <p:nvPr/>
        </p:nvGrpSpPr>
        <p:grpSpPr>
          <a:xfrm>
            <a:off x="6969981" y="4195689"/>
            <a:ext cx="1040110" cy="1035671"/>
            <a:chOff x="1888679" y="4193529"/>
            <a:chExt cx="1040110" cy="1035671"/>
          </a:xfrm>
          <a:solidFill>
            <a:srgbClr val="70B442"/>
          </a:solidFill>
        </p:grpSpPr>
        <p:sp>
          <p:nvSpPr>
            <p:cNvPr id="26" name="Legende mit Pfeil nach unten 25"/>
            <p:cNvSpPr/>
            <p:nvPr/>
          </p:nvSpPr>
          <p:spPr>
            <a:xfrm>
              <a:off x="1888679" y="4554376"/>
              <a:ext cx="1040110" cy="674824"/>
            </a:xfrm>
            <a:prstGeom prst="downArrowCallout">
              <a:avLst>
                <a:gd name="adj1" fmla="val 25000"/>
                <a:gd name="adj2" fmla="val 40129"/>
                <a:gd name="adj3" fmla="val 29234"/>
                <a:gd name="adj4" fmla="val 57002"/>
              </a:avLst>
            </a:prstGeom>
            <a:grpFill/>
            <a:ln w="12700">
              <a:solidFill>
                <a:schemeClr val="tx1">
                  <a:lumMod val="95000"/>
                  <a:lumOff val="5000"/>
                </a:schemeClr>
              </a:solidFill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de-DE" sz="2000" dirty="0" err="1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csc</a:t>
              </a:r>
              <a:endParaRPr lang="de-DE" sz="20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27" name="Pfeil nach unten 26"/>
            <p:cNvSpPr/>
            <p:nvPr/>
          </p:nvSpPr>
          <p:spPr>
            <a:xfrm>
              <a:off x="2121570" y="4193529"/>
              <a:ext cx="574328" cy="325637"/>
            </a:xfrm>
            <a:prstGeom prst="downArrow">
              <a:avLst>
                <a:gd name="adj1" fmla="val 31407"/>
                <a:gd name="adj2" fmla="val 61700"/>
              </a:avLst>
            </a:prstGeom>
            <a:grpFill/>
            <a:ln w="12700" cap="rnd">
              <a:solidFill>
                <a:schemeClr val="tx1">
                  <a:lumMod val="95000"/>
                  <a:lumOff val="5000"/>
                </a:schemeClr>
              </a:solidFill>
              <a:beve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de-DE"/>
            </a:p>
          </p:txBody>
        </p:sp>
      </p:grpSp>
      <p:grpSp>
        <p:nvGrpSpPr>
          <p:cNvPr id="28" name="Gruppieren 27"/>
          <p:cNvGrpSpPr/>
          <p:nvPr/>
        </p:nvGrpSpPr>
        <p:grpSpPr>
          <a:xfrm>
            <a:off x="8733668" y="4195689"/>
            <a:ext cx="1040110" cy="1035671"/>
            <a:chOff x="1888679" y="4193529"/>
            <a:chExt cx="1040110" cy="1035671"/>
          </a:xfrm>
          <a:solidFill>
            <a:srgbClr val="70B442"/>
          </a:solidFill>
        </p:grpSpPr>
        <p:sp>
          <p:nvSpPr>
            <p:cNvPr id="29" name="Legende mit Pfeil nach unten 28"/>
            <p:cNvSpPr/>
            <p:nvPr/>
          </p:nvSpPr>
          <p:spPr>
            <a:xfrm>
              <a:off x="1888679" y="4554376"/>
              <a:ext cx="1040110" cy="674824"/>
            </a:xfrm>
            <a:prstGeom prst="downArrowCallout">
              <a:avLst>
                <a:gd name="adj1" fmla="val 25000"/>
                <a:gd name="adj2" fmla="val 40129"/>
                <a:gd name="adj3" fmla="val 29234"/>
                <a:gd name="adj4" fmla="val 57002"/>
              </a:avLst>
            </a:prstGeom>
            <a:grpFill/>
            <a:ln w="12700">
              <a:solidFill>
                <a:schemeClr val="tx1">
                  <a:lumMod val="95000"/>
                  <a:lumOff val="5000"/>
                </a:schemeClr>
              </a:solidFill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de-DE" sz="2000" dirty="0" err="1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jsc</a:t>
              </a:r>
              <a:endParaRPr lang="de-DE" sz="20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30" name="Pfeil nach unten 29"/>
            <p:cNvSpPr/>
            <p:nvPr/>
          </p:nvSpPr>
          <p:spPr>
            <a:xfrm>
              <a:off x="2121570" y="4193529"/>
              <a:ext cx="574328" cy="325637"/>
            </a:xfrm>
            <a:prstGeom prst="downArrow">
              <a:avLst>
                <a:gd name="adj1" fmla="val 31407"/>
                <a:gd name="adj2" fmla="val 61700"/>
              </a:avLst>
            </a:prstGeom>
            <a:grpFill/>
            <a:ln w="12700" cap="rnd">
              <a:solidFill>
                <a:schemeClr val="tx1">
                  <a:lumMod val="95000"/>
                  <a:lumOff val="5000"/>
                </a:schemeClr>
              </a:solidFill>
              <a:beve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de-DE"/>
            </a:p>
          </p:txBody>
        </p:sp>
      </p:grpSp>
      <p:sp>
        <p:nvSpPr>
          <p:cNvPr id="31" name="Abgerundetes Rechteck 30"/>
          <p:cNvSpPr/>
          <p:nvPr/>
        </p:nvSpPr>
        <p:spPr>
          <a:xfrm>
            <a:off x="6635750" y="5876926"/>
            <a:ext cx="3416300" cy="576263"/>
          </a:xfrm>
          <a:prstGeom prst="roundRect">
            <a:avLst>
              <a:gd name="adj" fmla="val 16667"/>
            </a:avLst>
          </a:prstGeom>
          <a:solidFill>
            <a:srgbClr val="E88484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b"/>
          <a:lstStyle/>
          <a:p>
            <a:pPr algn="ctr">
              <a:defRPr/>
            </a:pPr>
            <a:r>
              <a:rPr lang="de-DE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Mono-CLR</a:t>
            </a:r>
          </a:p>
        </p:txBody>
      </p:sp>
      <p:sp>
        <p:nvSpPr>
          <p:cNvPr id="32" name="AutoShape 19"/>
          <p:cNvSpPr>
            <a:spLocks noChangeArrowheads="1"/>
          </p:cNvSpPr>
          <p:nvPr/>
        </p:nvSpPr>
        <p:spPr bwMode="auto">
          <a:xfrm>
            <a:off x="6842125" y="5319713"/>
            <a:ext cx="1322388" cy="773112"/>
          </a:xfrm>
          <a:prstGeom prst="foldedCorner">
            <a:avLst>
              <a:gd name="adj" fmla="val 19531"/>
            </a:avLst>
          </a:prstGeom>
          <a:solidFill>
            <a:srgbClr val="E04F44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b"/>
          <a:lstStyle/>
          <a:p>
            <a:pPr algn="ctr">
              <a:defRPr/>
            </a:pPr>
            <a:r>
              <a:rPr lang="de-DE" sz="1800" dirty="0">
                <a:latin typeface="+mj-lt"/>
                <a:cs typeface="+mn-cs"/>
              </a:rPr>
              <a:t>MyCS.dll</a:t>
            </a:r>
          </a:p>
          <a:p>
            <a:pPr algn="ctr">
              <a:defRPr/>
            </a:pPr>
            <a:r>
              <a:rPr lang="de-DE" sz="1400" b="1" dirty="0">
                <a:latin typeface="Consolas" pitchFamily="49" charset="0"/>
                <a:cs typeface="Consolas" pitchFamily="49" charset="0"/>
              </a:rPr>
              <a:t>&lt;IL-Code&gt;</a:t>
            </a:r>
          </a:p>
        </p:txBody>
      </p:sp>
      <p:sp>
        <p:nvSpPr>
          <p:cNvPr id="33" name="AutoShape 19"/>
          <p:cNvSpPr>
            <a:spLocks noChangeArrowheads="1"/>
          </p:cNvSpPr>
          <p:nvPr/>
        </p:nvSpPr>
        <p:spPr bwMode="auto">
          <a:xfrm>
            <a:off x="8602664" y="5319713"/>
            <a:ext cx="1322387" cy="773112"/>
          </a:xfrm>
          <a:prstGeom prst="foldedCorner">
            <a:avLst>
              <a:gd name="adj" fmla="val 19531"/>
            </a:avLst>
          </a:prstGeom>
          <a:solidFill>
            <a:srgbClr val="E04F44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b"/>
          <a:lstStyle/>
          <a:p>
            <a:pPr algn="ctr">
              <a:defRPr/>
            </a:pPr>
            <a:r>
              <a:rPr lang="de-DE" sz="1800" dirty="0">
                <a:latin typeface="+mj-lt"/>
                <a:cs typeface="+mn-cs"/>
              </a:rPr>
              <a:t>MyJS.dll</a:t>
            </a:r>
          </a:p>
          <a:p>
            <a:pPr algn="ctr">
              <a:defRPr/>
            </a:pPr>
            <a:r>
              <a:rPr lang="de-DE" sz="1400" b="1" dirty="0">
                <a:latin typeface="Consolas" pitchFamily="49" charset="0"/>
                <a:cs typeface="Consolas" pitchFamily="49" charset="0"/>
              </a:rPr>
              <a:t>&lt;IL-Code&gt;</a:t>
            </a:r>
          </a:p>
        </p:txBody>
      </p:sp>
      <p:pic>
        <p:nvPicPr>
          <p:cNvPr id="38936" name="Grafik 19" descr="Bildschirmausschnitt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1950" y="333375"/>
            <a:ext cx="173355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2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1.11111E-6 L -0.23143 0.18704 " pathEditMode="relative" rAng="0" ptsTypes="AA">
                                      <p:cBhvr>
                                        <p:cTn id="43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580" y="935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45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52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1.48148E-6 L -0.27049 0.04375 " pathEditMode="relative" rAng="0" ptsTypes="AA">
                                      <p:cBhvr>
                                        <p:cTn id="53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524" y="2176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1.48148E-6 L -0.34531 0.04375 " pathEditMode="relative" rAng="0" ptsTypes="AA">
                                      <p:cBhvr>
                                        <p:cTn id="55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274" y="217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 nodeType="afterGroup">
                            <p:stCondLst>
                              <p:cond delay="5500"/>
                            </p:stCondLst>
                            <p:childTnLst>
                              <p:par>
                                <p:cTn id="57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73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2.59259E-6 L -0.23802 -0.06273 " pathEditMode="relative" rAng="0" ptsTypes="AA">
                                      <p:cBhvr>
                                        <p:cTn id="74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910" y="-314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 nodeType="afterGroup">
                            <p:stCondLst>
                              <p:cond delay="8000"/>
                            </p:stCondLst>
                            <p:childTnLst>
                              <p:par>
                                <p:cTn id="76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13" grpId="0" animBg="1"/>
      <p:bldP spid="13" grpId="1" animBg="1"/>
      <p:bldP spid="14" grpId="0" animBg="1"/>
      <p:bldP spid="15" grpId="0" animBg="1"/>
      <p:bldP spid="16" grpId="0" animBg="1"/>
      <p:bldP spid="17" grpId="0" animBg="1"/>
      <p:bldP spid="6" grpId="0" animBg="1"/>
      <p:bldP spid="7" grpId="0" animBg="1"/>
      <p:bldP spid="5" grpId="0" animBg="1"/>
      <p:bldP spid="31" grpId="0" animBg="1"/>
      <p:bldP spid="31" grpId="1" animBg="1"/>
      <p:bldP spid="32" grpId="0" animBg="1"/>
      <p:bldP spid="33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C#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de-DE" dirty="0" smtClean="0"/>
              <a:t>Sprich: C-Sharp</a:t>
            </a:r>
          </a:p>
          <a:p>
            <a:pPr lvl="1">
              <a:defRPr/>
            </a:pPr>
            <a:r>
              <a:rPr lang="de-DE" dirty="0" smtClean="0"/>
              <a:t>In der Musik: Cis, um Halbton erhöhte Note C. Im Gegensatz zu C-Flat (</a:t>
            </a:r>
            <a:r>
              <a:rPr lang="de-DE" dirty="0" err="1" smtClean="0"/>
              <a:t>C</a:t>
            </a:r>
            <a:r>
              <a:rPr lang="de-DE" i="1" baseline="30000" dirty="0" err="1" smtClean="0"/>
              <a:t>b</a:t>
            </a:r>
            <a:r>
              <a:rPr lang="de-DE" dirty="0" smtClean="0"/>
              <a:t>) </a:t>
            </a:r>
            <a:r>
              <a:rPr lang="de-DE" dirty="0" smtClean="0">
                <a:sym typeface="Wingdings" pitchFamily="2" charset="2"/>
              </a:rPr>
              <a:t></a:t>
            </a:r>
            <a:endParaRPr lang="de-DE" dirty="0" smtClean="0"/>
          </a:p>
          <a:p>
            <a:pPr lvl="1">
              <a:defRPr/>
            </a:pPr>
            <a:r>
              <a:rPr lang="de-DE" dirty="0" smtClean="0"/>
              <a:t>Name und Aussehen soll an C/C++ erinnern</a:t>
            </a:r>
            <a:endParaRPr lang="de-DE" i="1" baseline="30000" dirty="0" smtClean="0"/>
          </a:p>
          <a:p>
            <a:pPr>
              <a:defRPr/>
            </a:pPr>
            <a:r>
              <a:rPr lang="de-DE" dirty="0" smtClean="0"/>
              <a:t>Von Anders </a:t>
            </a:r>
            <a:r>
              <a:rPr lang="de-DE" dirty="0" err="1" smtClean="0"/>
              <a:t>Hejlsberg</a:t>
            </a:r>
            <a:r>
              <a:rPr lang="de-DE" dirty="0" smtClean="0"/>
              <a:t> für Microsoft entwickelt</a:t>
            </a:r>
          </a:p>
          <a:p>
            <a:pPr lvl="1">
              <a:defRPr/>
            </a:pPr>
            <a:r>
              <a:rPr lang="de-DE" dirty="0" smtClean="0"/>
              <a:t>Erfinder von Turbo-Pascal, (heute Delphi)</a:t>
            </a:r>
          </a:p>
          <a:p>
            <a:pPr>
              <a:defRPr/>
            </a:pPr>
            <a:r>
              <a:rPr lang="de-DE" dirty="0" smtClean="0"/>
              <a:t>Sehr große Ähnlichkeit zu Java</a:t>
            </a:r>
          </a:p>
          <a:p>
            <a:pPr>
              <a:defRPr/>
            </a:pPr>
            <a:r>
              <a:rPr lang="de-DE" dirty="0" smtClean="0"/>
              <a:t>In vielen Bereichen mächtiger als Java</a:t>
            </a:r>
          </a:p>
          <a:p>
            <a:pPr lvl="1">
              <a:defRPr/>
            </a:pPr>
            <a:r>
              <a:rPr lang="de-DE" dirty="0" err="1" smtClean="0"/>
              <a:t>Generics</a:t>
            </a:r>
            <a:r>
              <a:rPr lang="de-DE" dirty="0" smtClean="0"/>
              <a:t> besser implementiert</a:t>
            </a:r>
          </a:p>
          <a:p>
            <a:pPr lvl="1">
              <a:defRPr/>
            </a:pPr>
            <a:r>
              <a:rPr lang="de-DE" dirty="0" smtClean="0"/>
              <a:t>Value-Typen und Pointer erlauben hardwarenahe und </a:t>
            </a:r>
            <a:r>
              <a:rPr lang="de-DE" dirty="0" err="1" smtClean="0"/>
              <a:t>performante</a:t>
            </a:r>
            <a:r>
              <a:rPr lang="de-DE" dirty="0" smtClean="0"/>
              <a:t> Programmierung</a:t>
            </a:r>
          </a:p>
          <a:p>
            <a:pPr lvl="1">
              <a:defRPr/>
            </a:pPr>
            <a:r>
              <a:rPr lang="de-DE" dirty="0" smtClean="0"/>
              <a:t>Events und </a:t>
            </a:r>
            <a:r>
              <a:rPr lang="de-DE" dirty="0" err="1" smtClean="0"/>
              <a:t>Delegates</a:t>
            </a:r>
            <a:endParaRPr lang="de-DE" dirty="0" smtClean="0"/>
          </a:p>
          <a:p>
            <a:pPr lvl="1">
              <a:defRPr/>
            </a:pPr>
            <a:r>
              <a:rPr lang="de-DE" dirty="0" smtClean="0"/>
              <a:t>Unterstützung für Code-Generatoren. Partial </a:t>
            </a:r>
            <a:r>
              <a:rPr lang="de-DE" dirty="0" err="1" smtClean="0"/>
              <a:t>Classes</a:t>
            </a:r>
            <a:endParaRPr lang="de-DE" dirty="0" smtClean="0"/>
          </a:p>
          <a:p>
            <a:pPr lvl="1">
              <a:defRPr/>
            </a:pPr>
            <a:r>
              <a:rPr lang="de-DE" dirty="0" err="1" smtClean="0"/>
              <a:t>Linq</a:t>
            </a:r>
            <a:r>
              <a:rPr lang="de-DE" dirty="0" smtClean="0"/>
              <a:t>, </a:t>
            </a:r>
            <a:r>
              <a:rPr lang="de-DE" dirty="0" err="1" smtClean="0"/>
              <a:t>Iteratoren</a:t>
            </a:r>
            <a:r>
              <a:rPr lang="de-DE" dirty="0" smtClean="0"/>
              <a:t> und </a:t>
            </a:r>
            <a:r>
              <a:rPr lang="de-DE" dirty="0" err="1" smtClean="0"/>
              <a:t>Yield</a:t>
            </a:r>
            <a:r>
              <a:rPr lang="de-DE" dirty="0" smtClean="0"/>
              <a:t> sind innovative Konzepte</a:t>
            </a:r>
          </a:p>
          <a:p>
            <a:pPr lvl="1">
              <a:defRPr/>
            </a:pPr>
            <a:r>
              <a:rPr lang="de-DE" dirty="0" smtClean="0"/>
              <a:t>Anonyme Methoden und Typen</a:t>
            </a:r>
          </a:p>
          <a:p>
            <a:pPr lvl="1">
              <a:defRPr/>
            </a:pPr>
            <a:endParaRPr lang="de-D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74" name="Rectangle 6"/>
          <p:cNvSpPr>
            <a:spLocks noChangeArrowheads="1"/>
          </p:cNvSpPr>
          <p:nvPr/>
        </p:nvSpPr>
        <p:spPr bwMode="auto">
          <a:xfrm>
            <a:off x="814918" y="2852739"/>
            <a:ext cx="11377082" cy="1584325"/>
          </a:xfrm>
          <a:prstGeom prst="rect">
            <a:avLst/>
          </a:pr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  <a:extLst/>
        </p:spPr>
        <p:txBody>
          <a:bodyPr wrap="none" anchor="ctr"/>
          <a:lstStyle/>
          <a:p>
            <a:endParaRPr lang="de-DE"/>
          </a:p>
        </p:txBody>
      </p:sp>
      <p:sp>
        <p:nvSpPr>
          <p:cNvPr id="4096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dirty="0" smtClean="0"/>
              <a:t>Agenda 5</a:t>
            </a:r>
          </a:p>
        </p:txBody>
      </p:sp>
      <p:sp>
        <p:nvSpPr>
          <p:cNvPr id="307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de-DE" dirty="0" smtClean="0"/>
              <a:t>Programmierung </a:t>
            </a:r>
          </a:p>
          <a:p>
            <a:pPr lvl="1" eaLnBrk="1" hangingPunct="1">
              <a:defRPr/>
            </a:pPr>
            <a:r>
              <a:rPr lang="de-DE" dirty="0" smtClean="0"/>
              <a:t>.Net</a:t>
            </a:r>
          </a:p>
          <a:p>
            <a:pPr lvl="1" eaLnBrk="1" hangingPunct="1">
              <a:defRPr/>
            </a:pPr>
            <a:r>
              <a:rPr lang="de-DE" dirty="0" smtClean="0"/>
              <a:t>Mono / C# was ist das?</a:t>
            </a:r>
          </a:p>
          <a:p>
            <a:pPr eaLnBrk="1" hangingPunct="1">
              <a:defRPr/>
            </a:pPr>
            <a:endParaRPr lang="de-DE" dirty="0"/>
          </a:p>
          <a:p>
            <a:pPr eaLnBrk="1" hangingPunct="1">
              <a:defRPr/>
            </a:pPr>
            <a:r>
              <a:rPr lang="de-DE" dirty="0" smtClean="0"/>
              <a:t>Programmierung in </a:t>
            </a:r>
            <a:r>
              <a:rPr lang="de-DE" dirty="0" err="1" smtClean="0"/>
              <a:t>Unity</a:t>
            </a:r>
            <a:endParaRPr lang="de-DE" dirty="0" smtClean="0"/>
          </a:p>
          <a:p>
            <a:pPr lvl="1" eaLnBrk="1" hangingPunct="1">
              <a:defRPr/>
            </a:pPr>
            <a:r>
              <a:rPr lang="de-DE" dirty="0" smtClean="0"/>
              <a:t>Mono-</a:t>
            </a:r>
            <a:r>
              <a:rPr lang="de-DE" dirty="0" err="1" smtClean="0"/>
              <a:t>Develop</a:t>
            </a:r>
            <a:endParaRPr lang="de-DE" dirty="0" smtClean="0"/>
          </a:p>
          <a:p>
            <a:pPr lvl="1" eaLnBrk="1" hangingPunct="1">
              <a:defRPr/>
            </a:pPr>
            <a:r>
              <a:rPr lang="de-DE" dirty="0" err="1"/>
              <a:t>MonoBehaviour</a:t>
            </a:r>
            <a:endParaRPr lang="de-DE" dirty="0"/>
          </a:p>
          <a:p>
            <a:pPr lvl="1" eaLnBrk="1" hangingPunct="1">
              <a:defRPr/>
            </a:pPr>
            <a:r>
              <a:rPr lang="de-DE" dirty="0" smtClean="0"/>
              <a:t>Variablen im </a:t>
            </a:r>
            <a:r>
              <a:rPr lang="de-DE" dirty="0" err="1" smtClean="0"/>
              <a:t>Inspector</a:t>
            </a:r>
            <a:endParaRPr lang="de-DE" dirty="0" smtClean="0"/>
          </a:p>
          <a:p>
            <a:pPr marL="457200" lvl="1" indent="0" eaLnBrk="1" hangingPunct="1">
              <a:buNone/>
              <a:defRPr/>
            </a:pPr>
            <a:endParaRPr lang="de-DE" dirty="0" smtClean="0"/>
          </a:p>
          <a:p>
            <a:pPr lvl="1" eaLnBrk="1" hangingPunct="1">
              <a:defRPr/>
            </a:pPr>
            <a:endParaRPr lang="de-DE" dirty="0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1863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1863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6374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Mono Develop für Unity einrichten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defRPr/>
            </a:pPr>
            <a:r>
              <a:rPr lang="de-DE" dirty="0" err="1" smtClean="0"/>
              <a:t>MonoDevelop</a:t>
            </a:r>
            <a:r>
              <a:rPr lang="de-DE" dirty="0" smtClean="0"/>
              <a:t> ist eine </a:t>
            </a:r>
            <a:r>
              <a:rPr lang="de-DE" dirty="0" err="1" smtClean="0"/>
              <a:t>OpenSource</a:t>
            </a:r>
            <a:r>
              <a:rPr lang="de-DE" dirty="0" smtClean="0"/>
              <a:t>-Entwicklungsumgebung für Mono/C#</a:t>
            </a:r>
          </a:p>
          <a:p>
            <a:pPr lvl="1">
              <a:defRPr/>
            </a:pPr>
            <a:r>
              <a:rPr lang="de-DE" dirty="0" smtClean="0"/>
              <a:t>Wird mit </a:t>
            </a:r>
            <a:r>
              <a:rPr lang="de-DE" dirty="0" err="1" smtClean="0"/>
              <a:t>Unity</a:t>
            </a:r>
            <a:r>
              <a:rPr lang="de-DE" dirty="0" smtClean="0"/>
              <a:t> ausgeliefert</a:t>
            </a:r>
          </a:p>
          <a:p>
            <a:pPr lvl="1">
              <a:defRPr/>
            </a:pPr>
            <a:r>
              <a:rPr lang="de-DE" dirty="0" smtClean="0"/>
              <a:t>Ähnelt z.T. Visual Studio</a:t>
            </a:r>
          </a:p>
          <a:p>
            <a:pPr>
              <a:defRPr/>
            </a:pPr>
            <a:r>
              <a:rPr lang="de-DE" dirty="0" smtClean="0"/>
              <a:t>File-&gt;</a:t>
            </a:r>
            <a:r>
              <a:rPr lang="de-DE" dirty="0" err="1" smtClean="0"/>
              <a:t>Preferences</a:t>
            </a:r>
            <a:r>
              <a:rPr lang="de-DE" dirty="0" smtClean="0"/>
              <a:t>-&gt;General</a:t>
            </a:r>
          </a:p>
          <a:p>
            <a:pPr lvl="1">
              <a:defRPr/>
            </a:pPr>
            <a:r>
              <a:rPr lang="de-DE" dirty="0" err="1" smtClean="0"/>
              <a:t>External</a:t>
            </a:r>
            <a:r>
              <a:rPr lang="de-DE" dirty="0" smtClean="0"/>
              <a:t> Script Editor: Mono </a:t>
            </a:r>
            <a:r>
              <a:rPr lang="de-DE" dirty="0" err="1" smtClean="0"/>
              <a:t>Develop</a:t>
            </a:r>
            <a:endParaRPr lang="de-DE" dirty="0" smtClean="0"/>
          </a:p>
          <a:p>
            <a:pPr lvl="2">
              <a:defRPr/>
            </a:pPr>
            <a:r>
              <a:rPr lang="de-DE" dirty="0" smtClean="0"/>
              <a:t>Evtl. mit „Browse“ Pfad angeben </a:t>
            </a:r>
            <a:br>
              <a:rPr lang="de-DE" dirty="0" smtClean="0"/>
            </a:br>
            <a:r>
              <a:rPr lang="en-US" dirty="0" smtClean="0"/>
              <a:t>C</a:t>
            </a:r>
            <a:r>
              <a:rPr lang="en-US" dirty="0"/>
              <a:t>:\Program Files (x86)\</a:t>
            </a:r>
            <a:r>
              <a:rPr lang="en-US" dirty="0" smtClean="0"/>
              <a:t>Unity\</a:t>
            </a:r>
            <a:r>
              <a:rPr lang="en-US" dirty="0" err="1" smtClean="0"/>
              <a:t>MonoDevelop</a:t>
            </a:r>
            <a:endParaRPr lang="en-US" dirty="0" smtClean="0"/>
          </a:p>
          <a:p>
            <a:pPr lvl="1">
              <a:defRPr/>
            </a:pPr>
            <a:r>
              <a:rPr lang="en-US" dirty="0" err="1" smtClean="0"/>
              <a:t>Danach</a:t>
            </a:r>
            <a:r>
              <a:rPr lang="en-US" dirty="0" smtClean="0"/>
              <a:t> </a:t>
            </a:r>
            <a:r>
              <a:rPr lang="en-US" dirty="0" err="1" smtClean="0"/>
              <a:t>startet</a:t>
            </a:r>
            <a:r>
              <a:rPr lang="en-US" dirty="0" smtClean="0"/>
              <a:t> Unity </a:t>
            </a:r>
            <a:r>
              <a:rPr lang="en-US" dirty="0" err="1" smtClean="0"/>
              <a:t>beim</a:t>
            </a:r>
            <a:r>
              <a:rPr lang="en-US" dirty="0" smtClean="0"/>
              <a:t> </a:t>
            </a:r>
            <a:r>
              <a:rPr lang="en-US" dirty="0" err="1" smtClean="0"/>
              <a:t>Skript</a:t>
            </a:r>
            <a:r>
              <a:rPr lang="en-US" dirty="0" smtClean="0"/>
              <a:t> </a:t>
            </a:r>
            <a:r>
              <a:rPr lang="en-US" dirty="0" err="1" smtClean="0"/>
              <a:t>Editieren</a:t>
            </a:r>
            <a:r>
              <a:rPr lang="en-US" dirty="0" smtClean="0"/>
              <a:t> </a:t>
            </a:r>
            <a:r>
              <a:rPr lang="en-US" dirty="0" err="1" smtClean="0"/>
              <a:t>MonoDevelop</a:t>
            </a:r>
            <a:endParaRPr lang="en-US" dirty="0"/>
          </a:p>
          <a:p>
            <a:pPr>
              <a:defRPr/>
            </a:pPr>
            <a:r>
              <a:rPr lang="en-US" dirty="0" err="1" smtClean="0"/>
              <a:t>MonoDevelop-Projekt</a:t>
            </a:r>
            <a:r>
              <a:rPr lang="en-US" dirty="0" smtClean="0"/>
              <a:t> </a:t>
            </a:r>
            <a:r>
              <a:rPr lang="en-US" dirty="0" err="1" smtClean="0"/>
              <a:t>anlegen</a:t>
            </a:r>
            <a:endParaRPr lang="en-US" dirty="0" smtClean="0"/>
          </a:p>
          <a:p>
            <a:pPr lvl="1">
              <a:defRPr/>
            </a:pPr>
            <a:r>
              <a:rPr lang="en-US" dirty="0" smtClean="0"/>
              <a:t>Assets-&gt;Sync </a:t>
            </a:r>
            <a:r>
              <a:rPr lang="en-US" dirty="0" err="1" smtClean="0"/>
              <a:t>MonoDevelop</a:t>
            </a:r>
            <a:r>
              <a:rPr lang="en-US" dirty="0" smtClean="0"/>
              <a:t> project.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wird</a:t>
            </a:r>
            <a:r>
              <a:rPr lang="en-US" dirty="0" smtClean="0"/>
              <a:t> </a:t>
            </a:r>
            <a:r>
              <a:rPr lang="en-US" dirty="0" err="1" smtClean="0"/>
              <a:t>eine</a:t>
            </a:r>
            <a:endParaRPr lang="en-US" dirty="0" smtClean="0"/>
          </a:p>
          <a:p>
            <a:pPr lvl="2">
              <a:defRPr/>
            </a:pPr>
            <a:r>
              <a:rPr lang="en-US" dirty="0" err="1" smtClean="0"/>
              <a:t>MonoDevelop</a:t>
            </a:r>
            <a:r>
              <a:rPr lang="en-US" dirty="0" smtClean="0"/>
              <a:t>-Solution (.</a:t>
            </a:r>
            <a:r>
              <a:rPr lang="en-US" dirty="0" err="1" smtClean="0"/>
              <a:t>sln</a:t>
            </a:r>
            <a:r>
              <a:rPr lang="en-US" dirty="0" smtClean="0"/>
              <a:t>) und </a:t>
            </a:r>
            <a:r>
              <a:rPr lang="en-US" dirty="0" err="1" smtClean="0"/>
              <a:t>ein</a:t>
            </a:r>
            <a:endParaRPr lang="en-US" dirty="0" smtClean="0"/>
          </a:p>
          <a:p>
            <a:pPr lvl="2">
              <a:defRPr/>
            </a:pPr>
            <a:r>
              <a:rPr lang="en-US" dirty="0" err="1" smtClean="0"/>
              <a:t>MonoDevelop-Projekt</a:t>
            </a:r>
            <a:r>
              <a:rPr lang="en-US" dirty="0" smtClean="0"/>
              <a:t> (.</a:t>
            </a:r>
            <a:r>
              <a:rPr lang="en-US" dirty="0" err="1" smtClean="0"/>
              <a:t>csproj</a:t>
            </a:r>
            <a:r>
              <a:rPr lang="en-US" dirty="0" smtClean="0"/>
              <a:t>) </a:t>
            </a:r>
            <a:r>
              <a:rPr lang="en-US" dirty="0" err="1" smtClean="0"/>
              <a:t>angelegt</a:t>
            </a:r>
            <a:r>
              <a:rPr lang="en-US" dirty="0" smtClean="0"/>
              <a:t>.</a:t>
            </a:r>
          </a:p>
          <a:p>
            <a:pPr lvl="1">
              <a:defRPr/>
            </a:pPr>
            <a:r>
              <a:rPr lang="en-US" dirty="0" smtClean="0"/>
              <a:t>Sind </a:t>
            </a:r>
            <a:r>
              <a:rPr lang="en-US" dirty="0" err="1" smtClean="0"/>
              <a:t>mit</a:t>
            </a:r>
            <a:r>
              <a:rPr lang="en-US" dirty="0" smtClean="0"/>
              <a:t> Visual Studio </a:t>
            </a:r>
            <a:r>
              <a:rPr lang="en-US" dirty="0" err="1" smtClean="0"/>
              <a:t>kompatibel</a:t>
            </a:r>
            <a:endParaRPr lang="en-US" dirty="0"/>
          </a:p>
          <a:p>
            <a:pPr>
              <a:defRPr/>
            </a:pPr>
            <a:r>
              <a:rPr lang="en-US" dirty="0" err="1" smtClean="0"/>
              <a:t>Warum</a:t>
            </a:r>
            <a:r>
              <a:rPr lang="en-US" dirty="0" smtClean="0"/>
              <a:t> </a:t>
            </a:r>
            <a:r>
              <a:rPr lang="en-US" dirty="0" err="1" smtClean="0"/>
              <a:t>MonoDevlop</a:t>
            </a:r>
            <a:r>
              <a:rPr lang="en-US" dirty="0" smtClean="0"/>
              <a:t> (und </a:t>
            </a:r>
            <a:r>
              <a:rPr lang="en-US" dirty="0" err="1" smtClean="0"/>
              <a:t>nicht</a:t>
            </a:r>
            <a:r>
              <a:rPr lang="en-US" dirty="0" smtClean="0"/>
              <a:t> </a:t>
            </a:r>
            <a:r>
              <a:rPr lang="en-US" dirty="0" err="1" smtClean="0"/>
              <a:t>UniSciTe</a:t>
            </a:r>
            <a:r>
              <a:rPr lang="en-US" dirty="0" smtClean="0"/>
              <a:t>)?</a:t>
            </a:r>
          </a:p>
          <a:p>
            <a:pPr lvl="1">
              <a:defRPr/>
            </a:pPr>
            <a:r>
              <a:rPr lang="en-US" dirty="0" err="1" smtClean="0"/>
              <a:t>Komfortablerer</a:t>
            </a:r>
            <a:r>
              <a:rPr lang="en-US" dirty="0" smtClean="0"/>
              <a:t> Editor</a:t>
            </a:r>
          </a:p>
          <a:p>
            <a:pPr lvl="1">
              <a:defRPr/>
            </a:pPr>
            <a:r>
              <a:rPr lang="en-US" dirty="0" err="1" smtClean="0"/>
              <a:t>Besseres</a:t>
            </a:r>
            <a:r>
              <a:rPr lang="en-US" dirty="0" smtClean="0"/>
              <a:t> Syntax-Highlighting</a:t>
            </a:r>
          </a:p>
          <a:p>
            <a:pPr lvl="1">
              <a:defRPr/>
            </a:pPr>
            <a:r>
              <a:rPr lang="en-US" dirty="0" smtClean="0"/>
              <a:t>DEBUGGING !!!!!</a:t>
            </a:r>
          </a:p>
          <a:p>
            <a:pPr>
              <a:defRPr/>
            </a:pPr>
            <a:endParaRPr lang="en-US" dirty="0" smtClean="0"/>
          </a:p>
          <a:p>
            <a:pPr>
              <a:defRPr/>
            </a:pPr>
            <a:endParaRPr lang="de-DE" dirty="0"/>
          </a:p>
        </p:txBody>
      </p:sp>
      <p:pic>
        <p:nvPicPr>
          <p:cNvPr id="41988" name="Grafik 3" descr="Bildschirmausschnitt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4788" y="1770064"/>
            <a:ext cx="2178050" cy="509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Mehrere Möglichkeiten der Darstellung von Dreiecksdaten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Ziel: Grösse der Dreiecksdaten reduzieren.</a:t>
            </a:r>
          </a:p>
          <a:p>
            <a:r>
              <a:rPr lang="de-DE"/>
              <a:t>Verschiedene Arten, Zuordnung Punkt &lt;-&gt; Dreieck herzustellen.</a:t>
            </a:r>
          </a:p>
          <a:p>
            <a:r>
              <a:rPr lang="de-DE"/>
              <a:t>Unter Umständen Mehrfachangaben von Punkten vermeidbar</a:t>
            </a:r>
          </a:p>
        </p:txBody>
      </p:sp>
    </p:spTree>
    <p:extLst>
      <p:ext uri="{BB962C8B-B14F-4D97-AF65-F5344CB8AC3E}">
        <p14:creationId xmlns:p14="http://schemas.microsoft.com/office/powerpoint/2010/main" val="301678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Debugging mit MonoDevelop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135188" y="1196976"/>
            <a:ext cx="7416800" cy="5400675"/>
          </a:xfrm>
        </p:spPr>
        <p:txBody>
          <a:bodyPr>
            <a:normAutofit fontScale="92500" lnSpcReduction="20000"/>
          </a:bodyPr>
          <a:lstStyle/>
          <a:p>
            <a:pPr>
              <a:defRPr/>
            </a:pPr>
            <a:r>
              <a:rPr lang="de-DE" dirty="0" smtClean="0"/>
              <a:t>Startreihenfolge „umgekehrt“:	</a:t>
            </a:r>
          </a:p>
          <a:p>
            <a:pPr lvl="1">
              <a:defRPr/>
            </a:pPr>
            <a:r>
              <a:rPr lang="de-DE" dirty="0" smtClean="0"/>
              <a:t>Erst </a:t>
            </a:r>
            <a:r>
              <a:rPr lang="de-DE" dirty="0" err="1" smtClean="0"/>
              <a:t>MonoDevelop</a:t>
            </a:r>
            <a:r>
              <a:rPr lang="de-DE" dirty="0" smtClean="0"/>
              <a:t> mit Solution starten</a:t>
            </a:r>
          </a:p>
          <a:p>
            <a:pPr lvl="2">
              <a:defRPr/>
            </a:pPr>
            <a:r>
              <a:rPr lang="de-DE" dirty="0" smtClean="0"/>
              <a:t>Öffnen der .</a:t>
            </a:r>
            <a:r>
              <a:rPr lang="de-DE" dirty="0" err="1" smtClean="0"/>
              <a:t>sln</a:t>
            </a:r>
            <a:r>
              <a:rPr lang="de-DE" dirty="0" smtClean="0"/>
              <a:t>-Datei im Projektverzeichnis (MIT MONODEV, NICHT VS)</a:t>
            </a:r>
          </a:p>
          <a:p>
            <a:pPr lvl="1">
              <a:defRPr/>
            </a:pPr>
            <a:r>
              <a:rPr lang="de-DE" dirty="0" smtClean="0"/>
              <a:t>Dann Debugger starten</a:t>
            </a:r>
          </a:p>
          <a:p>
            <a:pPr lvl="2">
              <a:defRPr/>
            </a:pPr>
            <a:r>
              <a:rPr lang="de-DE" dirty="0" smtClean="0"/>
              <a:t>Mit F5 oder Run-&gt;</a:t>
            </a:r>
            <a:r>
              <a:rPr lang="de-DE" dirty="0" err="1" smtClean="0"/>
              <a:t>Debug</a:t>
            </a:r>
            <a:endParaRPr lang="de-DE" dirty="0" smtClean="0"/>
          </a:p>
          <a:p>
            <a:pPr lvl="2">
              <a:defRPr/>
            </a:pPr>
            <a:r>
              <a:rPr lang="de-DE" dirty="0" err="1" smtClean="0"/>
              <a:t>Unity</a:t>
            </a:r>
            <a:r>
              <a:rPr lang="de-DE" dirty="0" smtClean="0"/>
              <a:t> startet</a:t>
            </a:r>
            <a:endParaRPr lang="de-DE" dirty="0"/>
          </a:p>
          <a:p>
            <a:pPr>
              <a:defRPr/>
            </a:pPr>
            <a:r>
              <a:rPr lang="de-DE" dirty="0" smtClean="0"/>
              <a:t>Breakpoints setzen</a:t>
            </a:r>
          </a:p>
          <a:p>
            <a:pPr lvl="1">
              <a:defRPr/>
            </a:pPr>
            <a:r>
              <a:rPr lang="de-DE" dirty="0" smtClean="0"/>
              <a:t>In der grauen Leiste am Linken Rand des Editors</a:t>
            </a:r>
          </a:p>
          <a:p>
            <a:pPr>
              <a:defRPr/>
            </a:pPr>
            <a:r>
              <a:rPr lang="de-DE" dirty="0" smtClean="0"/>
              <a:t>In </a:t>
            </a:r>
            <a:r>
              <a:rPr lang="de-DE" dirty="0" err="1" smtClean="0"/>
              <a:t>Unity</a:t>
            </a:r>
            <a:r>
              <a:rPr lang="de-DE" dirty="0" smtClean="0"/>
              <a:t> den „Play“-Button drücken</a:t>
            </a:r>
          </a:p>
          <a:p>
            <a:pPr lvl="1">
              <a:defRPr/>
            </a:pPr>
            <a:r>
              <a:rPr lang="de-DE" dirty="0" smtClean="0"/>
              <a:t>Bei erreichen des Breakpoints hält die Ausführung an</a:t>
            </a:r>
          </a:p>
          <a:p>
            <a:pPr>
              <a:defRPr/>
            </a:pPr>
            <a:r>
              <a:rPr lang="de-DE" dirty="0" smtClean="0"/>
              <a:t>Variableninhalte in </a:t>
            </a:r>
            <a:r>
              <a:rPr lang="de-DE" dirty="0" err="1" smtClean="0"/>
              <a:t>MonoDevelop</a:t>
            </a:r>
            <a:r>
              <a:rPr lang="de-DE" dirty="0" smtClean="0"/>
              <a:t> kontrollieren</a:t>
            </a:r>
          </a:p>
          <a:p>
            <a:pPr lvl="1">
              <a:defRPr/>
            </a:pPr>
            <a:r>
              <a:rPr lang="de-DE" dirty="0" smtClean="0"/>
              <a:t>Mit Mouse-</a:t>
            </a:r>
            <a:r>
              <a:rPr lang="de-DE" dirty="0" err="1" smtClean="0"/>
              <a:t>Hover</a:t>
            </a:r>
            <a:r>
              <a:rPr lang="de-DE" dirty="0" smtClean="0"/>
              <a:t> über Variablen</a:t>
            </a:r>
          </a:p>
          <a:p>
            <a:pPr lvl="1">
              <a:defRPr/>
            </a:pPr>
            <a:r>
              <a:rPr lang="de-DE" dirty="0" smtClean="0"/>
              <a:t>Im Watch/</a:t>
            </a:r>
            <a:r>
              <a:rPr lang="de-DE" dirty="0" err="1" smtClean="0"/>
              <a:t>Locals</a:t>
            </a:r>
            <a:r>
              <a:rPr lang="de-DE" dirty="0" smtClean="0"/>
              <a:t> Fenster</a:t>
            </a:r>
          </a:p>
          <a:p>
            <a:pPr>
              <a:defRPr/>
            </a:pPr>
            <a:r>
              <a:rPr lang="de-DE" dirty="0" smtClean="0"/>
              <a:t>Durchlaufen des Code</a:t>
            </a:r>
          </a:p>
          <a:p>
            <a:pPr lvl="1">
              <a:defRPr/>
            </a:pPr>
            <a:r>
              <a:rPr lang="de-DE" dirty="0" smtClean="0"/>
              <a:t>Mit F5 bis zum nächsten Breakpoint</a:t>
            </a:r>
          </a:p>
          <a:p>
            <a:pPr lvl="1">
              <a:defRPr/>
            </a:pPr>
            <a:r>
              <a:rPr lang="de-DE" dirty="0" smtClean="0"/>
              <a:t>Mit F10 Schritt für Schritt</a:t>
            </a:r>
          </a:p>
        </p:txBody>
      </p:sp>
      <p:pic>
        <p:nvPicPr>
          <p:cNvPr id="4" name="Grafik 3" descr="Bildschirmausschnit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2101" y="2565400"/>
            <a:ext cx="3751263" cy="647700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Code in einer Unity-Szene</a:t>
            </a:r>
          </a:p>
        </p:txBody>
      </p:sp>
      <p:sp>
        <p:nvSpPr>
          <p:cNvPr id="44035" name="Inhaltsplatzhalter 2"/>
          <p:cNvSpPr>
            <a:spLocks noGrp="1"/>
          </p:cNvSpPr>
          <p:nvPr>
            <p:ph idx="1"/>
          </p:nvPr>
        </p:nvSpPr>
        <p:spPr>
          <a:xfrm>
            <a:off x="2135188" y="1196976"/>
            <a:ext cx="5473700" cy="5256213"/>
          </a:xfrm>
        </p:spPr>
        <p:txBody>
          <a:bodyPr/>
          <a:lstStyle/>
          <a:p>
            <a:r>
              <a:rPr lang="de-DE" smtClean="0"/>
              <a:t>(C#-)Code wird innerhalb eines Unity-Projektes als Asset verwaltet</a:t>
            </a:r>
          </a:p>
          <a:p>
            <a:r>
              <a:rPr lang="de-DE" smtClean="0"/>
              <a:t>Code kann als „Component“ an ein GameObject angehängt werden</a:t>
            </a:r>
          </a:p>
          <a:p>
            <a:r>
              <a:rPr lang="de-DE" smtClean="0"/>
              <a:t>Damit wird automatisch eine neue Klasse erzeugt</a:t>
            </a:r>
          </a:p>
          <a:p>
            <a:pPr lvl="1"/>
            <a:r>
              <a:rPr lang="de-DE" smtClean="0"/>
              <a:t>Klasse ist von MonoBehaviour abgeleitet</a:t>
            </a:r>
          </a:p>
          <a:p>
            <a:pPr lvl="1"/>
            <a:r>
              <a:rPr lang="de-DE" smtClean="0"/>
              <a:t>Klasse wird automatisch instanziiert, wenn die Komponente (als Teil eines GameObjects in der Szene) instanziiert wird</a:t>
            </a:r>
          </a:p>
          <a:p>
            <a:r>
              <a:rPr lang="de-DE" smtClean="0"/>
              <a:t>Siehe auch </a:t>
            </a:r>
          </a:p>
          <a:p>
            <a:pPr lvl="1"/>
            <a:r>
              <a:rPr lang="de-DE" smtClean="0"/>
              <a:t>„ClassDiagram1_netlinks.pdf“</a:t>
            </a:r>
          </a:p>
          <a:p>
            <a:pPr lvl="1"/>
            <a:endParaRPr lang="de-DE" smtClean="0"/>
          </a:p>
          <a:p>
            <a:endParaRPr lang="de-DE" smtClean="0"/>
          </a:p>
        </p:txBody>
      </p:sp>
      <p:graphicFrame>
        <p:nvGraphicFramePr>
          <p:cNvPr id="4" name="Diagramm 3"/>
          <p:cNvGraphicFramePr/>
          <p:nvPr/>
        </p:nvGraphicFramePr>
        <p:xfrm>
          <a:off x="7248128" y="1052736"/>
          <a:ext cx="3240360" cy="56886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itel 1"/>
          <p:cNvSpPr>
            <a:spLocks noGrp="1"/>
          </p:cNvSpPr>
          <p:nvPr>
            <p:ph type="title"/>
          </p:nvPr>
        </p:nvSpPr>
        <p:spPr>
          <a:xfrm>
            <a:off x="2135189" y="260351"/>
            <a:ext cx="4968875" cy="658813"/>
          </a:xfrm>
        </p:spPr>
        <p:txBody>
          <a:bodyPr/>
          <a:lstStyle/>
          <a:p>
            <a:r>
              <a:rPr lang="de-DE" smtClean="0"/>
              <a:t>MonoBehaviour Methoden &amp; Fields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135188" y="1196976"/>
            <a:ext cx="4392612" cy="5256213"/>
          </a:xfrm>
        </p:spPr>
        <p:txBody>
          <a:bodyPr/>
          <a:lstStyle/>
          <a:p>
            <a:pPr>
              <a:defRPr/>
            </a:pPr>
            <a:r>
              <a:rPr lang="de-DE" sz="2000" dirty="0"/>
              <a:t>Initialisierung (Überschreiben)</a:t>
            </a:r>
          </a:p>
          <a:p>
            <a:pPr lvl="1">
              <a:defRPr/>
            </a:pPr>
            <a:r>
              <a:rPr lang="de-DE" sz="1800" dirty="0"/>
              <a:t>Start</a:t>
            </a:r>
          </a:p>
          <a:p>
            <a:pPr marL="457200" lvl="1" indent="0">
              <a:buNone/>
              <a:defRPr/>
            </a:pPr>
            <a:endParaRPr lang="de-DE" sz="1800" dirty="0"/>
          </a:p>
          <a:p>
            <a:pPr>
              <a:defRPr/>
            </a:pPr>
            <a:r>
              <a:rPr lang="de-DE" sz="2000" dirty="0"/>
              <a:t>Pro-Frame-Aktion (Überschreiben)</a:t>
            </a:r>
            <a:endParaRPr lang="de-DE" dirty="0" smtClean="0"/>
          </a:p>
          <a:p>
            <a:pPr lvl="1">
              <a:defRPr/>
            </a:pPr>
            <a:r>
              <a:rPr lang="de-DE" sz="1800" dirty="0"/>
              <a:t>Update</a:t>
            </a:r>
          </a:p>
          <a:p>
            <a:pPr marL="457200" lvl="1" indent="0">
              <a:buNone/>
              <a:defRPr/>
            </a:pPr>
            <a:endParaRPr lang="de-DE" sz="1800" dirty="0"/>
          </a:p>
          <a:p>
            <a:pPr>
              <a:defRPr/>
            </a:pPr>
            <a:r>
              <a:rPr lang="de-DE" sz="2000" dirty="0"/>
              <a:t>Event-Reaktion (Überschreiben)</a:t>
            </a:r>
          </a:p>
          <a:p>
            <a:pPr lvl="1">
              <a:defRPr/>
            </a:pPr>
            <a:r>
              <a:rPr lang="de-DE" sz="1800" dirty="0" err="1"/>
              <a:t>OnMouse</a:t>
            </a:r>
            <a:r>
              <a:rPr lang="de-DE" sz="1800" dirty="0"/>
              <a:t>...</a:t>
            </a:r>
          </a:p>
          <a:p>
            <a:pPr lvl="2">
              <a:defRPr/>
            </a:pPr>
            <a:r>
              <a:rPr lang="de-DE" sz="1600" dirty="0" err="1"/>
              <a:t>Enter</a:t>
            </a:r>
            <a:r>
              <a:rPr lang="de-DE" sz="1600" dirty="0"/>
              <a:t>/Over/</a:t>
            </a:r>
            <a:r>
              <a:rPr lang="de-DE" sz="1600" dirty="0" err="1"/>
              <a:t>Up</a:t>
            </a:r>
            <a:r>
              <a:rPr lang="de-DE" sz="1600" dirty="0"/>
              <a:t>/Down/Exit/Drag</a:t>
            </a:r>
          </a:p>
          <a:p>
            <a:pPr lvl="1">
              <a:defRPr/>
            </a:pPr>
            <a:r>
              <a:rPr lang="de-DE" sz="1800" dirty="0" err="1"/>
              <a:t>OnCollisionEnterExit</a:t>
            </a:r>
            <a:endParaRPr lang="de-DE" sz="1800" dirty="0"/>
          </a:p>
          <a:p>
            <a:pPr lvl="1">
              <a:defRPr/>
            </a:pPr>
            <a:r>
              <a:rPr lang="de-DE" sz="1800" dirty="0" err="1"/>
              <a:t>OnBecame</a:t>
            </a:r>
            <a:r>
              <a:rPr lang="de-DE" sz="1800" dirty="0"/>
              <a:t>[In]Visible</a:t>
            </a:r>
          </a:p>
          <a:p>
            <a:pPr lvl="1">
              <a:defRPr/>
            </a:pPr>
            <a:r>
              <a:rPr lang="de-DE" sz="1800" dirty="0" err="1"/>
              <a:t>On</a:t>
            </a:r>
            <a:r>
              <a:rPr lang="de-DE" sz="1800" i="1" dirty="0" err="1"/>
              <a:t>Network</a:t>
            </a:r>
            <a:r>
              <a:rPr lang="de-DE" sz="1800" i="1" dirty="0"/>
              <a:t>-Events</a:t>
            </a:r>
          </a:p>
          <a:p>
            <a:pPr lvl="1">
              <a:defRPr/>
            </a:pPr>
            <a:r>
              <a:rPr lang="de-DE" sz="1800" dirty="0" err="1"/>
              <a:t>OnGUI</a:t>
            </a:r>
            <a:endParaRPr lang="de-DE" sz="1800" dirty="0"/>
          </a:p>
        </p:txBody>
      </p:sp>
      <p:sp>
        <p:nvSpPr>
          <p:cNvPr id="5" name="Inhaltsplatzhalter 2"/>
          <p:cNvSpPr txBox="1">
            <a:spLocks/>
          </p:cNvSpPr>
          <p:nvPr/>
        </p:nvSpPr>
        <p:spPr bwMode="auto">
          <a:xfrm>
            <a:off x="6527801" y="1196976"/>
            <a:ext cx="3744913" cy="5256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defRPr/>
            </a:pPr>
            <a:r>
              <a:rPr lang="de-DE" sz="2000" dirty="0"/>
              <a:t>Zugriff auf andere Komponenten/</a:t>
            </a:r>
            <a:r>
              <a:rPr lang="de-DE" sz="2000" dirty="0" err="1"/>
              <a:t>GameObjects</a:t>
            </a:r>
            <a:endParaRPr lang="de-DE" sz="2000" dirty="0"/>
          </a:p>
          <a:p>
            <a:pPr lvl="1">
              <a:defRPr/>
            </a:pPr>
            <a:r>
              <a:rPr lang="de-DE" sz="1800" dirty="0" err="1">
                <a:cs typeface="+mn-cs"/>
              </a:rPr>
              <a:t>GetComponent</a:t>
            </a:r>
            <a:r>
              <a:rPr lang="de-DE" sz="1800" dirty="0">
                <a:cs typeface="+mn-cs"/>
              </a:rPr>
              <a:t>[</a:t>
            </a:r>
            <a:r>
              <a:rPr lang="de-DE" sz="1800" dirty="0" err="1">
                <a:cs typeface="+mn-cs"/>
              </a:rPr>
              <a:t>InChildren</a:t>
            </a:r>
            <a:r>
              <a:rPr lang="de-DE" sz="1800" dirty="0">
                <a:cs typeface="+mn-cs"/>
              </a:rPr>
              <a:t>]</a:t>
            </a:r>
          </a:p>
          <a:p>
            <a:pPr lvl="1">
              <a:defRPr/>
            </a:pPr>
            <a:r>
              <a:rPr lang="de-DE" sz="1800" dirty="0" err="1">
                <a:cs typeface="+mn-cs"/>
              </a:rPr>
              <a:t>SendMessage</a:t>
            </a:r>
            <a:r>
              <a:rPr lang="de-DE" sz="1800" dirty="0">
                <a:cs typeface="+mn-cs"/>
              </a:rPr>
              <a:t>[</a:t>
            </a:r>
            <a:r>
              <a:rPr lang="de-DE" sz="1800" dirty="0" err="1">
                <a:cs typeface="+mn-cs"/>
              </a:rPr>
              <a:t>Upwards</a:t>
            </a:r>
            <a:r>
              <a:rPr lang="de-DE" sz="1800" dirty="0">
                <a:cs typeface="+mn-cs"/>
              </a:rPr>
              <a:t>]</a:t>
            </a:r>
          </a:p>
          <a:p>
            <a:pPr lvl="1">
              <a:defRPr/>
            </a:pPr>
            <a:r>
              <a:rPr lang="de-DE" sz="1800" dirty="0" err="1">
                <a:cs typeface="+mn-cs"/>
              </a:rPr>
              <a:t>BroadcastMessage</a:t>
            </a:r>
            <a:endParaRPr lang="de-DE" sz="1800" dirty="0">
              <a:cs typeface="+mn-cs"/>
            </a:endParaRPr>
          </a:p>
          <a:p>
            <a:pPr marL="457200" lvl="1" indent="0">
              <a:buNone/>
              <a:defRPr/>
            </a:pPr>
            <a:endParaRPr lang="de-DE" sz="2400" dirty="0">
              <a:cs typeface="+mn-cs"/>
            </a:endParaRPr>
          </a:p>
          <a:p>
            <a:pPr>
              <a:defRPr/>
            </a:pPr>
            <a:r>
              <a:rPr lang="de-DE" sz="2000" dirty="0"/>
              <a:t>Convenience-Fields</a:t>
            </a:r>
          </a:p>
          <a:p>
            <a:pPr lvl="1">
              <a:defRPr/>
            </a:pPr>
            <a:r>
              <a:rPr lang="de-DE" sz="1600" dirty="0" err="1">
                <a:cs typeface="+mn-cs"/>
              </a:rPr>
              <a:t>gameObject</a:t>
            </a:r>
            <a:endParaRPr lang="de-DE" sz="1600" dirty="0">
              <a:cs typeface="+mn-cs"/>
            </a:endParaRPr>
          </a:p>
          <a:p>
            <a:pPr lvl="1">
              <a:defRPr/>
            </a:pPr>
            <a:r>
              <a:rPr lang="de-DE" sz="1600" dirty="0" err="1">
                <a:cs typeface="+mn-cs"/>
              </a:rPr>
              <a:t>transform</a:t>
            </a:r>
            <a:endParaRPr lang="de-DE" sz="1600" dirty="0">
              <a:cs typeface="+mn-cs"/>
            </a:endParaRPr>
          </a:p>
          <a:p>
            <a:pPr lvl="1">
              <a:defRPr/>
            </a:pPr>
            <a:r>
              <a:rPr lang="de-DE" sz="1600" dirty="0" err="1">
                <a:cs typeface="+mn-cs"/>
              </a:rPr>
              <a:t>camera</a:t>
            </a:r>
            <a:endParaRPr lang="de-DE" sz="1600" dirty="0">
              <a:cs typeface="+mn-cs"/>
            </a:endParaRPr>
          </a:p>
          <a:p>
            <a:pPr lvl="1">
              <a:defRPr/>
            </a:pPr>
            <a:r>
              <a:rPr lang="de-DE" sz="1600" dirty="0">
                <a:cs typeface="+mn-cs"/>
              </a:rPr>
              <a:t>light</a:t>
            </a:r>
          </a:p>
          <a:p>
            <a:pPr lvl="1">
              <a:defRPr/>
            </a:pPr>
            <a:r>
              <a:rPr lang="de-DE" sz="1600" dirty="0" err="1">
                <a:cs typeface="+mn-cs"/>
              </a:rPr>
              <a:t>animation</a:t>
            </a:r>
            <a:endParaRPr lang="de-DE" sz="1600" dirty="0">
              <a:cs typeface="+mn-cs"/>
            </a:endParaRPr>
          </a:p>
          <a:p>
            <a:pPr lvl="1">
              <a:defRPr/>
            </a:pPr>
            <a:r>
              <a:rPr lang="de-DE" sz="1600" dirty="0" err="1">
                <a:cs typeface="+mn-cs"/>
              </a:rPr>
              <a:t>audio</a:t>
            </a:r>
            <a:endParaRPr lang="de-DE" sz="1600" dirty="0">
              <a:cs typeface="+mn-cs"/>
            </a:endParaRPr>
          </a:p>
          <a:p>
            <a:pPr lvl="1">
              <a:defRPr/>
            </a:pPr>
            <a:r>
              <a:rPr lang="de-DE" sz="1600" dirty="0">
                <a:cs typeface="+mn-cs"/>
              </a:rPr>
              <a:t>...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public Fields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135189" y="1196976"/>
            <a:ext cx="7921625" cy="2447925"/>
          </a:xfrm>
        </p:spPr>
        <p:txBody>
          <a:bodyPr/>
          <a:lstStyle/>
          <a:p>
            <a:pPr marL="0" indent="0">
              <a:buNone/>
              <a:defRPr/>
            </a:pPr>
            <a:r>
              <a:rPr lang="de-DE" dirty="0" smtClean="0"/>
              <a:t>Im Code selbst definierte </a:t>
            </a:r>
            <a:r>
              <a:rPr lang="de-DE" dirty="0" err="1" smtClean="0"/>
              <a:t>public</a:t>
            </a:r>
            <a:r>
              <a:rPr lang="de-DE" dirty="0" smtClean="0"/>
              <a:t> Fields (Klassenvariablen) werden im </a:t>
            </a:r>
            <a:r>
              <a:rPr lang="de-DE" dirty="0" err="1" smtClean="0"/>
              <a:t>Inspector</a:t>
            </a:r>
            <a:r>
              <a:rPr lang="de-DE" dirty="0" smtClean="0"/>
              <a:t> der Script-Komponente angezeigt</a:t>
            </a:r>
          </a:p>
          <a:p>
            <a:pPr>
              <a:defRPr/>
            </a:pPr>
            <a:r>
              <a:rPr lang="de-DE" dirty="0" smtClean="0"/>
              <a:t>Dabei wird </a:t>
            </a:r>
            <a:r>
              <a:rPr lang="de-DE" dirty="0" err="1" smtClean="0"/>
              <a:t>CamelCase</a:t>
            </a:r>
            <a:r>
              <a:rPr lang="de-DE" dirty="0" smtClean="0"/>
              <a:t> in Leerzeichen-Namen umgewandelt</a:t>
            </a:r>
          </a:p>
          <a:p>
            <a:pPr>
              <a:defRPr/>
            </a:pPr>
            <a:r>
              <a:rPr lang="de-DE" dirty="0" smtClean="0"/>
              <a:t>Je nach Datentyp werden passende Eingabe-Felder erzeugt (z.B. </a:t>
            </a:r>
            <a:r>
              <a:rPr lang="de-DE" dirty="0" err="1" smtClean="0"/>
              <a:t>Colorpicker</a:t>
            </a:r>
            <a:r>
              <a:rPr lang="de-DE" dirty="0" smtClean="0"/>
              <a:t>)</a:t>
            </a:r>
          </a:p>
          <a:p>
            <a:pPr marL="0" indent="0">
              <a:buNone/>
              <a:defRPr/>
            </a:pPr>
            <a:endParaRPr lang="de-DE" dirty="0"/>
          </a:p>
        </p:txBody>
      </p:sp>
      <p:pic>
        <p:nvPicPr>
          <p:cNvPr id="5" name="Grafik 4" descr="Bildschirmausschnitt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0101" y="4352925"/>
            <a:ext cx="4333875" cy="66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AutoShape 19"/>
          <p:cNvSpPr>
            <a:spLocks noChangeArrowheads="1"/>
          </p:cNvSpPr>
          <p:nvPr/>
        </p:nvSpPr>
        <p:spPr bwMode="auto">
          <a:xfrm>
            <a:off x="2098675" y="4267201"/>
            <a:ext cx="3613150" cy="1006475"/>
          </a:xfrm>
          <a:prstGeom prst="foldedCorner">
            <a:avLst>
              <a:gd name="adj" fmla="val 12500"/>
            </a:avLst>
          </a:prstGeom>
          <a:solidFill>
            <a:srgbClr val="FFFFCC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r>
              <a:rPr lang="de-DE" sz="1100" b="1" dirty="0" err="1">
                <a:solidFill>
                  <a:srgbClr val="C00000"/>
                </a:solidFill>
                <a:latin typeface="Consolas" pitchFamily="49" charset="0"/>
                <a:cs typeface="+mn-cs"/>
              </a:rPr>
              <a:t>public</a:t>
            </a:r>
            <a:r>
              <a:rPr lang="de-DE" sz="1100" b="1" dirty="0">
                <a:solidFill>
                  <a:srgbClr val="C00000"/>
                </a:solidFill>
                <a:latin typeface="Consolas" pitchFamily="49" charset="0"/>
                <a:cs typeface="+mn-cs"/>
              </a:rPr>
              <a:t> </a:t>
            </a:r>
            <a:r>
              <a:rPr lang="de-DE" sz="1100" b="1" dirty="0" err="1">
                <a:solidFill>
                  <a:srgbClr val="C00000"/>
                </a:solidFill>
                <a:latin typeface="Consolas" pitchFamily="49" charset="0"/>
                <a:cs typeface="+mn-cs"/>
              </a:rPr>
              <a:t>class</a:t>
            </a:r>
            <a:r>
              <a:rPr lang="de-DE" sz="1100" b="1" dirty="0">
                <a:latin typeface="Consolas" pitchFamily="49" charset="0"/>
                <a:cs typeface="+mn-cs"/>
              </a:rPr>
              <a:t> </a:t>
            </a:r>
            <a:r>
              <a:rPr lang="de-DE" sz="1100" b="1" dirty="0" err="1">
                <a:latin typeface="Consolas" pitchFamily="49" charset="0"/>
                <a:cs typeface="+mn-cs"/>
              </a:rPr>
              <a:t>WuggyControl</a:t>
            </a:r>
            <a:r>
              <a:rPr lang="de-DE" sz="1100" b="1" dirty="0">
                <a:latin typeface="Consolas" pitchFamily="49" charset="0"/>
                <a:cs typeface="+mn-cs"/>
              </a:rPr>
              <a:t> : </a:t>
            </a:r>
            <a:r>
              <a:rPr lang="de-DE" sz="1100" b="1" dirty="0" err="1">
                <a:solidFill>
                  <a:schemeClr val="accent1">
                    <a:lumMod val="50000"/>
                  </a:schemeClr>
                </a:solidFill>
                <a:latin typeface="Consolas" pitchFamily="49" charset="0"/>
                <a:cs typeface="+mn-cs"/>
              </a:rPr>
              <a:t>MonoBehaviour</a:t>
            </a:r>
            <a:r>
              <a:rPr lang="de-DE" sz="1100" b="1" dirty="0">
                <a:solidFill>
                  <a:schemeClr val="accent1">
                    <a:lumMod val="50000"/>
                  </a:schemeClr>
                </a:solidFill>
                <a:latin typeface="Consolas" pitchFamily="49" charset="0"/>
                <a:cs typeface="+mn-cs"/>
              </a:rPr>
              <a:t> </a:t>
            </a:r>
            <a:r>
              <a:rPr lang="de-DE" sz="1100" b="1" dirty="0">
                <a:latin typeface="Consolas" pitchFamily="49" charset="0"/>
                <a:cs typeface="+mn-cs"/>
              </a:rPr>
              <a:t>{</a:t>
            </a:r>
          </a:p>
          <a:p>
            <a:pPr>
              <a:defRPr/>
            </a:pPr>
            <a:endParaRPr lang="de-DE" sz="1100" b="1" dirty="0">
              <a:latin typeface="Consolas" pitchFamily="49" charset="0"/>
              <a:cs typeface="+mn-cs"/>
            </a:endParaRPr>
          </a:p>
          <a:p>
            <a:pPr>
              <a:defRPr/>
            </a:pPr>
            <a:r>
              <a:rPr lang="de-DE" sz="1100" b="1" dirty="0">
                <a:latin typeface="Consolas" pitchFamily="49" charset="0"/>
                <a:cs typeface="+mn-cs"/>
              </a:rPr>
              <a:t>    </a:t>
            </a:r>
            <a:r>
              <a:rPr lang="de-DE" sz="1100" b="1" dirty="0" err="1">
                <a:solidFill>
                  <a:srgbClr val="C00000"/>
                </a:solidFill>
                <a:latin typeface="Consolas" pitchFamily="49" charset="0"/>
                <a:cs typeface="+mn-cs"/>
              </a:rPr>
              <a:t>public</a:t>
            </a:r>
            <a:r>
              <a:rPr lang="de-DE" sz="1100" b="1" dirty="0">
                <a:solidFill>
                  <a:srgbClr val="C00000"/>
                </a:solidFill>
                <a:latin typeface="Consolas" pitchFamily="49" charset="0"/>
                <a:cs typeface="+mn-cs"/>
              </a:rPr>
              <a:t> </a:t>
            </a:r>
            <a:r>
              <a:rPr lang="de-DE" sz="1100" b="1" dirty="0">
                <a:solidFill>
                  <a:schemeClr val="accent1">
                    <a:lumMod val="50000"/>
                  </a:schemeClr>
                </a:solidFill>
                <a:latin typeface="Consolas" pitchFamily="49" charset="0"/>
                <a:cs typeface="+mn-cs"/>
              </a:rPr>
              <a:t>Color</a:t>
            </a:r>
            <a:r>
              <a:rPr lang="de-DE" sz="1100" b="1" dirty="0">
                <a:latin typeface="Consolas" pitchFamily="49" charset="0"/>
                <a:cs typeface="+mn-cs"/>
              </a:rPr>
              <a:t> </a:t>
            </a:r>
            <a:r>
              <a:rPr lang="de-DE" sz="1100" b="1" dirty="0" err="1">
                <a:latin typeface="Consolas" pitchFamily="49" charset="0"/>
                <a:cs typeface="+mn-cs"/>
              </a:rPr>
              <a:t>meineLieblingsfarbe</a:t>
            </a:r>
            <a:r>
              <a:rPr lang="de-DE" sz="1100" b="1" dirty="0">
                <a:latin typeface="Consolas" pitchFamily="49" charset="0"/>
                <a:cs typeface="+mn-cs"/>
              </a:rPr>
              <a:t>;</a:t>
            </a:r>
          </a:p>
          <a:p>
            <a:pPr>
              <a:defRPr/>
            </a:pPr>
            <a:endParaRPr lang="de-DE" sz="1100" b="1" dirty="0">
              <a:latin typeface="Consolas" pitchFamily="49" charset="0"/>
              <a:cs typeface="+mn-cs"/>
            </a:endParaRPr>
          </a:p>
        </p:txBody>
      </p:sp>
      <p:sp>
        <p:nvSpPr>
          <p:cNvPr id="7" name="Nach unten gekrümmter Pfeil 6"/>
          <p:cNvSpPr/>
          <p:nvPr/>
        </p:nvSpPr>
        <p:spPr>
          <a:xfrm>
            <a:off x="4041775" y="3849688"/>
            <a:ext cx="2736850" cy="836612"/>
          </a:xfrm>
          <a:prstGeom prst="curvedDownArrow">
            <a:avLst/>
          </a:prstGeom>
          <a:solidFill>
            <a:srgbClr val="FFC0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>
              <a:solidFill>
                <a:schemeClr val="tx1"/>
              </a:solidFill>
            </a:endParaRPr>
          </a:p>
        </p:txBody>
      </p:sp>
      <p:sp>
        <p:nvSpPr>
          <p:cNvPr id="8" name="Nach unten gekrümmter Pfeil 7"/>
          <p:cNvSpPr/>
          <p:nvPr/>
        </p:nvSpPr>
        <p:spPr>
          <a:xfrm flipV="1">
            <a:off x="3071814" y="4868863"/>
            <a:ext cx="6192837" cy="1111250"/>
          </a:xfrm>
          <a:prstGeom prst="curvedDownArrow">
            <a:avLst/>
          </a:prstGeom>
          <a:solidFill>
            <a:srgbClr val="FFC0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Skripting Aufgaben</a:t>
            </a:r>
          </a:p>
        </p:txBody>
      </p:sp>
      <p:sp>
        <p:nvSpPr>
          <p:cNvPr id="47107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mtClean="0"/>
              <a:t>Typische Skript-Aufgaben</a:t>
            </a:r>
          </a:p>
          <a:p>
            <a:pPr lvl="1"/>
            <a:r>
              <a:rPr lang="de-DE" smtClean="0"/>
              <a:t>Auf Kollision reagieren</a:t>
            </a:r>
          </a:p>
          <a:p>
            <a:pPr lvl="1"/>
            <a:r>
              <a:rPr lang="de-DE" smtClean="0"/>
              <a:t>Auf Eingabe reagieren</a:t>
            </a:r>
          </a:p>
          <a:p>
            <a:pPr lvl="2"/>
            <a:r>
              <a:rPr lang="de-DE" smtClean="0"/>
              <a:t>Maus</a:t>
            </a:r>
          </a:p>
          <a:p>
            <a:pPr lvl="2"/>
            <a:r>
              <a:rPr lang="de-DE" smtClean="0"/>
              <a:t>Tastatur</a:t>
            </a:r>
          </a:p>
          <a:p>
            <a:pPr lvl="2"/>
            <a:r>
              <a:rPr lang="de-DE" smtClean="0"/>
              <a:t>Gamepad</a:t>
            </a:r>
          </a:p>
          <a:p>
            <a:pPr lvl="1"/>
            <a:r>
              <a:rPr lang="de-DE" smtClean="0"/>
              <a:t>Animationen triggern</a:t>
            </a:r>
          </a:p>
          <a:p>
            <a:pPr lvl="1"/>
            <a:r>
              <a:rPr lang="de-DE" smtClean="0"/>
              <a:t>Auf Animations-Events reagieren</a:t>
            </a:r>
          </a:p>
          <a:p>
            <a:pPr lvl="1"/>
            <a:r>
              <a:rPr lang="de-DE" smtClean="0"/>
              <a:t>Sound triggern</a:t>
            </a:r>
          </a:p>
          <a:p>
            <a:pPr lvl="1"/>
            <a:r>
              <a:rPr lang="de-DE" smtClean="0"/>
              <a:t>Andere Objekte benachrichtigen</a:t>
            </a:r>
          </a:p>
          <a:p>
            <a:pPr lvl="1"/>
            <a:endParaRPr lang="de-DE" smtClean="0"/>
          </a:p>
          <a:p>
            <a:pPr lvl="1"/>
            <a:endParaRPr lang="de-DE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dirty="0" smtClean="0"/>
              <a:t>Ende Block 5</a:t>
            </a:r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ctr" eaLnBrk="1" hangingPunct="1">
              <a:buFont typeface="Wingdings" pitchFamily="2" charset="2"/>
              <a:buNone/>
            </a:pPr>
            <a:endParaRPr lang="de-DE" smtClean="0"/>
          </a:p>
          <a:p>
            <a:pPr algn="ctr" eaLnBrk="1" hangingPunct="1">
              <a:buFont typeface="Wingdings" pitchFamily="2" charset="2"/>
              <a:buNone/>
            </a:pPr>
            <a:endParaRPr lang="de-DE" smtClean="0"/>
          </a:p>
          <a:p>
            <a:pPr algn="ctr" eaLnBrk="1" hangingPunct="1">
              <a:buFont typeface="Wingdings" pitchFamily="2" charset="2"/>
              <a:buNone/>
            </a:pPr>
            <a:endParaRPr lang="de-DE" smtClean="0"/>
          </a:p>
          <a:p>
            <a:pPr algn="ctr" eaLnBrk="1" hangingPunct="1">
              <a:buFont typeface="Wingdings" pitchFamily="2" charset="2"/>
              <a:buNone/>
            </a:pPr>
            <a:endParaRPr lang="de-DE" smtClean="0"/>
          </a:p>
          <a:p>
            <a:pPr algn="ctr" eaLnBrk="1" hangingPunct="1">
              <a:buFont typeface="Wingdings" pitchFamily="2" charset="2"/>
              <a:buNone/>
            </a:pPr>
            <a:endParaRPr lang="de-DE" smtClean="0"/>
          </a:p>
          <a:p>
            <a:pPr algn="ctr" eaLnBrk="1" hangingPunct="1">
              <a:buFont typeface="Wingdings" pitchFamily="2" charset="2"/>
              <a:buNone/>
            </a:pPr>
            <a:r>
              <a:rPr lang="de-DE" smtClean="0"/>
              <a:t>Vielen Dank für Ihre Aufmerksamkeit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74" name="Rectangle 6"/>
          <p:cNvSpPr>
            <a:spLocks noChangeArrowheads="1"/>
          </p:cNvSpPr>
          <p:nvPr/>
        </p:nvSpPr>
        <p:spPr bwMode="auto">
          <a:xfrm>
            <a:off x="1199456" y="1628800"/>
            <a:ext cx="10992544" cy="1152128"/>
          </a:xfrm>
          <a:prstGeom prst="rect">
            <a:avLst/>
          </a:prstGeom>
          <a:solidFill>
            <a:srgbClr val="F8808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4096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dirty="0" smtClean="0"/>
              <a:t>Agenda 6</a:t>
            </a:r>
          </a:p>
        </p:txBody>
      </p:sp>
      <p:sp>
        <p:nvSpPr>
          <p:cNvPr id="307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Terrainvisualisierung</a:t>
            </a:r>
          </a:p>
          <a:p>
            <a:pPr lvl="1"/>
            <a:r>
              <a:rPr lang="de-DE" dirty="0" smtClean="0"/>
              <a:t>Terraindaten</a:t>
            </a:r>
          </a:p>
          <a:p>
            <a:pPr lvl="2"/>
            <a:r>
              <a:rPr lang="de-DE" dirty="0" smtClean="0"/>
              <a:t>Herausforderung </a:t>
            </a:r>
            <a:r>
              <a:rPr lang="de-DE" dirty="0" err="1" smtClean="0"/>
              <a:t>Datengrösse</a:t>
            </a:r>
            <a:endParaRPr lang="de-DE" dirty="0" smtClean="0"/>
          </a:p>
          <a:p>
            <a:pPr lvl="2"/>
            <a:r>
              <a:rPr lang="de-DE" dirty="0" smtClean="0"/>
              <a:t>Unterschiedliche Datenkanäle</a:t>
            </a:r>
          </a:p>
          <a:p>
            <a:pPr lvl="1"/>
            <a:endParaRPr lang="de-DE" dirty="0" smtClean="0"/>
          </a:p>
          <a:p>
            <a:pPr lvl="1"/>
            <a:r>
              <a:rPr lang="de-DE" dirty="0" smtClean="0"/>
              <a:t>Datenauswahl/Datenreduktion</a:t>
            </a:r>
          </a:p>
          <a:p>
            <a:pPr lvl="2"/>
            <a:r>
              <a:rPr lang="de-DE" dirty="0" smtClean="0"/>
              <a:t>Sichtbarkeitskegel</a:t>
            </a:r>
          </a:p>
          <a:p>
            <a:pPr lvl="2"/>
            <a:r>
              <a:rPr lang="de-DE" dirty="0" smtClean="0"/>
              <a:t>Selektive Wahl der Auflösungsstufen</a:t>
            </a:r>
          </a:p>
          <a:p>
            <a:pPr>
              <a:buFont typeface="Verdana" pitchFamily="34" charset="0"/>
              <a:buNone/>
            </a:pPr>
            <a:endParaRPr lang="de-DE" dirty="0" smtClean="0"/>
          </a:p>
          <a:p>
            <a:pPr lvl="1"/>
            <a:r>
              <a:rPr lang="de-DE" dirty="0" smtClean="0"/>
              <a:t>Visualisierung</a:t>
            </a:r>
          </a:p>
          <a:p>
            <a:pPr lvl="2"/>
            <a:r>
              <a:rPr lang="de-DE" dirty="0" smtClean="0"/>
              <a:t>Nahtlose Darstellung der Höhendaten</a:t>
            </a:r>
          </a:p>
          <a:p>
            <a:pPr lvl="2"/>
            <a:r>
              <a:rPr lang="de-DE" dirty="0" smtClean="0"/>
              <a:t>Kugelprojektion</a:t>
            </a:r>
          </a:p>
          <a:p>
            <a:pPr lvl="1" eaLnBrk="1" hangingPunct="1">
              <a:defRPr/>
            </a:pPr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val="541806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1863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1863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6374" grpId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Gekachelter Datenzugriff</a:t>
            </a:r>
          </a:p>
        </p:txBody>
      </p:sp>
      <p:sp>
        <p:nvSpPr>
          <p:cNvPr id="130052" name="Rectangle 4"/>
          <p:cNvSpPr>
            <a:spLocks noChangeArrowheads="1"/>
          </p:cNvSpPr>
          <p:nvPr/>
        </p:nvSpPr>
        <p:spPr bwMode="auto">
          <a:xfrm>
            <a:off x="6024564" y="1628775"/>
            <a:ext cx="4027487" cy="4497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l">
              <a:spcBef>
                <a:spcPct val="20000"/>
              </a:spcBef>
            </a:pPr>
            <a:r>
              <a:rPr lang="de-DE" sz="1600" dirty="0">
                <a:latin typeface="+mn-lt"/>
              </a:rPr>
              <a:t>1. Voraussetzung für </a:t>
            </a:r>
            <a:r>
              <a:rPr lang="de-DE" sz="1600" dirty="0" err="1">
                <a:latin typeface="+mn-lt"/>
              </a:rPr>
              <a:t>performante</a:t>
            </a:r>
            <a:r>
              <a:rPr lang="de-DE" sz="1600">
                <a:latin typeface="+mn-lt"/>
              </a:rPr>
              <a:t> Visualisierung</a:t>
            </a:r>
            <a:endParaRPr lang="de-DE" sz="1600" dirty="0">
              <a:latin typeface="+mn-lt"/>
            </a:endParaRPr>
          </a:p>
          <a:p>
            <a:pPr marL="465138" lvl="1" indent="-285750" fontAlgn="t">
              <a:spcBef>
                <a:spcPct val="20000"/>
              </a:spcBef>
              <a:buFont typeface="Verdana" pitchFamily="34" charset="0"/>
              <a:buChar char="-"/>
            </a:pPr>
            <a:r>
              <a:rPr lang="de-DE" sz="1600" dirty="0">
                <a:latin typeface="+mn-lt"/>
              </a:rPr>
              <a:t>Wahlfreier Zugriff auf rechteckige Ausschnitte der Daten</a:t>
            </a:r>
          </a:p>
          <a:p>
            <a:pPr marL="465138" lvl="1" indent="-285750" fontAlgn="t">
              <a:spcBef>
                <a:spcPct val="20000"/>
              </a:spcBef>
              <a:buFont typeface="Verdana" pitchFamily="34" charset="0"/>
              <a:buChar char="-"/>
            </a:pPr>
            <a:r>
              <a:rPr lang="de-DE" sz="1600" dirty="0">
                <a:latin typeface="+mn-lt"/>
              </a:rPr>
              <a:t>Zugriffskomplexität nur abhängig von angeforderter </a:t>
            </a:r>
            <a:r>
              <a:rPr lang="de-DE" sz="1600" dirty="0" err="1">
                <a:latin typeface="+mn-lt"/>
              </a:rPr>
              <a:t>Grösse</a:t>
            </a:r>
            <a:r>
              <a:rPr lang="de-DE" sz="1600" dirty="0">
                <a:latin typeface="+mn-lt"/>
              </a:rPr>
              <a:t>, nicht von </a:t>
            </a:r>
            <a:r>
              <a:rPr lang="de-DE" sz="1600" dirty="0" err="1">
                <a:latin typeface="+mn-lt"/>
              </a:rPr>
              <a:t>Gesamtdatengrösse</a:t>
            </a:r>
            <a:endParaRPr lang="de-DE" sz="1600" dirty="0">
              <a:latin typeface="+mn-lt"/>
            </a:endParaRPr>
          </a:p>
          <a:p>
            <a:pPr marL="465138" lvl="1" indent="-285750" fontAlgn="t">
              <a:spcBef>
                <a:spcPct val="20000"/>
              </a:spcBef>
              <a:buFont typeface="Verdana" pitchFamily="34" charset="0"/>
              <a:buChar char="-"/>
            </a:pPr>
            <a:endParaRPr lang="de-DE" sz="1600" dirty="0">
              <a:latin typeface="+mn-lt"/>
            </a:endParaRPr>
          </a:p>
          <a:p>
            <a:pPr algn="l">
              <a:spcBef>
                <a:spcPct val="20000"/>
              </a:spcBef>
            </a:pPr>
            <a:r>
              <a:rPr lang="de-DE" sz="1600" dirty="0">
                <a:latin typeface="+mn-lt"/>
              </a:rPr>
              <a:t>Lösung</a:t>
            </a:r>
          </a:p>
          <a:p>
            <a:pPr marL="465138" lvl="1" indent="-285750" fontAlgn="t">
              <a:spcBef>
                <a:spcPct val="20000"/>
              </a:spcBef>
              <a:buFont typeface="Verdana" pitchFamily="34" charset="0"/>
              <a:buChar char="-"/>
            </a:pPr>
            <a:r>
              <a:rPr lang="de-DE" sz="1600" dirty="0">
                <a:latin typeface="+mn-lt"/>
              </a:rPr>
              <a:t>Daten liegen gekachelt vor</a:t>
            </a:r>
          </a:p>
          <a:p>
            <a:pPr marL="465138" lvl="1" indent="-285750" fontAlgn="t">
              <a:spcBef>
                <a:spcPct val="20000"/>
              </a:spcBef>
              <a:buFont typeface="Verdana" pitchFamily="34" charset="0"/>
              <a:buChar char="-"/>
            </a:pPr>
            <a:r>
              <a:rPr lang="de-DE" sz="1600" dirty="0">
                <a:latin typeface="+mn-lt"/>
              </a:rPr>
              <a:t>Datenzugriff beschränkt sich auf betroffene Kacheln</a:t>
            </a:r>
          </a:p>
          <a:p>
            <a:pPr marL="465138" lvl="1" indent="-285750" fontAlgn="t">
              <a:spcBef>
                <a:spcPct val="20000"/>
              </a:spcBef>
              <a:buFont typeface="Verdana" pitchFamily="34" charset="0"/>
              <a:buChar char="-"/>
            </a:pPr>
            <a:r>
              <a:rPr lang="de-DE" sz="1600" dirty="0">
                <a:latin typeface="+mn-lt"/>
              </a:rPr>
              <a:t>Nicht betroffene Daten müssen nicht angefasst werden</a:t>
            </a:r>
          </a:p>
          <a:p>
            <a:pPr marL="465138" lvl="1" indent="-285750" fontAlgn="t">
              <a:spcBef>
                <a:spcPct val="20000"/>
              </a:spcBef>
            </a:pPr>
            <a:endParaRPr lang="de-DE" sz="1600" dirty="0">
              <a:latin typeface="Verdana" pitchFamily="34" charset="0"/>
            </a:endParaRPr>
          </a:p>
        </p:txBody>
      </p:sp>
      <p:pic>
        <p:nvPicPr>
          <p:cNvPr id="130054" name="Picture 6" descr="TiledAcces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1088" y="2133600"/>
            <a:ext cx="3097212" cy="3068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0055" name="Picture 7" descr="TiledAccess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1088" y="2133600"/>
            <a:ext cx="3097212" cy="3067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0057" name="Picture 9" descr="TiledAccess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4113" y="2205038"/>
            <a:ext cx="2951162" cy="2919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950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5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005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5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3005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130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5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3005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130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5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3005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000"/>
                                        <p:tgtEl>
                                          <p:spTgt spid="1300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Datenpyramiden</a:t>
            </a:r>
          </a:p>
        </p:txBody>
      </p:sp>
      <p:sp>
        <p:nvSpPr>
          <p:cNvPr id="132099" name="Rectangle 3"/>
          <p:cNvSpPr>
            <a:spLocks noChangeArrowheads="1"/>
          </p:cNvSpPr>
          <p:nvPr/>
        </p:nvSpPr>
        <p:spPr bwMode="auto">
          <a:xfrm>
            <a:off x="6024564" y="1628775"/>
            <a:ext cx="4027487" cy="4497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l">
              <a:spcBef>
                <a:spcPct val="20000"/>
              </a:spcBef>
            </a:pPr>
            <a:r>
              <a:rPr lang="de-DE" sz="1600" dirty="0">
                <a:latin typeface="+mn-lt"/>
              </a:rPr>
              <a:t>2. Voraussetzung für </a:t>
            </a:r>
            <a:r>
              <a:rPr lang="de-DE" sz="1600" dirty="0" err="1">
                <a:latin typeface="+mn-lt"/>
              </a:rPr>
              <a:t>performante</a:t>
            </a:r>
            <a:r>
              <a:rPr lang="de-DE" sz="1600" dirty="0">
                <a:latin typeface="+mn-lt"/>
              </a:rPr>
              <a:t> Visualisierung: Schneller Zugriff auf gröbere Auflösungen.</a:t>
            </a:r>
          </a:p>
          <a:p>
            <a:pPr marL="465138" lvl="1" indent="-285750" fontAlgn="t">
              <a:spcBef>
                <a:spcPct val="20000"/>
              </a:spcBef>
              <a:buFont typeface="Verdana" pitchFamily="34" charset="0"/>
              <a:buChar char="-"/>
            </a:pPr>
            <a:r>
              <a:rPr lang="de-DE" sz="1600" dirty="0">
                <a:latin typeface="+mn-lt"/>
              </a:rPr>
              <a:t>Für Überblicke müssen sehr </a:t>
            </a:r>
            <a:r>
              <a:rPr lang="de-DE" sz="1600" dirty="0" err="1">
                <a:latin typeface="+mn-lt"/>
              </a:rPr>
              <a:t>grosse</a:t>
            </a:r>
            <a:r>
              <a:rPr lang="de-DE" sz="1600" dirty="0">
                <a:latin typeface="+mn-lt"/>
              </a:rPr>
              <a:t> Datenausschnitte schnell abgerufen werden können.</a:t>
            </a:r>
          </a:p>
          <a:p>
            <a:pPr marL="465138" lvl="1" indent="-285750" fontAlgn="t">
              <a:spcBef>
                <a:spcPct val="20000"/>
              </a:spcBef>
              <a:buFont typeface="Verdana" pitchFamily="34" charset="0"/>
              <a:buChar char="-"/>
            </a:pPr>
            <a:r>
              <a:rPr lang="de-DE" sz="1600" dirty="0">
                <a:latin typeface="+mn-lt"/>
              </a:rPr>
              <a:t>Auflösung muss dann aber nicht von höchster Qualität sein</a:t>
            </a:r>
          </a:p>
          <a:p>
            <a:pPr algn="l">
              <a:spcBef>
                <a:spcPct val="20000"/>
              </a:spcBef>
            </a:pPr>
            <a:endParaRPr lang="de-DE" sz="1600" dirty="0">
              <a:latin typeface="+mn-lt"/>
            </a:endParaRPr>
          </a:p>
          <a:p>
            <a:pPr algn="l">
              <a:spcBef>
                <a:spcPct val="20000"/>
              </a:spcBef>
            </a:pPr>
            <a:r>
              <a:rPr lang="de-DE" sz="1600" dirty="0">
                <a:latin typeface="+mn-lt"/>
              </a:rPr>
              <a:t>Lösung</a:t>
            </a:r>
          </a:p>
          <a:p>
            <a:pPr marL="465138" lvl="1" indent="-285750" fontAlgn="t">
              <a:spcBef>
                <a:spcPct val="20000"/>
              </a:spcBef>
              <a:buFont typeface="Verdana" pitchFamily="34" charset="0"/>
              <a:buChar char="-"/>
            </a:pPr>
            <a:r>
              <a:rPr lang="de-DE" sz="1600" dirty="0">
                <a:latin typeface="+mn-lt"/>
              </a:rPr>
              <a:t>Daten liegen in Pyramiden von Kacheln gleicher Komplexität vor</a:t>
            </a:r>
          </a:p>
          <a:p>
            <a:pPr marL="465138" lvl="1" indent="-285750" fontAlgn="t">
              <a:spcBef>
                <a:spcPct val="20000"/>
              </a:spcBef>
              <a:buFont typeface="Verdana" pitchFamily="34" charset="0"/>
              <a:buChar char="-"/>
            </a:pPr>
            <a:r>
              <a:rPr lang="de-DE" sz="1600" dirty="0">
                <a:latin typeface="+mn-lt"/>
              </a:rPr>
              <a:t>Eine Kachel einer gröberen Stufe enthält eine vereinfachte Version der Daten aus vier Kacheln der nächst feineren Stufe</a:t>
            </a:r>
          </a:p>
          <a:p>
            <a:pPr marL="465138" lvl="1" indent="-285750" fontAlgn="t">
              <a:spcBef>
                <a:spcPct val="20000"/>
              </a:spcBef>
              <a:buFont typeface="Verdana" pitchFamily="34" charset="0"/>
              <a:buChar char="-"/>
            </a:pPr>
            <a:endParaRPr lang="de-DE" sz="1600" dirty="0">
              <a:latin typeface="Verdana" pitchFamily="34" charset="0"/>
            </a:endParaRPr>
          </a:p>
        </p:txBody>
      </p:sp>
      <p:pic>
        <p:nvPicPr>
          <p:cNvPr id="132104" name="Picture 8" descr="Pyramid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9651" y="1844676"/>
            <a:ext cx="3281363" cy="3744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2105" name="Picture 9" descr="Pyramid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9651" y="1844676"/>
            <a:ext cx="3279775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2106" name="Picture 10" descr="Pyramid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9651" y="1844676"/>
            <a:ext cx="3279775" cy="3744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2107" name="Picture 11" descr="Pyramid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9650" y="1844676"/>
            <a:ext cx="3282950" cy="3744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2108" name="Picture 12" descr="Pyramid5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9651" y="1844676"/>
            <a:ext cx="3281363" cy="3744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7884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0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20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0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320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132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132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132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0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320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000"/>
                                        <p:tgtEl>
                                          <p:spTgt spid="132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Unterschiedliche Datentypen</a:t>
            </a:r>
          </a:p>
        </p:txBody>
      </p:sp>
      <p:sp>
        <p:nvSpPr>
          <p:cNvPr id="134147" name="Rectangle 3"/>
          <p:cNvSpPr>
            <a:spLocks noChangeArrowheads="1"/>
          </p:cNvSpPr>
          <p:nvPr/>
        </p:nvSpPr>
        <p:spPr bwMode="auto">
          <a:xfrm>
            <a:off x="4008438" y="1628775"/>
            <a:ext cx="6043612" cy="4497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l">
              <a:spcBef>
                <a:spcPct val="20000"/>
              </a:spcBef>
            </a:pPr>
            <a:r>
              <a:rPr lang="de-DE" sz="1600" dirty="0">
                <a:latin typeface="+mn-lt"/>
              </a:rPr>
              <a:t>Gekachelte Datenpyramiden für folgende Typen von Daten</a:t>
            </a:r>
          </a:p>
          <a:p>
            <a:pPr algn="l">
              <a:spcBef>
                <a:spcPct val="20000"/>
              </a:spcBef>
            </a:pPr>
            <a:endParaRPr lang="de-DE" sz="1600" dirty="0">
              <a:latin typeface="+mn-lt"/>
            </a:endParaRPr>
          </a:p>
          <a:p>
            <a:pPr marL="465138" lvl="1" indent="-285750" fontAlgn="t">
              <a:spcBef>
                <a:spcPct val="20000"/>
              </a:spcBef>
              <a:buFont typeface="Verdana" pitchFamily="34" charset="0"/>
              <a:buChar char="-"/>
            </a:pPr>
            <a:r>
              <a:rPr lang="de-DE" sz="1600" dirty="0">
                <a:latin typeface="+mn-lt"/>
              </a:rPr>
              <a:t>Rasterbilder/</a:t>
            </a:r>
            <a:r>
              <a:rPr lang="de-DE" sz="1600" dirty="0" err="1">
                <a:latin typeface="+mn-lt"/>
              </a:rPr>
              <a:t>Orthophotos</a:t>
            </a:r>
            <a:endParaRPr lang="de-DE" sz="1600" dirty="0">
              <a:latin typeface="+mn-lt"/>
            </a:endParaRPr>
          </a:p>
          <a:p>
            <a:pPr marL="465138" lvl="1" indent="-285750" fontAlgn="t">
              <a:spcBef>
                <a:spcPct val="20000"/>
              </a:spcBef>
              <a:buFont typeface="Verdana" pitchFamily="34" charset="0"/>
              <a:buChar char="-"/>
            </a:pPr>
            <a:endParaRPr lang="de-DE" sz="1600" dirty="0">
              <a:latin typeface="+mn-lt"/>
            </a:endParaRPr>
          </a:p>
          <a:p>
            <a:pPr marL="465138" lvl="1" indent="-285750" fontAlgn="t">
              <a:spcBef>
                <a:spcPct val="20000"/>
              </a:spcBef>
              <a:buFont typeface="Verdana" pitchFamily="34" charset="0"/>
              <a:buChar char="-"/>
            </a:pPr>
            <a:endParaRPr lang="de-DE" sz="1600" dirty="0">
              <a:latin typeface="+mn-lt"/>
            </a:endParaRPr>
          </a:p>
          <a:p>
            <a:pPr marL="465138" lvl="1" indent="-285750" fontAlgn="t">
              <a:spcBef>
                <a:spcPct val="20000"/>
              </a:spcBef>
              <a:buFont typeface="Verdana" pitchFamily="34" charset="0"/>
              <a:buChar char="-"/>
            </a:pPr>
            <a:r>
              <a:rPr lang="de-DE" sz="1600" dirty="0">
                <a:latin typeface="+mn-lt"/>
              </a:rPr>
              <a:t>Höhendaten (DEM, DHM)</a:t>
            </a:r>
          </a:p>
          <a:p>
            <a:pPr marL="465138" lvl="1" indent="-285750" fontAlgn="t">
              <a:spcBef>
                <a:spcPct val="20000"/>
              </a:spcBef>
              <a:buFont typeface="Verdana" pitchFamily="34" charset="0"/>
              <a:buChar char="-"/>
            </a:pPr>
            <a:endParaRPr lang="de-DE" sz="1600" dirty="0">
              <a:latin typeface="+mn-lt"/>
            </a:endParaRPr>
          </a:p>
          <a:p>
            <a:pPr marL="465138" lvl="1" indent="-285750" fontAlgn="t">
              <a:spcBef>
                <a:spcPct val="20000"/>
              </a:spcBef>
              <a:buFont typeface="Verdana" pitchFamily="34" charset="0"/>
              <a:buChar char="-"/>
            </a:pPr>
            <a:endParaRPr lang="de-DE" sz="1600" dirty="0">
              <a:latin typeface="+mn-lt"/>
            </a:endParaRPr>
          </a:p>
          <a:p>
            <a:pPr marL="465138" lvl="1" indent="-285750" fontAlgn="t">
              <a:spcBef>
                <a:spcPct val="20000"/>
              </a:spcBef>
              <a:buFont typeface="Verdana" pitchFamily="34" charset="0"/>
              <a:buChar char="-"/>
            </a:pPr>
            <a:r>
              <a:rPr lang="de-DE" sz="1600" dirty="0">
                <a:latin typeface="+mn-lt"/>
              </a:rPr>
              <a:t>2D Vektor-Daten</a:t>
            </a:r>
          </a:p>
          <a:p>
            <a:pPr marL="465138" lvl="1" indent="-285750" fontAlgn="t">
              <a:spcBef>
                <a:spcPct val="20000"/>
              </a:spcBef>
              <a:buFont typeface="Verdana" pitchFamily="34" charset="0"/>
              <a:buChar char="-"/>
            </a:pPr>
            <a:endParaRPr lang="de-DE" sz="1600" dirty="0">
              <a:latin typeface="+mn-lt"/>
            </a:endParaRPr>
          </a:p>
          <a:p>
            <a:pPr marL="465138" lvl="1" indent="-285750" fontAlgn="t">
              <a:spcBef>
                <a:spcPct val="20000"/>
              </a:spcBef>
              <a:buFont typeface="Verdana" pitchFamily="34" charset="0"/>
              <a:buChar char="-"/>
            </a:pPr>
            <a:endParaRPr lang="de-DE" sz="1600" dirty="0">
              <a:latin typeface="+mn-lt"/>
            </a:endParaRPr>
          </a:p>
          <a:p>
            <a:pPr marL="465138" lvl="1" indent="-285750" fontAlgn="t">
              <a:spcBef>
                <a:spcPct val="20000"/>
              </a:spcBef>
              <a:buFont typeface="Verdana" pitchFamily="34" charset="0"/>
              <a:buChar char="-"/>
            </a:pPr>
            <a:r>
              <a:rPr lang="de-DE" sz="1600" dirty="0">
                <a:latin typeface="+mn-lt"/>
              </a:rPr>
              <a:t>3D Objekte (POI-Schilder, Gebäude)</a:t>
            </a:r>
          </a:p>
          <a:p>
            <a:pPr algn="l">
              <a:spcBef>
                <a:spcPct val="20000"/>
              </a:spcBef>
            </a:pPr>
            <a:endParaRPr lang="de-DE" sz="1600" dirty="0">
              <a:latin typeface="Verdana" pitchFamily="34" charset="0"/>
            </a:endParaRPr>
          </a:p>
        </p:txBody>
      </p:sp>
      <p:pic>
        <p:nvPicPr>
          <p:cNvPr id="134153" name="Picture 9" descr="DataElevati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251" y="3141664"/>
            <a:ext cx="576263" cy="630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4154" name="Picture 10" descr="DataRasterImag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251" y="2276475"/>
            <a:ext cx="576263" cy="630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4155" name="Picture 11" descr="Data2DVectors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250" y="4076700"/>
            <a:ext cx="577850" cy="630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4156" name="Picture 12" descr="Data3DObjects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251" y="4941889"/>
            <a:ext cx="576263" cy="630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8082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4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134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341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0"/>
                                        <p:tgtEl>
                                          <p:spTgt spid="134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341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0"/>
                                        <p:tgtEl>
                                          <p:spTgt spid="134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4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13414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000"/>
                                        <p:tgtEl>
                                          <p:spTgt spid="134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Dreieckslisten</a:t>
            </a:r>
          </a:p>
        </p:txBody>
      </p:sp>
      <p:sp>
        <p:nvSpPr>
          <p:cNvPr id="17715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135189" y="1196976"/>
            <a:ext cx="7921625" cy="1800225"/>
          </a:xfrm>
        </p:spPr>
        <p:txBody>
          <a:bodyPr/>
          <a:lstStyle/>
          <a:p>
            <a:r>
              <a:rPr lang="de-DE" sz="2000"/>
              <a:t>Einfachste, aber auch unökonomischste Art, Dreiecksgeometrie zu repräsentieren.</a:t>
            </a:r>
          </a:p>
          <a:p>
            <a:r>
              <a:rPr lang="de-DE" sz="2000"/>
              <a:t>Lineare Punktliste, bestehend aus 3*n Punkten.</a:t>
            </a:r>
          </a:p>
          <a:p>
            <a:r>
              <a:rPr lang="de-DE" sz="2000"/>
              <a:t>Jeweils drei aufeinanderfolgende Punkte ergeben ein Dreieck.</a:t>
            </a:r>
          </a:p>
          <a:p>
            <a:r>
              <a:rPr lang="de-DE" sz="2000"/>
              <a:t>Bei Mehrfachverwendung von Punkten äusserst ineffizient.</a:t>
            </a:r>
          </a:p>
        </p:txBody>
      </p:sp>
      <p:graphicFrame>
        <p:nvGraphicFramePr>
          <p:cNvPr id="177254" name="Group 102"/>
          <p:cNvGraphicFramePr>
            <a:graphicFrameLocks noGrp="1"/>
          </p:cNvGraphicFramePr>
          <p:nvPr>
            <p:ph sz="quarter" idx="2"/>
          </p:nvPr>
        </p:nvGraphicFramePr>
        <p:xfrm>
          <a:off x="7824788" y="2997200"/>
          <a:ext cx="1795462" cy="1188720"/>
        </p:xfrm>
        <a:graphic>
          <a:graphicData uri="http://schemas.openxmlformats.org/drawingml/2006/table">
            <a:tbl>
              <a:tblPr/>
              <a:tblGrid>
                <a:gridCol w="346075"/>
                <a:gridCol w="1449387"/>
              </a:tblGrid>
              <a:tr h="3365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de-DE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ranklin Gothic Heavy" pitchFamily="34" charset="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de-DE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ranklin Gothic Demi" pitchFamily="34" charset="0"/>
                        </a:rPr>
                        <a:t>(</a:t>
                      </a:r>
                      <a:r>
                        <a:rPr kumimoji="0" lang="de-DE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A7E66"/>
                          </a:solidFill>
                          <a:effectLst/>
                          <a:latin typeface="Franklin Gothic Demi" pitchFamily="34" charset="0"/>
                        </a:rPr>
                        <a:t>-1</a:t>
                      </a:r>
                      <a:r>
                        <a:rPr kumimoji="0" lang="de-DE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ranklin Gothic Demi" pitchFamily="34" charset="0"/>
                        </a:rPr>
                        <a:t>, </a:t>
                      </a:r>
                      <a:r>
                        <a:rPr kumimoji="0" lang="de-DE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6600"/>
                          </a:solidFill>
                          <a:effectLst/>
                          <a:latin typeface="Franklin Gothic Demi" pitchFamily="34" charset="0"/>
                        </a:rPr>
                        <a:t>1</a:t>
                      </a:r>
                      <a:r>
                        <a:rPr kumimoji="0" lang="de-DE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ranklin Gothic Demi" pitchFamily="34" charset="0"/>
                        </a:rPr>
                        <a:t>, </a:t>
                      </a:r>
                      <a:r>
                        <a:rPr kumimoji="0" lang="de-DE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5C5CD6"/>
                          </a:solidFill>
                          <a:effectLst/>
                          <a:latin typeface="Franklin Gothic Demi" pitchFamily="34" charset="0"/>
                        </a:rPr>
                        <a:t>-1</a:t>
                      </a:r>
                      <a:r>
                        <a:rPr kumimoji="0" lang="de-DE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ranklin Gothic Demi" pitchFamily="34" charset="0"/>
                        </a:rPr>
                        <a:t>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49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de-DE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ranklin Gothic Heavy" pitchFamily="34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de-DE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ranklin Gothic Demi" pitchFamily="34" charset="0"/>
                        </a:rPr>
                        <a:t>(</a:t>
                      </a:r>
                      <a:r>
                        <a:rPr kumimoji="0" lang="de-DE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A7E66"/>
                          </a:solidFill>
                          <a:effectLst/>
                          <a:latin typeface="Franklin Gothic Demi" pitchFamily="34" charset="0"/>
                        </a:rPr>
                        <a:t>-1</a:t>
                      </a:r>
                      <a:r>
                        <a:rPr kumimoji="0" lang="de-DE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ranklin Gothic Demi" pitchFamily="34" charset="0"/>
                        </a:rPr>
                        <a:t>, </a:t>
                      </a:r>
                      <a:r>
                        <a:rPr kumimoji="0" lang="de-DE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6600"/>
                          </a:solidFill>
                          <a:effectLst/>
                          <a:latin typeface="Franklin Gothic Demi" pitchFamily="34" charset="0"/>
                        </a:rPr>
                        <a:t>-1</a:t>
                      </a:r>
                      <a:r>
                        <a:rPr kumimoji="0" lang="de-DE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ranklin Gothic Demi" pitchFamily="34" charset="0"/>
                        </a:rPr>
                        <a:t>, </a:t>
                      </a:r>
                      <a:r>
                        <a:rPr kumimoji="0" lang="de-DE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5C5CD6"/>
                          </a:solidFill>
                          <a:effectLst/>
                          <a:latin typeface="Franklin Gothic Demi" pitchFamily="34" charset="0"/>
                        </a:rPr>
                        <a:t>-1</a:t>
                      </a:r>
                      <a:r>
                        <a:rPr kumimoji="0" lang="de-DE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ranklin Gothic Demi" pitchFamily="34" charset="0"/>
                        </a:rPr>
                        <a:t>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65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de-DE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ranklin Gothic Heavy" pitchFamily="34" charset="0"/>
                        </a:rPr>
                        <a:t>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de-DE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ranklin Gothic Demi" pitchFamily="34" charset="0"/>
                        </a:rPr>
                        <a:t>(</a:t>
                      </a:r>
                      <a:r>
                        <a:rPr kumimoji="0" lang="de-DE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A7E66"/>
                          </a:solidFill>
                          <a:effectLst/>
                          <a:latin typeface="Franklin Gothic Demi" pitchFamily="34" charset="0"/>
                        </a:rPr>
                        <a:t>-1</a:t>
                      </a:r>
                      <a:r>
                        <a:rPr kumimoji="0" lang="de-DE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ranklin Gothic Demi" pitchFamily="34" charset="0"/>
                        </a:rPr>
                        <a:t>, </a:t>
                      </a:r>
                      <a:r>
                        <a:rPr kumimoji="0" lang="de-DE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6600"/>
                          </a:solidFill>
                          <a:effectLst/>
                          <a:latin typeface="Franklin Gothic Demi" pitchFamily="34" charset="0"/>
                        </a:rPr>
                        <a:t>-1</a:t>
                      </a:r>
                      <a:r>
                        <a:rPr kumimoji="0" lang="de-DE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ranklin Gothic Demi" pitchFamily="34" charset="0"/>
                        </a:rPr>
                        <a:t>, </a:t>
                      </a:r>
                      <a:r>
                        <a:rPr kumimoji="0" lang="de-DE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5C5CD6"/>
                          </a:solidFill>
                          <a:effectLst/>
                          <a:latin typeface="Franklin Gothic Demi" pitchFamily="34" charset="0"/>
                        </a:rPr>
                        <a:t>1</a:t>
                      </a:r>
                      <a:r>
                        <a:rPr kumimoji="0" lang="de-DE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ranklin Gothic Demi" pitchFamily="34" charset="0"/>
                        </a:rPr>
                        <a:t>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177156" name="Picture 4" descr="CubeTrifan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1451" y="2924176"/>
            <a:ext cx="3311525" cy="3248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7157" name="Picture 5" descr="CubeTrifan1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1451" y="2927351"/>
            <a:ext cx="3311525" cy="3248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7158" name="Picture 6" descr="CubeTrifan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1451" y="2928939"/>
            <a:ext cx="3311525" cy="3248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7159" name="Picture 7" descr="CubeTrifan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1451" y="2924175"/>
            <a:ext cx="3313113" cy="325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7194" name="Picture 42" descr="Coords0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6989" y="5661025"/>
            <a:ext cx="827087" cy="630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77257" name="Group 105"/>
          <p:cNvGraphicFramePr>
            <a:graphicFrameLocks noGrp="1"/>
          </p:cNvGraphicFramePr>
          <p:nvPr/>
        </p:nvGraphicFramePr>
        <p:xfrm>
          <a:off x="7824788" y="4221163"/>
          <a:ext cx="1795462" cy="1188720"/>
        </p:xfrm>
        <a:graphic>
          <a:graphicData uri="http://schemas.openxmlformats.org/drawingml/2006/table">
            <a:tbl>
              <a:tblPr/>
              <a:tblGrid>
                <a:gridCol w="346075"/>
                <a:gridCol w="1449387"/>
              </a:tblGrid>
              <a:tr h="3365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de-DE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ranklin Gothic Heavy" pitchFamily="34" charset="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de-DE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ranklin Gothic Demi" pitchFamily="34" charset="0"/>
                        </a:rPr>
                        <a:t>(</a:t>
                      </a:r>
                      <a:r>
                        <a:rPr kumimoji="0" lang="de-DE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A7E66"/>
                          </a:solidFill>
                          <a:effectLst/>
                          <a:latin typeface="Franklin Gothic Demi" pitchFamily="34" charset="0"/>
                        </a:rPr>
                        <a:t>-1</a:t>
                      </a:r>
                      <a:r>
                        <a:rPr kumimoji="0" lang="de-DE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ranklin Gothic Demi" pitchFamily="34" charset="0"/>
                        </a:rPr>
                        <a:t>, </a:t>
                      </a:r>
                      <a:r>
                        <a:rPr kumimoji="0" lang="de-DE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6600"/>
                          </a:solidFill>
                          <a:effectLst/>
                          <a:latin typeface="Franklin Gothic Demi" pitchFamily="34" charset="0"/>
                        </a:rPr>
                        <a:t>1</a:t>
                      </a:r>
                      <a:r>
                        <a:rPr kumimoji="0" lang="de-DE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ranklin Gothic Demi" pitchFamily="34" charset="0"/>
                        </a:rPr>
                        <a:t>, </a:t>
                      </a:r>
                      <a:r>
                        <a:rPr kumimoji="0" lang="de-DE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5C5CD6"/>
                          </a:solidFill>
                          <a:effectLst/>
                          <a:latin typeface="Franklin Gothic Demi" pitchFamily="34" charset="0"/>
                        </a:rPr>
                        <a:t>-1</a:t>
                      </a:r>
                      <a:r>
                        <a:rPr kumimoji="0" lang="de-DE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ranklin Gothic Demi" pitchFamily="34" charset="0"/>
                        </a:rPr>
                        <a:t>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49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de-DE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ranklin Gothic Heavy" pitchFamily="34" charset="0"/>
                        </a:rPr>
                        <a:t>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de-DE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ranklin Gothic Demi" pitchFamily="34" charset="0"/>
                        </a:rPr>
                        <a:t>(</a:t>
                      </a:r>
                      <a:r>
                        <a:rPr kumimoji="0" lang="de-DE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A7E66"/>
                          </a:solidFill>
                          <a:effectLst/>
                          <a:latin typeface="Franklin Gothic Demi" pitchFamily="34" charset="0"/>
                        </a:rPr>
                        <a:t>-1</a:t>
                      </a:r>
                      <a:r>
                        <a:rPr kumimoji="0" lang="de-DE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ranklin Gothic Demi" pitchFamily="34" charset="0"/>
                        </a:rPr>
                        <a:t>, </a:t>
                      </a:r>
                      <a:r>
                        <a:rPr kumimoji="0" lang="de-DE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6600"/>
                          </a:solidFill>
                          <a:effectLst/>
                          <a:latin typeface="Franklin Gothic Demi" pitchFamily="34" charset="0"/>
                        </a:rPr>
                        <a:t>-1</a:t>
                      </a:r>
                      <a:r>
                        <a:rPr kumimoji="0" lang="de-DE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ranklin Gothic Demi" pitchFamily="34" charset="0"/>
                        </a:rPr>
                        <a:t>, </a:t>
                      </a:r>
                      <a:r>
                        <a:rPr kumimoji="0" lang="de-DE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5C5CD6"/>
                          </a:solidFill>
                          <a:effectLst/>
                          <a:latin typeface="Franklin Gothic Demi" pitchFamily="34" charset="0"/>
                        </a:rPr>
                        <a:t>1</a:t>
                      </a:r>
                      <a:r>
                        <a:rPr kumimoji="0" lang="de-DE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ranklin Gothic Demi" pitchFamily="34" charset="0"/>
                        </a:rPr>
                        <a:t>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65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de-DE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ranklin Gothic Heavy" pitchFamily="34" charset="0"/>
                        </a:rPr>
                        <a:t>3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de-DE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ranklin Gothic Demi" pitchFamily="34" charset="0"/>
                        </a:rPr>
                        <a:t>(</a:t>
                      </a:r>
                      <a:r>
                        <a:rPr kumimoji="0" lang="de-DE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A7E66"/>
                          </a:solidFill>
                          <a:effectLst/>
                          <a:latin typeface="Franklin Gothic Demi" pitchFamily="34" charset="0"/>
                        </a:rPr>
                        <a:t>-1</a:t>
                      </a:r>
                      <a:r>
                        <a:rPr kumimoji="0" lang="de-DE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ranklin Gothic Demi" pitchFamily="34" charset="0"/>
                        </a:rPr>
                        <a:t>, </a:t>
                      </a:r>
                      <a:r>
                        <a:rPr kumimoji="0" lang="de-DE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6600"/>
                          </a:solidFill>
                          <a:effectLst/>
                          <a:latin typeface="Franklin Gothic Demi" pitchFamily="34" charset="0"/>
                        </a:rPr>
                        <a:t>1</a:t>
                      </a:r>
                      <a:r>
                        <a:rPr kumimoji="0" lang="de-DE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ranklin Gothic Demi" pitchFamily="34" charset="0"/>
                        </a:rPr>
                        <a:t>, </a:t>
                      </a:r>
                      <a:r>
                        <a:rPr kumimoji="0" lang="de-DE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5C5CD6"/>
                          </a:solidFill>
                          <a:effectLst/>
                          <a:latin typeface="Franklin Gothic Demi" pitchFamily="34" charset="0"/>
                        </a:rPr>
                        <a:t>1</a:t>
                      </a:r>
                      <a:r>
                        <a:rPr kumimoji="0" lang="de-DE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ranklin Gothic Demi" pitchFamily="34" charset="0"/>
                        </a:rPr>
                        <a:t>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77271" name="Group 119"/>
          <p:cNvGraphicFramePr>
            <a:graphicFrameLocks noGrp="1"/>
          </p:cNvGraphicFramePr>
          <p:nvPr/>
        </p:nvGraphicFramePr>
        <p:xfrm>
          <a:off x="7824788" y="5445125"/>
          <a:ext cx="1795462" cy="1188720"/>
        </p:xfrm>
        <a:graphic>
          <a:graphicData uri="http://schemas.openxmlformats.org/drawingml/2006/table">
            <a:tbl>
              <a:tblPr/>
              <a:tblGrid>
                <a:gridCol w="346075"/>
                <a:gridCol w="1449387"/>
              </a:tblGrid>
              <a:tr h="3365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de-DE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ranklin Gothic Heavy" pitchFamily="34" charset="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de-DE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ranklin Gothic Demi" pitchFamily="34" charset="0"/>
                        </a:rPr>
                        <a:t>(</a:t>
                      </a:r>
                      <a:r>
                        <a:rPr kumimoji="0" lang="de-DE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A7E66"/>
                          </a:solidFill>
                          <a:effectLst/>
                          <a:latin typeface="Franklin Gothic Demi" pitchFamily="34" charset="0"/>
                        </a:rPr>
                        <a:t>-1</a:t>
                      </a:r>
                      <a:r>
                        <a:rPr kumimoji="0" lang="de-DE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ranklin Gothic Demi" pitchFamily="34" charset="0"/>
                        </a:rPr>
                        <a:t>, </a:t>
                      </a:r>
                      <a:r>
                        <a:rPr kumimoji="0" lang="de-DE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6600"/>
                          </a:solidFill>
                          <a:effectLst/>
                          <a:latin typeface="Franklin Gothic Demi" pitchFamily="34" charset="0"/>
                        </a:rPr>
                        <a:t>1</a:t>
                      </a:r>
                      <a:r>
                        <a:rPr kumimoji="0" lang="de-DE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ranklin Gothic Demi" pitchFamily="34" charset="0"/>
                        </a:rPr>
                        <a:t>, </a:t>
                      </a:r>
                      <a:r>
                        <a:rPr kumimoji="0" lang="de-DE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5C5CD6"/>
                          </a:solidFill>
                          <a:effectLst/>
                          <a:latin typeface="Franklin Gothic Demi" pitchFamily="34" charset="0"/>
                        </a:rPr>
                        <a:t>-1</a:t>
                      </a:r>
                      <a:r>
                        <a:rPr kumimoji="0" lang="de-DE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ranklin Gothic Demi" pitchFamily="34" charset="0"/>
                        </a:rPr>
                        <a:t>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49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de-DE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ranklin Gothic Heavy" pitchFamily="34" charset="0"/>
                        </a:rPr>
                        <a:t>3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de-DE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ranklin Gothic Demi" pitchFamily="34" charset="0"/>
                        </a:rPr>
                        <a:t>(</a:t>
                      </a:r>
                      <a:r>
                        <a:rPr kumimoji="0" lang="de-DE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A7E66"/>
                          </a:solidFill>
                          <a:effectLst/>
                          <a:latin typeface="Franklin Gothic Demi" pitchFamily="34" charset="0"/>
                        </a:rPr>
                        <a:t>-1</a:t>
                      </a:r>
                      <a:r>
                        <a:rPr kumimoji="0" lang="de-DE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ranklin Gothic Demi" pitchFamily="34" charset="0"/>
                        </a:rPr>
                        <a:t>, </a:t>
                      </a:r>
                      <a:r>
                        <a:rPr kumimoji="0" lang="de-DE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6600"/>
                          </a:solidFill>
                          <a:effectLst/>
                          <a:latin typeface="Franklin Gothic Demi" pitchFamily="34" charset="0"/>
                        </a:rPr>
                        <a:t>1</a:t>
                      </a:r>
                      <a:r>
                        <a:rPr kumimoji="0" lang="de-DE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ranklin Gothic Demi" pitchFamily="34" charset="0"/>
                        </a:rPr>
                        <a:t>, </a:t>
                      </a:r>
                      <a:r>
                        <a:rPr kumimoji="0" lang="de-DE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5C5CD6"/>
                          </a:solidFill>
                          <a:effectLst/>
                          <a:latin typeface="Franklin Gothic Demi" pitchFamily="34" charset="0"/>
                        </a:rPr>
                        <a:t>1</a:t>
                      </a:r>
                      <a:r>
                        <a:rPr kumimoji="0" lang="de-DE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ranklin Gothic Demi" pitchFamily="34" charset="0"/>
                        </a:rPr>
                        <a:t>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65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de-DE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ranklin Gothic Heavy" pitchFamily="34" charset="0"/>
                        </a:rPr>
                        <a:t>4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de-DE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ranklin Gothic Demi" pitchFamily="34" charset="0"/>
                        </a:rPr>
                        <a:t>(</a:t>
                      </a:r>
                      <a:r>
                        <a:rPr kumimoji="0" lang="de-DE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A7E66"/>
                          </a:solidFill>
                          <a:effectLst/>
                          <a:latin typeface="Franklin Gothic Demi" pitchFamily="34" charset="0"/>
                        </a:rPr>
                        <a:t>1</a:t>
                      </a:r>
                      <a:r>
                        <a:rPr kumimoji="0" lang="de-DE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ranklin Gothic Demi" pitchFamily="34" charset="0"/>
                        </a:rPr>
                        <a:t>, </a:t>
                      </a:r>
                      <a:r>
                        <a:rPr kumimoji="0" lang="de-DE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6600"/>
                          </a:solidFill>
                          <a:effectLst/>
                          <a:latin typeface="Franklin Gothic Demi" pitchFamily="34" charset="0"/>
                        </a:rPr>
                        <a:t>1</a:t>
                      </a:r>
                      <a:r>
                        <a:rPr kumimoji="0" lang="de-DE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ranklin Gothic Demi" pitchFamily="34" charset="0"/>
                        </a:rPr>
                        <a:t>, </a:t>
                      </a:r>
                      <a:r>
                        <a:rPr kumimoji="0" lang="de-DE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5C5CD6"/>
                          </a:solidFill>
                          <a:effectLst/>
                          <a:latin typeface="Franklin Gothic Demi" pitchFamily="34" charset="0"/>
                        </a:rPr>
                        <a:t>1</a:t>
                      </a:r>
                      <a:r>
                        <a:rPr kumimoji="0" lang="de-DE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ranklin Gothic Demi" pitchFamily="34" charset="0"/>
                        </a:rPr>
                        <a:t>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77286" name="Text Box 134"/>
          <p:cNvSpPr txBox="1">
            <a:spLocks noChangeArrowheads="1"/>
          </p:cNvSpPr>
          <p:nvPr/>
        </p:nvSpPr>
        <p:spPr bwMode="auto">
          <a:xfrm>
            <a:off x="8543925" y="6400800"/>
            <a:ext cx="4445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de-DE">
                <a:latin typeface="Franklin Gothic Heavy" pitchFamily="34" charset="0"/>
              </a:rPr>
              <a:t>…</a:t>
            </a:r>
          </a:p>
        </p:txBody>
      </p:sp>
      <p:pic>
        <p:nvPicPr>
          <p:cNvPr id="177287" name="Picture 135" descr="CubeTrilist3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1451" y="2924176"/>
            <a:ext cx="3311525" cy="3249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7288" name="Picture 136" descr="CubeTrilist4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1451" y="2924176"/>
            <a:ext cx="3313113" cy="3249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7290" name="Picture 138" descr="CubeTrilist5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1451" y="2927350"/>
            <a:ext cx="3313113" cy="325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7291" name="Picture 139" descr="CubeTrilist6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1451" y="2922588"/>
            <a:ext cx="3313113" cy="3249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7292" name="Picture 140" descr="CubeTrilist7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1451" y="2924175"/>
            <a:ext cx="3313113" cy="325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7293" name="Picture 141" descr="CubeTrilist8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1451" y="2922588"/>
            <a:ext cx="3313113" cy="3249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2222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1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71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7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7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7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177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7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7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77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000"/>
                                        <p:tgtEl>
                                          <p:spTgt spid="177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77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77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77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000"/>
                                        <p:tgtEl>
                                          <p:spTgt spid="177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2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772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1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771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Rasterbilder</a:t>
            </a:r>
          </a:p>
        </p:txBody>
      </p:sp>
      <p:sp>
        <p:nvSpPr>
          <p:cNvPr id="138243" name="Rectangle 3"/>
          <p:cNvSpPr>
            <a:spLocks noChangeArrowheads="1"/>
          </p:cNvSpPr>
          <p:nvPr/>
        </p:nvSpPr>
        <p:spPr bwMode="auto">
          <a:xfrm>
            <a:off x="6024564" y="1628775"/>
            <a:ext cx="4027487" cy="4497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l">
              <a:spcBef>
                <a:spcPct val="20000"/>
              </a:spcBef>
            </a:pPr>
            <a:r>
              <a:rPr lang="de-DE" sz="1600">
                <a:latin typeface="Verdana" pitchFamily="34" charset="0"/>
              </a:rPr>
              <a:t>Rasterdaten eignen sich sehr gut für eine Darstellung in Pyramidenform.</a:t>
            </a:r>
          </a:p>
          <a:p>
            <a:pPr algn="l">
              <a:spcBef>
                <a:spcPct val="20000"/>
              </a:spcBef>
            </a:pPr>
            <a:endParaRPr lang="de-DE" sz="1600">
              <a:latin typeface="Verdana" pitchFamily="34" charset="0"/>
            </a:endParaRPr>
          </a:p>
          <a:p>
            <a:pPr algn="l">
              <a:spcBef>
                <a:spcPct val="20000"/>
              </a:spcBef>
            </a:pPr>
            <a:r>
              <a:rPr lang="de-DE" sz="1600">
                <a:latin typeface="Verdana" pitchFamily="34" charset="0"/>
              </a:rPr>
              <a:t>TIFF/GeoTIFF und andere Standard-Formate unterstützen bereits gekachtelte Pyramiden</a:t>
            </a:r>
          </a:p>
          <a:p>
            <a:pPr algn="l">
              <a:spcBef>
                <a:spcPct val="20000"/>
              </a:spcBef>
            </a:pPr>
            <a:endParaRPr lang="de-DE" sz="1600">
              <a:latin typeface="Verdana" pitchFamily="34" charset="0"/>
            </a:endParaRPr>
          </a:p>
          <a:p>
            <a:pPr algn="l">
              <a:spcBef>
                <a:spcPct val="20000"/>
              </a:spcBef>
            </a:pPr>
            <a:r>
              <a:rPr lang="de-DE" sz="1600">
                <a:latin typeface="Verdana" pitchFamily="34" charset="0"/>
              </a:rPr>
              <a:t>Jede Kachel jeder Auflösungsstufe enthält die gleiche Anzahl Pixel</a:t>
            </a:r>
          </a:p>
          <a:p>
            <a:pPr algn="l">
              <a:spcBef>
                <a:spcPct val="20000"/>
              </a:spcBef>
            </a:pPr>
            <a:endParaRPr lang="de-DE" sz="1600">
              <a:latin typeface="Verdana" pitchFamily="34" charset="0"/>
            </a:endParaRPr>
          </a:p>
          <a:p>
            <a:pPr algn="l">
              <a:spcBef>
                <a:spcPct val="20000"/>
              </a:spcBef>
            </a:pPr>
            <a:r>
              <a:rPr lang="de-DE" sz="1600">
                <a:latin typeface="Verdana" pitchFamily="34" charset="0"/>
              </a:rPr>
              <a:t>Gröbere Kacheln werden durch Resampling feinerer Kacheln gebildet</a:t>
            </a:r>
          </a:p>
          <a:p>
            <a:pPr algn="l">
              <a:spcBef>
                <a:spcPct val="20000"/>
              </a:spcBef>
            </a:pPr>
            <a:endParaRPr lang="de-DE" sz="1600">
              <a:latin typeface="Verdana" pitchFamily="34" charset="0"/>
            </a:endParaRPr>
          </a:p>
          <a:p>
            <a:pPr algn="l">
              <a:spcBef>
                <a:spcPct val="20000"/>
              </a:spcBef>
            </a:pPr>
            <a:endParaRPr lang="de-DE" sz="1600">
              <a:latin typeface="Verdana" pitchFamily="34" charset="0"/>
            </a:endParaRPr>
          </a:p>
          <a:p>
            <a:pPr marL="465138" lvl="1" indent="-285750" fontAlgn="t">
              <a:spcBef>
                <a:spcPct val="20000"/>
              </a:spcBef>
              <a:buFont typeface="Verdana" pitchFamily="34" charset="0"/>
              <a:buChar char="-"/>
            </a:pPr>
            <a:endParaRPr lang="de-DE" sz="1600">
              <a:latin typeface="Verdana" pitchFamily="34" charset="0"/>
            </a:endParaRPr>
          </a:p>
        </p:txBody>
      </p:sp>
      <p:pic>
        <p:nvPicPr>
          <p:cNvPr id="138244" name="Picture 4" descr="DataRasterImag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9651" y="1341439"/>
            <a:ext cx="576263" cy="630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8245" name="Picture 5" descr="PyramidSimpl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0014" y="1412875"/>
            <a:ext cx="1685925" cy="1924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8246" name="Picture 6" descr="PyramidTileHilit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0014" y="1408114"/>
            <a:ext cx="1685925" cy="2327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8247" name="Picture 7" descr="TileRaster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551" y="3789364"/>
            <a:ext cx="2511425" cy="1430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6786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82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138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138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382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Höhendaten</a:t>
            </a:r>
          </a:p>
        </p:txBody>
      </p:sp>
      <p:sp>
        <p:nvSpPr>
          <p:cNvPr id="140291" name="Rectangle 3"/>
          <p:cNvSpPr>
            <a:spLocks noChangeArrowheads="1"/>
          </p:cNvSpPr>
          <p:nvPr/>
        </p:nvSpPr>
        <p:spPr bwMode="auto">
          <a:xfrm>
            <a:off x="6024564" y="1628775"/>
            <a:ext cx="4027487" cy="4497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l">
              <a:spcBef>
                <a:spcPct val="20000"/>
              </a:spcBef>
            </a:pPr>
            <a:r>
              <a:rPr lang="de-DE" sz="1600">
                <a:latin typeface="Verdana" pitchFamily="34" charset="0"/>
              </a:rPr>
              <a:t>Höhendaten liegen ähnlich wie Rasterbilder vor. </a:t>
            </a:r>
          </a:p>
          <a:p>
            <a:pPr algn="l">
              <a:spcBef>
                <a:spcPct val="20000"/>
              </a:spcBef>
            </a:pPr>
            <a:endParaRPr lang="de-DE" sz="1600">
              <a:latin typeface="Verdana" pitchFamily="34" charset="0"/>
            </a:endParaRPr>
          </a:p>
          <a:p>
            <a:pPr algn="l">
              <a:spcBef>
                <a:spcPct val="20000"/>
              </a:spcBef>
            </a:pPr>
            <a:r>
              <a:rPr lang="de-DE" sz="1600">
                <a:latin typeface="Verdana" pitchFamily="34" charset="0"/>
              </a:rPr>
              <a:t>Statt Farb-Pixeln sind Höhensamples enthalten – weitere Informationen sind nicht enthalten</a:t>
            </a:r>
          </a:p>
          <a:p>
            <a:pPr algn="l">
              <a:spcBef>
                <a:spcPct val="20000"/>
              </a:spcBef>
            </a:pPr>
            <a:endParaRPr lang="de-DE" sz="1600">
              <a:latin typeface="Verdana" pitchFamily="34" charset="0"/>
            </a:endParaRPr>
          </a:p>
          <a:p>
            <a:pPr algn="l">
              <a:spcBef>
                <a:spcPct val="20000"/>
              </a:spcBef>
            </a:pPr>
            <a:r>
              <a:rPr lang="de-DE" sz="1600">
                <a:latin typeface="Verdana" pitchFamily="34" charset="0"/>
              </a:rPr>
              <a:t>Das für die Visualisierung notwendige triangulierte Polygonnetz wird on-the-fly erzeugt.</a:t>
            </a:r>
          </a:p>
          <a:p>
            <a:pPr algn="l">
              <a:spcBef>
                <a:spcPct val="20000"/>
              </a:spcBef>
            </a:pPr>
            <a:endParaRPr lang="de-DE" sz="1600">
              <a:latin typeface="Verdana" pitchFamily="34" charset="0"/>
            </a:endParaRPr>
          </a:p>
          <a:p>
            <a:pPr algn="l">
              <a:spcBef>
                <a:spcPct val="20000"/>
              </a:spcBef>
            </a:pPr>
            <a:r>
              <a:rPr lang="de-DE" sz="1600">
                <a:latin typeface="Verdana" pitchFamily="34" charset="0"/>
              </a:rPr>
              <a:t>Gröbere Kacheln können auch hier durch Resampling feinerer Kacheln gebildet werden</a:t>
            </a:r>
          </a:p>
          <a:p>
            <a:pPr algn="l">
              <a:spcBef>
                <a:spcPct val="20000"/>
              </a:spcBef>
            </a:pPr>
            <a:endParaRPr lang="de-DE" sz="1600">
              <a:latin typeface="Verdana" pitchFamily="34" charset="0"/>
            </a:endParaRPr>
          </a:p>
          <a:p>
            <a:pPr algn="l">
              <a:spcBef>
                <a:spcPct val="20000"/>
              </a:spcBef>
            </a:pPr>
            <a:endParaRPr lang="de-DE" sz="1600">
              <a:latin typeface="Verdana" pitchFamily="34" charset="0"/>
            </a:endParaRPr>
          </a:p>
          <a:p>
            <a:pPr marL="465138" lvl="1" indent="-285750" fontAlgn="t">
              <a:spcBef>
                <a:spcPct val="20000"/>
              </a:spcBef>
              <a:buFont typeface="Verdana" pitchFamily="34" charset="0"/>
              <a:buChar char="-"/>
            </a:pPr>
            <a:endParaRPr lang="de-DE" sz="1600">
              <a:latin typeface="Verdana" pitchFamily="34" charset="0"/>
            </a:endParaRPr>
          </a:p>
        </p:txBody>
      </p:sp>
      <p:pic>
        <p:nvPicPr>
          <p:cNvPr id="140293" name="Picture 5" descr="PyramidSimpl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0014" y="1412875"/>
            <a:ext cx="1685925" cy="1924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0294" name="Picture 6" descr="PyramidTileHilit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0014" y="1408114"/>
            <a:ext cx="1685925" cy="2327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0295" name="Picture 7" descr="DataElevatio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9651" y="1341439"/>
            <a:ext cx="576263" cy="630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0296" name="Picture 8" descr="TileElevation1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751" y="3789363"/>
            <a:ext cx="3311525" cy="233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0297" name="Picture 9" descr="TileElevation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751" y="3789364"/>
            <a:ext cx="3311525" cy="2338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0298" name="Picture 10" descr="TileElevation3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751" y="3789364"/>
            <a:ext cx="3311525" cy="2333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0299" name="Picture 11" descr="TileElevation4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751" y="3789364"/>
            <a:ext cx="3311525" cy="2333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0300" name="Picture 12" descr="TileElevation5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751" y="3789364"/>
            <a:ext cx="3311525" cy="2333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6388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402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140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140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35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23" dur="1000" fill="hold"/>
                                        <p:tgtEl>
                                          <p:spTgt spid="140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402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40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40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000"/>
                                        <p:tgtEl>
                                          <p:spTgt spid="140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1402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2D-Vektor-Daten</a:t>
            </a:r>
          </a:p>
        </p:txBody>
      </p:sp>
      <p:sp>
        <p:nvSpPr>
          <p:cNvPr id="142339" name="Rectangle 3"/>
          <p:cNvSpPr>
            <a:spLocks noChangeArrowheads="1"/>
          </p:cNvSpPr>
          <p:nvPr/>
        </p:nvSpPr>
        <p:spPr bwMode="auto">
          <a:xfrm>
            <a:off x="6024564" y="1628775"/>
            <a:ext cx="4027487" cy="4497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l">
              <a:spcBef>
                <a:spcPct val="20000"/>
              </a:spcBef>
            </a:pPr>
            <a:r>
              <a:rPr lang="de-DE" sz="1600">
                <a:latin typeface="Verdana" pitchFamily="34" charset="0"/>
              </a:rPr>
              <a:t>Beliebige Layer von 2D-Vektordaten werden können über das Rasterbild gezeichnet werden.</a:t>
            </a:r>
          </a:p>
          <a:p>
            <a:pPr algn="l">
              <a:spcBef>
                <a:spcPct val="20000"/>
              </a:spcBef>
            </a:pPr>
            <a:endParaRPr lang="de-DE" sz="1600">
              <a:latin typeface="Verdana" pitchFamily="34" charset="0"/>
            </a:endParaRPr>
          </a:p>
          <a:p>
            <a:pPr algn="l">
              <a:spcBef>
                <a:spcPct val="20000"/>
              </a:spcBef>
            </a:pPr>
            <a:r>
              <a:rPr lang="de-DE" sz="1600">
                <a:latin typeface="Verdana" pitchFamily="34" charset="0"/>
              </a:rPr>
              <a:t>Jede Kachel enthält etwa gleich viel Vektor-Informationen </a:t>
            </a:r>
          </a:p>
          <a:p>
            <a:pPr algn="l">
              <a:spcBef>
                <a:spcPct val="20000"/>
              </a:spcBef>
            </a:pPr>
            <a:endParaRPr lang="de-DE" sz="1600">
              <a:latin typeface="Verdana" pitchFamily="34" charset="0"/>
            </a:endParaRPr>
          </a:p>
          <a:p>
            <a:pPr algn="l">
              <a:spcBef>
                <a:spcPct val="20000"/>
              </a:spcBef>
            </a:pPr>
            <a:r>
              <a:rPr lang="de-DE" sz="1600">
                <a:latin typeface="Verdana" pitchFamily="34" charset="0"/>
              </a:rPr>
              <a:t>Diese Voraussetzung muss durch die Datenaufbereitung erfüllt werden!</a:t>
            </a:r>
          </a:p>
          <a:p>
            <a:pPr algn="l">
              <a:spcBef>
                <a:spcPct val="20000"/>
              </a:spcBef>
            </a:pPr>
            <a:endParaRPr lang="de-DE" sz="1600">
              <a:latin typeface="Verdana" pitchFamily="34" charset="0"/>
            </a:endParaRPr>
          </a:p>
          <a:p>
            <a:pPr algn="l">
              <a:spcBef>
                <a:spcPct val="20000"/>
              </a:spcBef>
            </a:pPr>
            <a:r>
              <a:rPr lang="de-DE" sz="1600">
                <a:latin typeface="Verdana" pitchFamily="34" charset="0"/>
              </a:rPr>
              <a:t>Auch das Erstellen generalisierter gröberer Kacheln kann nur schlecht automatisiert werden</a:t>
            </a:r>
          </a:p>
          <a:p>
            <a:pPr algn="l">
              <a:spcBef>
                <a:spcPct val="20000"/>
              </a:spcBef>
            </a:pPr>
            <a:endParaRPr lang="de-DE" sz="1600">
              <a:latin typeface="Verdana" pitchFamily="34" charset="0"/>
            </a:endParaRPr>
          </a:p>
          <a:p>
            <a:pPr algn="l">
              <a:spcBef>
                <a:spcPct val="20000"/>
              </a:spcBef>
            </a:pPr>
            <a:endParaRPr lang="de-DE" sz="1600">
              <a:latin typeface="Verdana" pitchFamily="34" charset="0"/>
            </a:endParaRPr>
          </a:p>
          <a:p>
            <a:pPr marL="465138" lvl="1" indent="-285750" fontAlgn="t">
              <a:spcBef>
                <a:spcPct val="20000"/>
              </a:spcBef>
              <a:buFont typeface="Verdana" pitchFamily="34" charset="0"/>
              <a:buChar char="-"/>
            </a:pPr>
            <a:endParaRPr lang="de-DE" sz="1600">
              <a:latin typeface="Verdana" pitchFamily="34" charset="0"/>
            </a:endParaRPr>
          </a:p>
        </p:txBody>
      </p:sp>
      <p:pic>
        <p:nvPicPr>
          <p:cNvPr id="142341" name="Picture 5" descr="PyramidSimpl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0014" y="1412875"/>
            <a:ext cx="1685925" cy="1924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2342" name="Picture 6" descr="PyramidTileHilit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0014" y="1408114"/>
            <a:ext cx="1685925" cy="2327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2343" name="Picture 7" descr="Data2DVectors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9650" y="1341439"/>
            <a:ext cx="577850" cy="630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2344" name="Picture 8" descr="TileVector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5189" y="3789364"/>
            <a:ext cx="3311525" cy="1939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3929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423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142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142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423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423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2D-Vektor-Daten-Organisation</a:t>
            </a:r>
          </a:p>
        </p:txBody>
      </p:sp>
      <p:sp>
        <p:nvSpPr>
          <p:cNvPr id="144387" name="Rectangle 3"/>
          <p:cNvSpPr>
            <a:spLocks noChangeArrowheads="1"/>
          </p:cNvSpPr>
          <p:nvPr/>
        </p:nvSpPr>
        <p:spPr bwMode="auto">
          <a:xfrm>
            <a:off x="6024564" y="1628775"/>
            <a:ext cx="4027487" cy="4497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l">
              <a:spcBef>
                <a:spcPct val="20000"/>
              </a:spcBef>
            </a:pPr>
            <a:r>
              <a:rPr lang="de-DE" sz="1600">
                <a:latin typeface="Verdana" pitchFamily="34" charset="0"/>
              </a:rPr>
              <a:t>Zwei Möglichkeiten, 2D-Objekte in Kacheln einzuteilen</a:t>
            </a:r>
          </a:p>
          <a:p>
            <a:pPr algn="l">
              <a:spcBef>
                <a:spcPct val="20000"/>
              </a:spcBef>
            </a:pPr>
            <a:endParaRPr lang="de-DE" sz="1600">
              <a:latin typeface="Verdana" pitchFamily="34" charset="0"/>
            </a:endParaRPr>
          </a:p>
          <a:p>
            <a:pPr algn="l">
              <a:spcBef>
                <a:spcPct val="20000"/>
              </a:spcBef>
            </a:pPr>
            <a:r>
              <a:rPr lang="de-DE" sz="1600">
                <a:latin typeface="Verdana" pitchFamily="34" charset="0"/>
              </a:rPr>
              <a:t>Komplexe 2D Vektor-Objekte werde in Teil-Objekte aufgeteilt und in die entsprechenden Kacheln einsortiert</a:t>
            </a:r>
          </a:p>
          <a:p>
            <a:pPr algn="l">
              <a:spcBef>
                <a:spcPct val="20000"/>
              </a:spcBef>
            </a:pPr>
            <a:endParaRPr lang="de-DE" sz="1600">
              <a:latin typeface="Verdana" pitchFamily="34" charset="0"/>
            </a:endParaRPr>
          </a:p>
          <a:p>
            <a:pPr algn="l">
              <a:spcBef>
                <a:spcPct val="20000"/>
              </a:spcBef>
            </a:pPr>
            <a:r>
              <a:rPr lang="de-DE" sz="1600">
                <a:latin typeface="Verdana" pitchFamily="34" charset="0"/>
              </a:rPr>
              <a:t>Einfache, aber räumlich ausgedehnte 2D-Objekte können stattdessen in eine Kachel eingefügt werden</a:t>
            </a:r>
          </a:p>
          <a:p>
            <a:pPr algn="l">
              <a:spcBef>
                <a:spcPct val="20000"/>
              </a:spcBef>
            </a:pPr>
            <a:endParaRPr lang="de-DE" sz="1600">
              <a:latin typeface="Verdana" pitchFamily="34" charset="0"/>
            </a:endParaRPr>
          </a:p>
          <a:p>
            <a:pPr algn="l">
              <a:spcBef>
                <a:spcPct val="20000"/>
              </a:spcBef>
            </a:pPr>
            <a:r>
              <a:rPr lang="de-DE" sz="1600">
                <a:latin typeface="Verdana" pitchFamily="34" charset="0"/>
              </a:rPr>
              <a:t>Andere Kacheln, die das 2D-Objekt räumlich abdecken, können per Link auf die Kachel, die die Objekt-Daten tatsächlich enthält, verweisen</a:t>
            </a:r>
          </a:p>
          <a:p>
            <a:pPr algn="l">
              <a:spcBef>
                <a:spcPct val="20000"/>
              </a:spcBef>
            </a:pPr>
            <a:endParaRPr lang="de-DE" sz="1600">
              <a:latin typeface="Verdana" pitchFamily="34" charset="0"/>
            </a:endParaRPr>
          </a:p>
          <a:p>
            <a:pPr algn="l">
              <a:spcBef>
                <a:spcPct val="20000"/>
              </a:spcBef>
            </a:pPr>
            <a:endParaRPr lang="de-DE" sz="1600">
              <a:latin typeface="Verdana" pitchFamily="34" charset="0"/>
            </a:endParaRPr>
          </a:p>
          <a:p>
            <a:pPr marL="465138" lvl="1" indent="-285750" fontAlgn="t">
              <a:spcBef>
                <a:spcPct val="20000"/>
              </a:spcBef>
              <a:buFont typeface="Verdana" pitchFamily="34" charset="0"/>
              <a:buChar char="-"/>
            </a:pPr>
            <a:endParaRPr lang="de-DE" sz="1600">
              <a:latin typeface="Verdana" pitchFamily="34" charset="0"/>
            </a:endParaRPr>
          </a:p>
        </p:txBody>
      </p:sp>
      <p:pic>
        <p:nvPicPr>
          <p:cNvPr id="144390" name="Picture 6" descr="Data2DVector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9650" y="1341439"/>
            <a:ext cx="577850" cy="630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4391" name="Picture 7" descr="TileVector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5189" y="2781301"/>
            <a:ext cx="3311525" cy="1939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4392" name="Picture 8" descr="Vector1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5188" y="2781301"/>
            <a:ext cx="3313112" cy="194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4393" name="Picture 9" descr="Vector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5188" y="2781300"/>
            <a:ext cx="3313112" cy="1887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4394" name="Picture 10" descr="Vector5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5188" y="2781300"/>
            <a:ext cx="3313112" cy="1885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4395" name="Picture 11" descr="Vector3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5188" y="2781300"/>
            <a:ext cx="3313112" cy="1887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4396" name="Picture 12" descr="Vector4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5188" y="2781300"/>
            <a:ext cx="3313112" cy="1887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933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44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9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144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2000"/>
                                        <p:tgtEl>
                                          <p:spTgt spid="1443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44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443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2000"/>
                                        <p:tgtEl>
                                          <p:spTgt spid="1443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44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443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1000"/>
                                        <p:tgtEl>
                                          <p:spTgt spid="1443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4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000"/>
                                        <p:tgtEl>
                                          <p:spTgt spid="144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1443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000"/>
                                        <p:tgtEl>
                                          <p:spTgt spid="144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3D-Objekt-Daten</a:t>
            </a:r>
          </a:p>
        </p:txBody>
      </p:sp>
      <p:sp>
        <p:nvSpPr>
          <p:cNvPr id="146435" name="Rectangle 3"/>
          <p:cNvSpPr>
            <a:spLocks noChangeArrowheads="1"/>
          </p:cNvSpPr>
          <p:nvPr/>
        </p:nvSpPr>
        <p:spPr bwMode="auto">
          <a:xfrm>
            <a:off x="6024564" y="1628775"/>
            <a:ext cx="4027487" cy="4497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l">
              <a:spcBef>
                <a:spcPct val="20000"/>
              </a:spcBef>
            </a:pPr>
            <a:r>
              <a:rPr lang="de-DE" sz="1600">
                <a:latin typeface="Verdana" pitchFamily="34" charset="0"/>
              </a:rPr>
              <a:t>3D-Objekte müssen ähnlich aufwändig wie 2D-Vektoren in eine Kachelstruktur aufgeteilt werden</a:t>
            </a:r>
          </a:p>
          <a:p>
            <a:pPr algn="l">
              <a:spcBef>
                <a:spcPct val="20000"/>
              </a:spcBef>
            </a:pPr>
            <a:endParaRPr lang="de-DE" sz="1600">
              <a:latin typeface="Verdana" pitchFamily="34" charset="0"/>
            </a:endParaRPr>
          </a:p>
          <a:p>
            <a:pPr algn="l">
              <a:spcBef>
                <a:spcPct val="20000"/>
              </a:spcBef>
            </a:pPr>
            <a:r>
              <a:rPr lang="de-DE" sz="1600">
                <a:latin typeface="Verdana" pitchFamily="34" charset="0"/>
              </a:rPr>
              <a:t>Bei komplexen Objekten bietet sich auch hier eine Aufteilung auf mehrere Kacheln an</a:t>
            </a:r>
          </a:p>
          <a:p>
            <a:pPr algn="l">
              <a:spcBef>
                <a:spcPct val="20000"/>
              </a:spcBef>
            </a:pPr>
            <a:endParaRPr lang="de-DE" sz="1600">
              <a:latin typeface="Verdana" pitchFamily="34" charset="0"/>
            </a:endParaRPr>
          </a:p>
          <a:p>
            <a:pPr marL="465138" lvl="1" indent="-285750" fontAlgn="t">
              <a:spcBef>
                <a:spcPct val="20000"/>
              </a:spcBef>
              <a:buFont typeface="Verdana" pitchFamily="34" charset="0"/>
              <a:buChar char="-"/>
            </a:pPr>
            <a:endParaRPr lang="de-DE" sz="1600">
              <a:latin typeface="Verdana" pitchFamily="34" charset="0"/>
            </a:endParaRPr>
          </a:p>
        </p:txBody>
      </p:sp>
      <p:pic>
        <p:nvPicPr>
          <p:cNvPr id="146437" name="Picture 5" descr="PyramidSimpl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0014" y="1412875"/>
            <a:ext cx="1685925" cy="1924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6438" name="Picture 6" descr="PyramidTileHilit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0014" y="1408114"/>
            <a:ext cx="1685925" cy="2327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6439" name="Picture 7" descr="Data3DObjects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9651" y="1341439"/>
            <a:ext cx="576263" cy="630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6440" name="Picture 8" descr="Tile3DOb1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750" y="3860800"/>
            <a:ext cx="3455988" cy="1968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6441" name="Picture 9" descr="Tile3DOb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5188" y="3860800"/>
            <a:ext cx="3384550" cy="1970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0244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46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146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464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146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2000"/>
                                        <p:tgtEl>
                                          <p:spTgt spid="1464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46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74" name="Rectangle 6"/>
          <p:cNvSpPr>
            <a:spLocks noChangeArrowheads="1"/>
          </p:cNvSpPr>
          <p:nvPr/>
        </p:nvSpPr>
        <p:spPr bwMode="auto">
          <a:xfrm>
            <a:off x="2135188" y="2996952"/>
            <a:ext cx="8532812" cy="1152128"/>
          </a:xfrm>
          <a:prstGeom prst="rect">
            <a:avLst/>
          </a:prstGeom>
          <a:solidFill>
            <a:srgbClr val="F8808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4096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dirty="0" smtClean="0"/>
              <a:t>Agenda 6</a:t>
            </a:r>
          </a:p>
        </p:txBody>
      </p:sp>
      <p:sp>
        <p:nvSpPr>
          <p:cNvPr id="307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Terrainvisualisierung</a:t>
            </a:r>
          </a:p>
          <a:p>
            <a:pPr lvl="1"/>
            <a:r>
              <a:rPr lang="de-DE" dirty="0" smtClean="0"/>
              <a:t>Terraindaten</a:t>
            </a:r>
          </a:p>
          <a:p>
            <a:pPr lvl="2"/>
            <a:r>
              <a:rPr lang="de-DE" dirty="0" smtClean="0"/>
              <a:t>Herausforderung </a:t>
            </a:r>
            <a:r>
              <a:rPr lang="de-DE" dirty="0" err="1" smtClean="0"/>
              <a:t>Datengrösse</a:t>
            </a:r>
            <a:endParaRPr lang="de-DE" dirty="0" smtClean="0"/>
          </a:p>
          <a:p>
            <a:pPr lvl="2"/>
            <a:r>
              <a:rPr lang="de-DE" dirty="0" smtClean="0"/>
              <a:t>Unterschiedliche Datenkanäle</a:t>
            </a:r>
          </a:p>
          <a:p>
            <a:pPr lvl="1"/>
            <a:endParaRPr lang="de-DE" dirty="0" smtClean="0"/>
          </a:p>
          <a:p>
            <a:pPr lvl="1"/>
            <a:r>
              <a:rPr lang="de-DE" dirty="0" smtClean="0"/>
              <a:t>Datenauswahl/Datenreduktion</a:t>
            </a:r>
          </a:p>
          <a:p>
            <a:pPr lvl="2"/>
            <a:r>
              <a:rPr lang="de-DE" dirty="0" smtClean="0"/>
              <a:t>Sichtbarkeitskegel</a:t>
            </a:r>
          </a:p>
          <a:p>
            <a:pPr lvl="2"/>
            <a:r>
              <a:rPr lang="de-DE" dirty="0" smtClean="0"/>
              <a:t>Selektive Wahl der Auflösungsstufen</a:t>
            </a:r>
          </a:p>
          <a:p>
            <a:pPr>
              <a:buFont typeface="Verdana" pitchFamily="34" charset="0"/>
              <a:buNone/>
            </a:pPr>
            <a:endParaRPr lang="de-DE" dirty="0" smtClean="0"/>
          </a:p>
          <a:p>
            <a:pPr lvl="1"/>
            <a:r>
              <a:rPr lang="de-DE" dirty="0" smtClean="0"/>
              <a:t>Visualisierung</a:t>
            </a:r>
          </a:p>
          <a:p>
            <a:pPr lvl="2"/>
            <a:r>
              <a:rPr lang="de-DE" dirty="0" smtClean="0"/>
              <a:t>Nahtlose Darstellung der Höhendaten</a:t>
            </a:r>
          </a:p>
          <a:p>
            <a:pPr lvl="2"/>
            <a:r>
              <a:rPr lang="de-DE" dirty="0" smtClean="0"/>
              <a:t>Kugelprojektion</a:t>
            </a:r>
          </a:p>
          <a:p>
            <a:pPr lvl="1" eaLnBrk="1" hangingPunct="1">
              <a:defRPr/>
            </a:pPr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val="938863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1863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1863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6374" grpId="0" animBg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title"/>
          </p:nvPr>
        </p:nvSpPr>
        <p:spPr>
          <a:xfrm>
            <a:off x="2208214" y="381000"/>
            <a:ext cx="5400675" cy="749300"/>
          </a:xfrm>
        </p:spPr>
        <p:txBody>
          <a:bodyPr/>
          <a:lstStyle/>
          <a:p>
            <a:r>
              <a:rPr lang="de-DE"/>
              <a:t>Datenvolumen</a:t>
            </a:r>
            <a:endParaRPr lang="en-GB"/>
          </a:p>
        </p:txBody>
      </p:sp>
      <p:sp>
        <p:nvSpPr>
          <p:cNvPr id="604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08214" y="1557338"/>
            <a:ext cx="7559675" cy="1223962"/>
          </a:xfrm>
        </p:spPr>
        <p:txBody>
          <a:bodyPr/>
          <a:lstStyle/>
          <a:p>
            <a:pPr lvl="1">
              <a:buFont typeface="Verdana" pitchFamily="34" charset="0"/>
              <a:buNone/>
            </a:pPr>
            <a:r>
              <a:rPr lang="de-DE"/>
              <a:t>Problem bei gleichabständigen Terraindaten: Datenvolumen/ Komplexität steigt in Richtung Horizont quadratisch an.</a:t>
            </a:r>
          </a:p>
        </p:txBody>
      </p:sp>
      <p:grpSp>
        <p:nvGrpSpPr>
          <p:cNvPr id="60948" name="Group 532"/>
          <p:cNvGrpSpPr>
            <a:grpSpLocks/>
          </p:cNvGrpSpPr>
          <p:nvPr/>
        </p:nvGrpSpPr>
        <p:grpSpPr bwMode="auto">
          <a:xfrm>
            <a:off x="5016501" y="2924175"/>
            <a:ext cx="4824413" cy="3455988"/>
            <a:chOff x="2245" y="1888"/>
            <a:chExt cx="3039" cy="2177"/>
          </a:xfrm>
        </p:grpSpPr>
        <p:sp>
          <p:nvSpPr>
            <p:cNvPr id="60420" name="Rectangle 4"/>
            <p:cNvSpPr>
              <a:spLocks noChangeArrowheads="1"/>
            </p:cNvSpPr>
            <p:nvPr/>
          </p:nvSpPr>
          <p:spPr bwMode="auto">
            <a:xfrm>
              <a:off x="2245" y="1888"/>
              <a:ext cx="3039" cy="2177"/>
            </a:xfrm>
            <a:prstGeom prst="rect">
              <a:avLst/>
            </a:prstGeom>
            <a:solidFill>
              <a:srgbClr val="EAEAEA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425" name="Oval 9"/>
            <p:cNvSpPr>
              <a:spLocks noChangeArrowheads="1"/>
            </p:cNvSpPr>
            <p:nvPr/>
          </p:nvSpPr>
          <p:spPr bwMode="auto">
            <a:xfrm>
              <a:off x="3424" y="3566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426" name="Oval 10"/>
            <p:cNvSpPr>
              <a:spLocks noChangeArrowheads="1"/>
            </p:cNvSpPr>
            <p:nvPr/>
          </p:nvSpPr>
          <p:spPr bwMode="auto">
            <a:xfrm>
              <a:off x="3515" y="3566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427" name="Oval 11"/>
            <p:cNvSpPr>
              <a:spLocks noChangeArrowheads="1"/>
            </p:cNvSpPr>
            <p:nvPr/>
          </p:nvSpPr>
          <p:spPr bwMode="auto">
            <a:xfrm>
              <a:off x="3606" y="3566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428" name="Oval 12"/>
            <p:cNvSpPr>
              <a:spLocks noChangeArrowheads="1"/>
            </p:cNvSpPr>
            <p:nvPr/>
          </p:nvSpPr>
          <p:spPr bwMode="auto">
            <a:xfrm>
              <a:off x="3696" y="3566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429" name="Oval 13"/>
            <p:cNvSpPr>
              <a:spLocks noChangeArrowheads="1"/>
            </p:cNvSpPr>
            <p:nvPr/>
          </p:nvSpPr>
          <p:spPr bwMode="auto">
            <a:xfrm>
              <a:off x="3787" y="3566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430" name="Oval 14"/>
            <p:cNvSpPr>
              <a:spLocks noChangeArrowheads="1"/>
            </p:cNvSpPr>
            <p:nvPr/>
          </p:nvSpPr>
          <p:spPr bwMode="auto">
            <a:xfrm>
              <a:off x="3878" y="3566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431" name="Oval 15"/>
            <p:cNvSpPr>
              <a:spLocks noChangeArrowheads="1"/>
            </p:cNvSpPr>
            <p:nvPr/>
          </p:nvSpPr>
          <p:spPr bwMode="auto">
            <a:xfrm>
              <a:off x="3333" y="3566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435" name="Oval 19"/>
            <p:cNvSpPr>
              <a:spLocks noChangeArrowheads="1"/>
            </p:cNvSpPr>
            <p:nvPr/>
          </p:nvSpPr>
          <p:spPr bwMode="auto">
            <a:xfrm>
              <a:off x="4060" y="3566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436" name="Oval 20"/>
            <p:cNvSpPr>
              <a:spLocks noChangeArrowheads="1"/>
            </p:cNvSpPr>
            <p:nvPr/>
          </p:nvSpPr>
          <p:spPr bwMode="auto">
            <a:xfrm>
              <a:off x="4151" y="3566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437" name="Oval 21"/>
            <p:cNvSpPr>
              <a:spLocks noChangeArrowheads="1"/>
            </p:cNvSpPr>
            <p:nvPr/>
          </p:nvSpPr>
          <p:spPr bwMode="auto">
            <a:xfrm>
              <a:off x="4242" y="3566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438" name="Oval 22"/>
            <p:cNvSpPr>
              <a:spLocks noChangeArrowheads="1"/>
            </p:cNvSpPr>
            <p:nvPr/>
          </p:nvSpPr>
          <p:spPr bwMode="auto">
            <a:xfrm>
              <a:off x="4332" y="3566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439" name="Oval 23"/>
            <p:cNvSpPr>
              <a:spLocks noChangeArrowheads="1"/>
            </p:cNvSpPr>
            <p:nvPr/>
          </p:nvSpPr>
          <p:spPr bwMode="auto">
            <a:xfrm>
              <a:off x="4423" y="3566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440" name="Oval 24"/>
            <p:cNvSpPr>
              <a:spLocks noChangeArrowheads="1"/>
            </p:cNvSpPr>
            <p:nvPr/>
          </p:nvSpPr>
          <p:spPr bwMode="auto">
            <a:xfrm>
              <a:off x="4514" y="3566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441" name="Oval 25"/>
            <p:cNvSpPr>
              <a:spLocks noChangeArrowheads="1"/>
            </p:cNvSpPr>
            <p:nvPr/>
          </p:nvSpPr>
          <p:spPr bwMode="auto">
            <a:xfrm>
              <a:off x="3969" y="3566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442" name="Oval 26"/>
            <p:cNvSpPr>
              <a:spLocks noChangeArrowheads="1"/>
            </p:cNvSpPr>
            <p:nvPr/>
          </p:nvSpPr>
          <p:spPr bwMode="auto">
            <a:xfrm>
              <a:off x="2789" y="3566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443" name="Oval 27"/>
            <p:cNvSpPr>
              <a:spLocks noChangeArrowheads="1"/>
            </p:cNvSpPr>
            <p:nvPr/>
          </p:nvSpPr>
          <p:spPr bwMode="auto">
            <a:xfrm>
              <a:off x="2880" y="3566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444" name="Oval 28"/>
            <p:cNvSpPr>
              <a:spLocks noChangeArrowheads="1"/>
            </p:cNvSpPr>
            <p:nvPr/>
          </p:nvSpPr>
          <p:spPr bwMode="auto">
            <a:xfrm>
              <a:off x="2971" y="3566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445" name="Oval 29"/>
            <p:cNvSpPr>
              <a:spLocks noChangeArrowheads="1"/>
            </p:cNvSpPr>
            <p:nvPr/>
          </p:nvSpPr>
          <p:spPr bwMode="auto">
            <a:xfrm>
              <a:off x="3061" y="3566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446" name="Oval 30"/>
            <p:cNvSpPr>
              <a:spLocks noChangeArrowheads="1"/>
            </p:cNvSpPr>
            <p:nvPr/>
          </p:nvSpPr>
          <p:spPr bwMode="auto">
            <a:xfrm>
              <a:off x="3152" y="3566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447" name="Oval 31"/>
            <p:cNvSpPr>
              <a:spLocks noChangeArrowheads="1"/>
            </p:cNvSpPr>
            <p:nvPr/>
          </p:nvSpPr>
          <p:spPr bwMode="auto">
            <a:xfrm>
              <a:off x="3243" y="3566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448" name="Oval 32"/>
            <p:cNvSpPr>
              <a:spLocks noChangeArrowheads="1"/>
            </p:cNvSpPr>
            <p:nvPr/>
          </p:nvSpPr>
          <p:spPr bwMode="auto">
            <a:xfrm>
              <a:off x="2698" y="3566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451" name="Oval 35"/>
            <p:cNvSpPr>
              <a:spLocks noChangeArrowheads="1"/>
            </p:cNvSpPr>
            <p:nvPr/>
          </p:nvSpPr>
          <p:spPr bwMode="auto">
            <a:xfrm>
              <a:off x="4604" y="3566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452" name="Oval 36"/>
            <p:cNvSpPr>
              <a:spLocks noChangeArrowheads="1"/>
            </p:cNvSpPr>
            <p:nvPr/>
          </p:nvSpPr>
          <p:spPr bwMode="auto">
            <a:xfrm>
              <a:off x="4695" y="3566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453" name="Oval 37"/>
            <p:cNvSpPr>
              <a:spLocks noChangeArrowheads="1"/>
            </p:cNvSpPr>
            <p:nvPr/>
          </p:nvSpPr>
          <p:spPr bwMode="auto">
            <a:xfrm>
              <a:off x="4786" y="3566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459" name="Oval 43"/>
            <p:cNvSpPr>
              <a:spLocks noChangeArrowheads="1"/>
            </p:cNvSpPr>
            <p:nvPr/>
          </p:nvSpPr>
          <p:spPr bwMode="auto">
            <a:xfrm>
              <a:off x="2336" y="3566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460" name="Oval 44"/>
            <p:cNvSpPr>
              <a:spLocks noChangeArrowheads="1"/>
            </p:cNvSpPr>
            <p:nvPr/>
          </p:nvSpPr>
          <p:spPr bwMode="auto">
            <a:xfrm>
              <a:off x="2426" y="3566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461" name="Oval 45"/>
            <p:cNvSpPr>
              <a:spLocks noChangeArrowheads="1"/>
            </p:cNvSpPr>
            <p:nvPr/>
          </p:nvSpPr>
          <p:spPr bwMode="auto">
            <a:xfrm>
              <a:off x="2517" y="3566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462" name="Oval 46"/>
            <p:cNvSpPr>
              <a:spLocks noChangeArrowheads="1"/>
            </p:cNvSpPr>
            <p:nvPr/>
          </p:nvSpPr>
          <p:spPr bwMode="auto">
            <a:xfrm>
              <a:off x="2608" y="3566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463" name="Oval 47"/>
            <p:cNvSpPr>
              <a:spLocks noChangeArrowheads="1"/>
            </p:cNvSpPr>
            <p:nvPr/>
          </p:nvSpPr>
          <p:spPr bwMode="auto">
            <a:xfrm>
              <a:off x="3423" y="3476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464" name="Oval 48"/>
            <p:cNvSpPr>
              <a:spLocks noChangeArrowheads="1"/>
            </p:cNvSpPr>
            <p:nvPr/>
          </p:nvSpPr>
          <p:spPr bwMode="auto">
            <a:xfrm>
              <a:off x="3514" y="3476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465" name="Oval 49"/>
            <p:cNvSpPr>
              <a:spLocks noChangeArrowheads="1"/>
            </p:cNvSpPr>
            <p:nvPr/>
          </p:nvSpPr>
          <p:spPr bwMode="auto">
            <a:xfrm>
              <a:off x="3605" y="3476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466" name="Oval 50"/>
            <p:cNvSpPr>
              <a:spLocks noChangeArrowheads="1"/>
            </p:cNvSpPr>
            <p:nvPr/>
          </p:nvSpPr>
          <p:spPr bwMode="auto">
            <a:xfrm>
              <a:off x="3695" y="3476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467" name="Oval 51"/>
            <p:cNvSpPr>
              <a:spLocks noChangeArrowheads="1"/>
            </p:cNvSpPr>
            <p:nvPr/>
          </p:nvSpPr>
          <p:spPr bwMode="auto">
            <a:xfrm>
              <a:off x="3786" y="3476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468" name="Oval 52"/>
            <p:cNvSpPr>
              <a:spLocks noChangeArrowheads="1"/>
            </p:cNvSpPr>
            <p:nvPr/>
          </p:nvSpPr>
          <p:spPr bwMode="auto">
            <a:xfrm>
              <a:off x="3877" y="3476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469" name="Oval 53"/>
            <p:cNvSpPr>
              <a:spLocks noChangeArrowheads="1"/>
            </p:cNvSpPr>
            <p:nvPr/>
          </p:nvSpPr>
          <p:spPr bwMode="auto">
            <a:xfrm>
              <a:off x="3332" y="3476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470" name="Oval 54"/>
            <p:cNvSpPr>
              <a:spLocks noChangeArrowheads="1"/>
            </p:cNvSpPr>
            <p:nvPr/>
          </p:nvSpPr>
          <p:spPr bwMode="auto">
            <a:xfrm>
              <a:off x="4059" y="3476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471" name="Oval 55"/>
            <p:cNvSpPr>
              <a:spLocks noChangeArrowheads="1"/>
            </p:cNvSpPr>
            <p:nvPr/>
          </p:nvSpPr>
          <p:spPr bwMode="auto">
            <a:xfrm>
              <a:off x="4150" y="3476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472" name="Oval 56"/>
            <p:cNvSpPr>
              <a:spLocks noChangeArrowheads="1"/>
            </p:cNvSpPr>
            <p:nvPr/>
          </p:nvSpPr>
          <p:spPr bwMode="auto">
            <a:xfrm>
              <a:off x="4241" y="3476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473" name="Oval 57"/>
            <p:cNvSpPr>
              <a:spLocks noChangeArrowheads="1"/>
            </p:cNvSpPr>
            <p:nvPr/>
          </p:nvSpPr>
          <p:spPr bwMode="auto">
            <a:xfrm>
              <a:off x="4331" y="3476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474" name="Oval 58"/>
            <p:cNvSpPr>
              <a:spLocks noChangeArrowheads="1"/>
            </p:cNvSpPr>
            <p:nvPr/>
          </p:nvSpPr>
          <p:spPr bwMode="auto">
            <a:xfrm>
              <a:off x="4422" y="3476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475" name="Oval 59"/>
            <p:cNvSpPr>
              <a:spLocks noChangeArrowheads="1"/>
            </p:cNvSpPr>
            <p:nvPr/>
          </p:nvSpPr>
          <p:spPr bwMode="auto">
            <a:xfrm>
              <a:off x="4513" y="3476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476" name="Oval 60"/>
            <p:cNvSpPr>
              <a:spLocks noChangeArrowheads="1"/>
            </p:cNvSpPr>
            <p:nvPr/>
          </p:nvSpPr>
          <p:spPr bwMode="auto">
            <a:xfrm>
              <a:off x="3968" y="3476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477" name="Oval 61"/>
            <p:cNvSpPr>
              <a:spLocks noChangeArrowheads="1"/>
            </p:cNvSpPr>
            <p:nvPr/>
          </p:nvSpPr>
          <p:spPr bwMode="auto">
            <a:xfrm>
              <a:off x="2788" y="3476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478" name="Oval 62"/>
            <p:cNvSpPr>
              <a:spLocks noChangeArrowheads="1"/>
            </p:cNvSpPr>
            <p:nvPr/>
          </p:nvSpPr>
          <p:spPr bwMode="auto">
            <a:xfrm>
              <a:off x="2879" y="3476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479" name="Oval 63"/>
            <p:cNvSpPr>
              <a:spLocks noChangeArrowheads="1"/>
            </p:cNvSpPr>
            <p:nvPr/>
          </p:nvSpPr>
          <p:spPr bwMode="auto">
            <a:xfrm>
              <a:off x="2970" y="3476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480" name="Oval 64"/>
            <p:cNvSpPr>
              <a:spLocks noChangeArrowheads="1"/>
            </p:cNvSpPr>
            <p:nvPr/>
          </p:nvSpPr>
          <p:spPr bwMode="auto">
            <a:xfrm>
              <a:off x="3060" y="3476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481" name="Oval 65"/>
            <p:cNvSpPr>
              <a:spLocks noChangeArrowheads="1"/>
            </p:cNvSpPr>
            <p:nvPr/>
          </p:nvSpPr>
          <p:spPr bwMode="auto">
            <a:xfrm>
              <a:off x="3151" y="3476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482" name="Oval 66"/>
            <p:cNvSpPr>
              <a:spLocks noChangeArrowheads="1"/>
            </p:cNvSpPr>
            <p:nvPr/>
          </p:nvSpPr>
          <p:spPr bwMode="auto">
            <a:xfrm>
              <a:off x="3242" y="3476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483" name="Oval 67"/>
            <p:cNvSpPr>
              <a:spLocks noChangeArrowheads="1"/>
            </p:cNvSpPr>
            <p:nvPr/>
          </p:nvSpPr>
          <p:spPr bwMode="auto">
            <a:xfrm>
              <a:off x="2697" y="3476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484" name="Oval 68"/>
            <p:cNvSpPr>
              <a:spLocks noChangeArrowheads="1"/>
            </p:cNvSpPr>
            <p:nvPr/>
          </p:nvSpPr>
          <p:spPr bwMode="auto">
            <a:xfrm>
              <a:off x="4603" y="3476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485" name="Oval 69"/>
            <p:cNvSpPr>
              <a:spLocks noChangeArrowheads="1"/>
            </p:cNvSpPr>
            <p:nvPr/>
          </p:nvSpPr>
          <p:spPr bwMode="auto">
            <a:xfrm>
              <a:off x="4694" y="3476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486" name="Oval 70"/>
            <p:cNvSpPr>
              <a:spLocks noChangeArrowheads="1"/>
            </p:cNvSpPr>
            <p:nvPr/>
          </p:nvSpPr>
          <p:spPr bwMode="auto">
            <a:xfrm>
              <a:off x="4785" y="3476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487" name="Oval 71"/>
            <p:cNvSpPr>
              <a:spLocks noChangeArrowheads="1"/>
            </p:cNvSpPr>
            <p:nvPr/>
          </p:nvSpPr>
          <p:spPr bwMode="auto">
            <a:xfrm>
              <a:off x="2335" y="3476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488" name="Oval 72"/>
            <p:cNvSpPr>
              <a:spLocks noChangeArrowheads="1"/>
            </p:cNvSpPr>
            <p:nvPr/>
          </p:nvSpPr>
          <p:spPr bwMode="auto">
            <a:xfrm>
              <a:off x="2425" y="3476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489" name="Oval 73"/>
            <p:cNvSpPr>
              <a:spLocks noChangeArrowheads="1"/>
            </p:cNvSpPr>
            <p:nvPr/>
          </p:nvSpPr>
          <p:spPr bwMode="auto">
            <a:xfrm>
              <a:off x="2516" y="3476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490" name="Oval 74"/>
            <p:cNvSpPr>
              <a:spLocks noChangeArrowheads="1"/>
            </p:cNvSpPr>
            <p:nvPr/>
          </p:nvSpPr>
          <p:spPr bwMode="auto">
            <a:xfrm>
              <a:off x="2607" y="3476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491" name="Oval 75"/>
            <p:cNvSpPr>
              <a:spLocks noChangeArrowheads="1"/>
            </p:cNvSpPr>
            <p:nvPr/>
          </p:nvSpPr>
          <p:spPr bwMode="auto">
            <a:xfrm>
              <a:off x="3423" y="3385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492" name="Oval 76"/>
            <p:cNvSpPr>
              <a:spLocks noChangeArrowheads="1"/>
            </p:cNvSpPr>
            <p:nvPr/>
          </p:nvSpPr>
          <p:spPr bwMode="auto">
            <a:xfrm>
              <a:off x="3514" y="3385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493" name="Oval 77"/>
            <p:cNvSpPr>
              <a:spLocks noChangeArrowheads="1"/>
            </p:cNvSpPr>
            <p:nvPr/>
          </p:nvSpPr>
          <p:spPr bwMode="auto">
            <a:xfrm>
              <a:off x="3605" y="3385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494" name="Oval 78"/>
            <p:cNvSpPr>
              <a:spLocks noChangeArrowheads="1"/>
            </p:cNvSpPr>
            <p:nvPr/>
          </p:nvSpPr>
          <p:spPr bwMode="auto">
            <a:xfrm>
              <a:off x="3695" y="3385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495" name="Oval 79"/>
            <p:cNvSpPr>
              <a:spLocks noChangeArrowheads="1"/>
            </p:cNvSpPr>
            <p:nvPr/>
          </p:nvSpPr>
          <p:spPr bwMode="auto">
            <a:xfrm>
              <a:off x="3786" y="3385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496" name="Oval 80"/>
            <p:cNvSpPr>
              <a:spLocks noChangeArrowheads="1"/>
            </p:cNvSpPr>
            <p:nvPr/>
          </p:nvSpPr>
          <p:spPr bwMode="auto">
            <a:xfrm>
              <a:off x="3877" y="3385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497" name="Oval 81"/>
            <p:cNvSpPr>
              <a:spLocks noChangeArrowheads="1"/>
            </p:cNvSpPr>
            <p:nvPr/>
          </p:nvSpPr>
          <p:spPr bwMode="auto">
            <a:xfrm>
              <a:off x="3332" y="3385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498" name="Oval 82"/>
            <p:cNvSpPr>
              <a:spLocks noChangeArrowheads="1"/>
            </p:cNvSpPr>
            <p:nvPr/>
          </p:nvSpPr>
          <p:spPr bwMode="auto">
            <a:xfrm>
              <a:off x="4059" y="3385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499" name="Oval 83"/>
            <p:cNvSpPr>
              <a:spLocks noChangeArrowheads="1"/>
            </p:cNvSpPr>
            <p:nvPr/>
          </p:nvSpPr>
          <p:spPr bwMode="auto">
            <a:xfrm>
              <a:off x="4150" y="3385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500" name="Oval 84"/>
            <p:cNvSpPr>
              <a:spLocks noChangeArrowheads="1"/>
            </p:cNvSpPr>
            <p:nvPr/>
          </p:nvSpPr>
          <p:spPr bwMode="auto">
            <a:xfrm>
              <a:off x="4241" y="3385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501" name="Oval 85"/>
            <p:cNvSpPr>
              <a:spLocks noChangeArrowheads="1"/>
            </p:cNvSpPr>
            <p:nvPr/>
          </p:nvSpPr>
          <p:spPr bwMode="auto">
            <a:xfrm>
              <a:off x="4331" y="3385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502" name="Oval 86"/>
            <p:cNvSpPr>
              <a:spLocks noChangeArrowheads="1"/>
            </p:cNvSpPr>
            <p:nvPr/>
          </p:nvSpPr>
          <p:spPr bwMode="auto">
            <a:xfrm>
              <a:off x="4422" y="3385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503" name="Oval 87"/>
            <p:cNvSpPr>
              <a:spLocks noChangeArrowheads="1"/>
            </p:cNvSpPr>
            <p:nvPr/>
          </p:nvSpPr>
          <p:spPr bwMode="auto">
            <a:xfrm>
              <a:off x="4513" y="3385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504" name="Oval 88"/>
            <p:cNvSpPr>
              <a:spLocks noChangeArrowheads="1"/>
            </p:cNvSpPr>
            <p:nvPr/>
          </p:nvSpPr>
          <p:spPr bwMode="auto">
            <a:xfrm>
              <a:off x="3968" y="3385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505" name="Oval 89"/>
            <p:cNvSpPr>
              <a:spLocks noChangeArrowheads="1"/>
            </p:cNvSpPr>
            <p:nvPr/>
          </p:nvSpPr>
          <p:spPr bwMode="auto">
            <a:xfrm>
              <a:off x="2788" y="3385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506" name="Oval 90"/>
            <p:cNvSpPr>
              <a:spLocks noChangeArrowheads="1"/>
            </p:cNvSpPr>
            <p:nvPr/>
          </p:nvSpPr>
          <p:spPr bwMode="auto">
            <a:xfrm>
              <a:off x="2879" y="3385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507" name="Oval 91"/>
            <p:cNvSpPr>
              <a:spLocks noChangeArrowheads="1"/>
            </p:cNvSpPr>
            <p:nvPr/>
          </p:nvSpPr>
          <p:spPr bwMode="auto">
            <a:xfrm>
              <a:off x="2970" y="3385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508" name="Oval 92"/>
            <p:cNvSpPr>
              <a:spLocks noChangeArrowheads="1"/>
            </p:cNvSpPr>
            <p:nvPr/>
          </p:nvSpPr>
          <p:spPr bwMode="auto">
            <a:xfrm>
              <a:off x="3060" y="3385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509" name="Oval 93"/>
            <p:cNvSpPr>
              <a:spLocks noChangeArrowheads="1"/>
            </p:cNvSpPr>
            <p:nvPr/>
          </p:nvSpPr>
          <p:spPr bwMode="auto">
            <a:xfrm>
              <a:off x="3151" y="3385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510" name="Oval 94"/>
            <p:cNvSpPr>
              <a:spLocks noChangeArrowheads="1"/>
            </p:cNvSpPr>
            <p:nvPr/>
          </p:nvSpPr>
          <p:spPr bwMode="auto">
            <a:xfrm>
              <a:off x="3242" y="3385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511" name="Oval 95"/>
            <p:cNvSpPr>
              <a:spLocks noChangeArrowheads="1"/>
            </p:cNvSpPr>
            <p:nvPr/>
          </p:nvSpPr>
          <p:spPr bwMode="auto">
            <a:xfrm>
              <a:off x="2697" y="3385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512" name="Oval 96"/>
            <p:cNvSpPr>
              <a:spLocks noChangeArrowheads="1"/>
            </p:cNvSpPr>
            <p:nvPr/>
          </p:nvSpPr>
          <p:spPr bwMode="auto">
            <a:xfrm>
              <a:off x="4603" y="3385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513" name="Oval 97"/>
            <p:cNvSpPr>
              <a:spLocks noChangeArrowheads="1"/>
            </p:cNvSpPr>
            <p:nvPr/>
          </p:nvSpPr>
          <p:spPr bwMode="auto">
            <a:xfrm>
              <a:off x="4694" y="3385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514" name="Oval 98"/>
            <p:cNvSpPr>
              <a:spLocks noChangeArrowheads="1"/>
            </p:cNvSpPr>
            <p:nvPr/>
          </p:nvSpPr>
          <p:spPr bwMode="auto">
            <a:xfrm>
              <a:off x="4785" y="3385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515" name="Oval 99"/>
            <p:cNvSpPr>
              <a:spLocks noChangeArrowheads="1"/>
            </p:cNvSpPr>
            <p:nvPr/>
          </p:nvSpPr>
          <p:spPr bwMode="auto">
            <a:xfrm>
              <a:off x="2335" y="3385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516" name="Oval 100"/>
            <p:cNvSpPr>
              <a:spLocks noChangeArrowheads="1"/>
            </p:cNvSpPr>
            <p:nvPr/>
          </p:nvSpPr>
          <p:spPr bwMode="auto">
            <a:xfrm>
              <a:off x="2425" y="3385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517" name="Oval 101"/>
            <p:cNvSpPr>
              <a:spLocks noChangeArrowheads="1"/>
            </p:cNvSpPr>
            <p:nvPr/>
          </p:nvSpPr>
          <p:spPr bwMode="auto">
            <a:xfrm>
              <a:off x="2516" y="3385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518" name="Oval 102"/>
            <p:cNvSpPr>
              <a:spLocks noChangeArrowheads="1"/>
            </p:cNvSpPr>
            <p:nvPr/>
          </p:nvSpPr>
          <p:spPr bwMode="auto">
            <a:xfrm>
              <a:off x="2607" y="3385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519" name="Oval 103"/>
            <p:cNvSpPr>
              <a:spLocks noChangeArrowheads="1"/>
            </p:cNvSpPr>
            <p:nvPr/>
          </p:nvSpPr>
          <p:spPr bwMode="auto">
            <a:xfrm>
              <a:off x="3423" y="3294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520" name="Oval 104"/>
            <p:cNvSpPr>
              <a:spLocks noChangeArrowheads="1"/>
            </p:cNvSpPr>
            <p:nvPr/>
          </p:nvSpPr>
          <p:spPr bwMode="auto">
            <a:xfrm>
              <a:off x="3514" y="3294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521" name="Oval 105"/>
            <p:cNvSpPr>
              <a:spLocks noChangeArrowheads="1"/>
            </p:cNvSpPr>
            <p:nvPr/>
          </p:nvSpPr>
          <p:spPr bwMode="auto">
            <a:xfrm>
              <a:off x="3605" y="3294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522" name="Oval 106"/>
            <p:cNvSpPr>
              <a:spLocks noChangeArrowheads="1"/>
            </p:cNvSpPr>
            <p:nvPr/>
          </p:nvSpPr>
          <p:spPr bwMode="auto">
            <a:xfrm>
              <a:off x="3695" y="3294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523" name="Oval 107"/>
            <p:cNvSpPr>
              <a:spLocks noChangeArrowheads="1"/>
            </p:cNvSpPr>
            <p:nvPr/>
          </p:nvSpPr>
          <p:spPr bwMode="auto">
            <a:xfrm>
              <a:off x="3786" y="3294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524" name="Oval 108"/>
            <p:cNvSpPr>
              <a:spLocks noChangeArrowheads="1"/>
            </p:cNvSpPr>
            <p:nvPr/>
          </p:nvSpPr>
          <p:spPr bwMode="auto">
            <a:xfrm>
              <a:off x="3877" y="3294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525" name="Oval 109"/>
            <p:cNvSpPr>
              <a:spLocks noChangeArrowheads="1"/>
            </p:cNvSpPr>
            <p:nvPr/>
          </p:nvSpPr>
          <p:spPr bwMode="auto">
            <a:xfrm>
              <a:off x="3332" y="3294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526" name="Oval 110"/>
            <p:cNvSpPr>
              <a:spLocks noChangeArrowheads="1"/>
            </p:cNvSpPr>
            <p:nvPr/>
          </p:nvSpPr>
          <p:spPr bwMode="auto">
            <a:xfrm>
              <a:off x="4059" y="3294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527" name="Oval 111"/>
            <p:cNvSpPr>
              <a:spLocks noChangeArrowheads="1"/>
            </p:cNvSpPr>
            <p:nvPr/>
          </p:nvSpPr>
          <p:spPr bwMode="auto">
            <a:xfrm>
              <a:off x="4150" y="3294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528" name="Oval 112"/>
            <p:cNvSpPr>
              <a:spLocks noChangeArrowheads="1"/>
            </p:cNvSpPr>
            <p:nvPr/>
          </p:nvSpPr>
          <p:spPr bwMode="auto">
            <a:xfrm>
              <a:off x="4241" y="3294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529" name="Oval 113"/>
            <p:cNvSpPr>
              <a:spLocks noChangeArrowheads="1"/>
            </p:cNvSpPr>
            <p:nvPr/>
          </p:nvSpPr>
          <p:spPr bwMode="auto">
            <a:xfrm>
              <a:off x="4331" y="3294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530" name="Oval 114"/>
            <p:cNvSpPr>
              <a:spLocks noChangeArrowheads="1"/>
            </p:cNvSpPr>
            <p:nvPr/>
          </p:nvSpPr>
          <p:spPr bwMode="auto">
            <a:xfrm>
              <a:off x="4422" y="3294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531" name="Oval 115"/>
            <p:cNvSpPr>
              <a:spLocks noChangeArrowheads="1"/>
            </p:cNvSpPr>
            <p:nvPr/>
          </p:nvSpPr>
          <p:spPr bwMode="auto">
            <a:xfrm>
              <a:off x="4513" y="3294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532" name="Oval 116"/>
            <p:cNvSpPr>
              <a:spLocks noChangeArrowheads="1"/>
            </p:cNvSpPr>
            <p:nvPr/>
          </p:nvSpPr>
          <p:spPr bwMode="auto">
            <a:xfrm>
              <a:off x="3968" y="3294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533" name="Oval 117"/>
            <p:cNvSpPr>
              <a:spLocks noChangeArrowheads="1"/>
            </p:cNvSpPr>
            <p:nvPr/>
          </p:nvSpPr>
          <p:spPr bwMode="auto">
            <a:xfrm>
              <a:off x="2788" y="3294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534" name="Oval 118"/>
            <p:cNvSpPr>
              <a:spLocks noChangeArrowheads="1"/>
            </p:cNvSpPr>
            <p:nvPr/>
          </p:nvSpPr>
          <p:spPr bwMode="auto">
            <a:xfrm>
              <a:off x="2879" y="3294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535" name="Oval 119"/>
            <p:cNvSpPr>
              <a:spLocks noChangeArrowheads="1"/>
            </p:cNvSpPr>
            <p:nvPr/>
          </p:nvSpPr>
          <p:spPr bwMode="auto">
            <a:xfrm>
              <a:off x="2970" y="3294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536" name="Oval 120"/>
            <p:cNvSpPr>
              <a:spLocks noChangeArrowheads="1"/>
            </p:cNvSpPr>
            <p:nvPr/>
          </p:nvSpPr>
          <p:spPr bwMode="auto">
            <a:xfrm>
              <a:off x="3060" y="3294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537" name="Oval 121"/>
            <p:cNvSpPr>
              <a:spLocks noChangeArrowheads="1"/>
            </p:cNvSpPr>
            <p:nvPr/>
          </p:nvSpPr>
          <p:spPr bwMode="auto">
            <a:xfrm>
              <a:off x="3151" y="3294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538" name="Oval 122"/>
            <p:cNvSpPr>
              <a:spLocks noChangeArrowheads="1"/>
            </p:cNvSpPr>
            <p:nvPr/>
          </p:nvSpPr>
          <p:spPr bwMode="auto">
            <a:xfrm>
              <a:off x="3242" y="3294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539" name="Oval 123"/>
            <p:cNvSpPr>
              <a:spLocks noChangeArrowheads="1"/>
            </p:cNvSpPr>
            <p:nvPr/>
          </p:nvSpPr>
          <p:spPr bwMode="auto">
            <a:xfrm>
              <a:off x="2697" y="3294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540" name="Oval 124"/>
            <p:cNvSpPr>
              <a:spLocks noChangeArrowheads="1"/>
            </p:cNvSpPr>
            <p:nvPr/>
          </p:nvSpPr>
          <p:spPr bwMode="auto">
            <a:xfrm>
              <a:off x="4603" y="3294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541" name="Oval 125"/>
            <p:cNvSpPr>
              <a:spLocks noChangeArrowheads="1"/>
            </p:cNvSpPr>
            <p:nvPr/>
          </p:nvSpPr>
          <p:spPr bwMode="auto">
            <a:xfrm>
              <a:off x="4694" y="3294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542" name="Oval 126"/>
            <p:cNvSpPr>
              <a:spLocks noChangeArrowheads="1"/>
            </p:cNvSpPr>
            <p:nvPr/>
          </p:nvSpPr>
          <p:spPr bwMode="auto">
            <a:xfrm>
              <a:off x="4785" y="3294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543" name="Oval 127"/>
            <p:cNvSpPr>
              <a:spLocks noChangeArrowheads="1"/>
            </p:cNvSpPr>
            <p:nvPr/>
          </p:nvSpPr>
          <p:spPr bwMode="auto">
            <a:xfrm>
              <a:off x="2335" y="3294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544" name="Oval 128"/>
            <p:cNvSpPr>
              <a:spLocks noChangeArrowheads="1"/>
            </p:cNvSpPr>
            <p:nvPr/>
          </p:nvSpPr>
          <p:spPr bwMode="auto">
            <a:xfrm>
              <a:off x="2425" y="3294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545" name="Oval 129"/>
            <p:cNvSpPr>
              <a:spLocks noChangeArrowheads="1"/>
            </p:cNvSpPr>
            <p:nvPr/>
          </p:nvSpPr>
          <p:spPr bwMode="auto">
            <a:xfrm>
              <a:off x="2516" y="3294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546" name="Oval 130"/>
            <p:cNvSpPr>
              <a:spLocks noChangeArrowheads="1"/>
            </p:cNvSpPr>
            <p:nvPr/>
          </p:nvSpPr>
          <p:spPr bwMode="auto">
            <a:xfrm>
              <a:off x="2607" y="3294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547" name="Oval 131"/>
            <p:cNvSpPr>
              <a:spLocks noChangeArrowheads="1"/>
            </p:cNvSpPr>
            <p:nvPr/>
          </p:nvSpPr>
          <p:spPr bwMode="auto">
            <a:xfrm>
              <a:off x="3422" y="3204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548" name="Oval 132"/>
            <p:cNvSpPr>
              <a:spLocks noChangeArrowheads="1"/>
            </p:cNvSpPr>
            <p:nvPr/>
          </p:nvSpPr>
          <p:spPr bwMode="auto">
            <a:xfrm>
              <a:off x="3513" y="3204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549" name="Oval 133"/>
            <p:cNvSpPr>
              <a:spLocks noChangeArrowheads="1"/>
            </p:cNvSpPr>
            <p:nvPr/>
          </p:nvSpPr>
          <p:spPr bwMode="auto">
            <a:xfrm>
              <a:off x="3604" y="3204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550" name="Oval 134"/>
            <p:cNvSpPr>
              <a:spLocks noChangeArrowheads="1"/>
            </p:cNvSpPr>
            <p:nvPr/>
          </p:nvSpPr>
          <p:spPr bwMode="auto">
            <a:xfrm>
              <a:off x="3694" y="3204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551" name="Oval 135"/>
            <p:cNvSpPr>
              <a:spLocks noChangeArrowheads="1"/>
            </p:cNvSpPr>
            <p:nvPr/>
          </p:nvSpPr>
          <p:spPr bwMode="auto">
            <a:xfrm>
              <a:off x="3785" y="3204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552" name="Oval 136"/>
            <p:cNvSpPr>
              <a:spLocks noChangeArrowheads="1"/>
            </p:cNvSpPr>
            <p:nvPr/>
          </p:nvSpPr>
          <p:spPr bwMode="auto">
            <a:xfrm>
              <a:off x="3876" y="3204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553" name="Oval 137"/>
            <p:cNvSpPr>
              <a:spLocks noChangeArrowheads="1"/>
            </p:cNvSpPr>
            <p:nvPr/>
          </p:nvSpPr>
          <p:spPr bwMode="auto">
            <a:xfrm>
              <a:off x="3331" y="3204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554" name="Oval 138"/>
            <p:cNvSpPr>
              <a:spLocks noChangeArrowheads="1"/>
            </p:cNvSpPr>
            <p:nvPr/>
          </p:nvSpPr>
          <p:spPr bwMode="auto">
            <a:xfrm>
              <a:off x="4058" y="3204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555" name="Oval 139"/>
            <p:cNvSpPr>
              <a:spLocks noChangeArrowheads="1"/>
            </p:cNvSpPr>
            <p:nvPr/>
          </p:nvSpPr>
          <p:spPr bwMode="auto">
            <a:xfrm>
              <a:off x="4149" y="3204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556" name="Oval 140"/>
            <p:cNvSpPr>
              <a:spLocks noChangeArrowheads="1"/>
            </p:cNvSpPr>
            <p:nvPr/>
          </p:nvSpPr>
          <p:spPr bwMode="auto">
            <a:xfrm>
              <a:off x="4240" y="3204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557" name="Oval 141"/>
            <p:cNvSpPr>
              <a:spLocks noChangeArrowheads="1"/>
            </p:cNvSpPr>
            <p:nvPr/>
          </p:nvSpPr>
          <p:spPr bwMode="auto">
            <a:xfrm>
              <a:off x="4330" y="3204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558" name="Oval 142"/>
            <p:cNvSpPr>
              <a:spLocks noChangeArrowheads="1"/>
            </p:cNvSpPr>
            <p:nvPr/>
          </p:nvSpPr>
          <p:spPr bwMode="auto">
            <a:xfrm>
              <a:off x="4421" y="3204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559" name="Oval 143"/>
            <p:cNvSpPr>
              <a:spLocks noChangeArrowheads="1"/>
            </p:cNvSpPr>
            <p:nvPr/>
          </p:nvSpPr>
          <p:spPr bwMode="auto">
            <a:xfrm>
              <a:off x="4512" y="3204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560" name="Oval 144"/>
            <p:cNvSpPr>
              <a:spLocks noChangeArrowheads="1"/>
            </p:cNvSpPr>
            <p:nvPr/>
          </p:nvSpPr>
          <p:spPr bwMode="auto">
            <a:xfrm>
              <a:off x="3967" y="3204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561" name="Oval 145"/>
            <p:cNvSpPr>
              <a:spLocks noChangeArrowheads="1"/>
            </p:cNvSpPr>
            <p:nvPr/>
          </p:nvSpPr>
          <p:spPr bwMode="auto">
            <a:xfrm>
              <a:off x="2787" y="3204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562" name="Oval 146"/>
            <p:cNvSpPr>
              <a:spLocks noChangeArrowheads="1"/>
            </p:cNvSpPr>
            <p:nvPr/>
          </p:nvSpPr>
          <p:spPr bwMode="auto">
            <a:xfrm>
              <a:off x="2878" y="3204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563" name="Oval 147"/>
            <p:cNvSpPr>
              <a:spLocks noChangeArrowheads="1"/>
            </p:cNvSpPr>
            <p:nvPr/>
          </p:nvSpPr>
          <p:spPr bwMode="auto">
            <a:xfrm>
              <a:off x="2969" y="3204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564" name="Oval 148"/>
            <p:cNvSpPr>
              <a:spLocks noChangeArrowheads="1"/>
            </p:cNvSpPr>
            <p:nvPr/>
          </p:nvSpPr>
          <p:spPr bwMode="auto">
            <a:xfrm>
              <a:off x="3059" y="3204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565" name="Oval 149"/>
            <p:cNvSpPr>
              <a:spLocks noChangeArrowheads="1"/>
            </p:cNvSpPr>
            <p:nvPr/>
          </p:nvSpPr>
          <p:spPr bwMode="auto">
            <a:xfrm>
              <a:off x="3150" y="3204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566" name="Oval 150"/>
            <p:cNvSpPr>
              <a:spLocks noChangeArrowheads="1"/>
            </p:cNvSpPr>
            <p:nvPr/>
          </p:nvSpPr>
          <p:spPr bwMode="auto">
            <a:xfrm>
              <a:off x="3241" y="3204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567" name="Oval 151"/>
            <p:cNvSpPr>
              <a:spLocks noChangeArrowheads="1"/>
            </p:cNvSpPr>
            <p:nvPr/>
          </p:nvSpPr>
          <p:spPr bwMode="auto">
            <a:xfrm>
              <a:off x="2696" y="3204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568" name="Oval 152"/>
            <p:cNvSpPr>
              <a:spLocks noChangeArrowheads="1"/>
            </p:cNvSpPr>
            <p:nvPr/>
          </p:nvSpPr>
          <p:spPr bwMode="auto">
            <a:xfrm>
              <a:off x="4602" y="3204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569" name="Oval 153"/>
            <p:cNvSpPr>
              <a:spLocks noChangeArrowheads="1"/>
            </p:cNvSpPr>
            <p:nvPr/>
          </p:nvSpPr>
          <p:spPr bwMode="auto">
            <a:xfrm>
              <a:off x="4693" y="3204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570" name="Oval 154"/>
            <p:cNvSpPr>
              <a:spLocks noChangeArrowheads="1"/>
            </p:cNvSpPr>
            <p:nvPr/>
          </p:nvSpPr>
          <p:spPr bwMode="auto">
            <a:xfrm>
              <a:off x="4784" y="3204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571" name="Oval 155"/>
            <p:cNvSpPr>
              <a:spLocks noChangeArrowheads="1"/>
            </p:cNvSpPr>
            <p:nvPr/>
          </p:nvSpPr>
          <p:spPr bwMode="auto">
            <a:xfrm>
              <a:off x="2334" y="3204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572" name="Oval 156"/>
            <p:cNvSpPr>
              <a:spLocks noChangeArrowheads="1"/>
            </p:cNvSpPr>
            <p:nvPr/>
          </p:nvSpPr>
          <p:spPr bwMode="auto">
            <a:xfrm>
              <a:off x="2424" y="3204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573" name="Oval 157"/>
            <p:cNvSpPr>
              <a:spLocks noChangeArrowheads="1"/>
            </p:cNvSpPr>
            <p:nvPr/>
          </p:nvSpPr>
          <p:spPr bwMode="auto">
            <a:xfrm>
              <a:off x="2515" y="3204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574" name="Oval 158"/>
            <p:cNvSpPr>
              <a:spLocks noChangeArrowheads="1"/>
            </p:cNvSpPr>
            <p:nvPr/>
          </p:nvSpPr>
          <p:spPr bwMode="auto">
            <a:xfrm>
              <a:off x="2606" y="3204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575" name="Oval 159"/>
            <p:cNvSpPr>
              <a:spLocks noChangeArrowheads="1"/>
            </p:cNvSpPr>
            <p:nvPr/>
          </p:nvSpPr>
          <p:spPr bwMode="auto">
            <a:xfrm>
              <a:off x="3422" y="3113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576" name="Oval 160"/>
            <p:cNvSpPr>
              <a:spLocks noChangeArrowheads="1"/>
            </p:cNvSpPr>
            <p:nvPr/>
          </p:nvSpPr>
          <p:spPr bwMode="auto">
            <a:xfrm>
              <a:off x="3513" y="3113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577" name="Oval 161"/>
            <p:cNvSpPr>
              <a:spLocks noChangeArrowheads="1"/>
            </p:cNvSpPr>
            <p:nvPr/>
          </p:nvSpPr>
          <p:spPr bwMode="auto">
            <a:xfrm>
              <a:off x="3604" y="3113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578" name="Oval 162"/>
            <p:cNvSpPr>
              <a:spLocks noChangeArrowheads="1"/>
            </p:cNvSpPr>
            <p:nvPr/>
          </p:nvSpPr>
          <p:spPr bwMode="auto">
            <a:xfrm>
              <a:off x="3694" y="3113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579" name="Oval 163"/>
            <p:cNvSpPr>
              <a:spLocks noChangeArrowheads="1"/>
            </p:cNvSpPr>
            <p:nvPr/>
          </p:nvSpPr>
          <p:spPr bwMode="auto">
            <a:xfrm>
              <a:off x="3785" y="3113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580" name="Oval 164"/>
            <p:cNvSpPr>
              <a:spLocks noChangeArrowheads="1"/>
            </p:cNvSpPr>
            <p:nvPr/>
          </p:nvSpPr>
          <p:spPr bwMode="auto">
            <a:xfrm>
              <a:off x="3876" y="3113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581" name="Oval 165"/>
            <p:cNvSpPr>
              <a:spLocks noChangeArrowheads="1"/>
            </p:cNvSpPr>
            <p:nvPr/>
          </p:nvSpPr>
          <p:spPr bwMode="auto">
            <a:xfrm>
              <a:off x="3331" y="3113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582" name="Oval 166"/>
            <p:cNvSpPr>
              <a:spLocks noChangeArrowheads="1"/>
            </p:cNvSpPr>
            <p:nvPr/>
          </p:nvSpPr>
          <p:spPr bwMode="auto">
            <a:xfrm>
              <a:off x="4058" y="3113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583" name="Oval 167"/>
            <p:cNvSpPr>
              <a:spLocks noChangeArrowheads="1"/>
            </p:cNvSpPr>
            <p:nvPr/>
          </p:nvSpPr>
          <p:spPr bwMode="auto">
            <a:xfrm>
              <a:off x="4149" y="3113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584" name="Oval 168"/>
            <p:cNvSpPr>
              <a:spLocks noChangeArrowheads="1"/>
            </p:cNvSpPr>
            <p:nvPr/>
          </p:nvSpPr>
          <p:spPr bwMode="auto">
            <a:xfrm>
              <a:off x="4240" y="3113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585" name="Oval 169"/>
            <p:cNvSpPr>
              <a:spLocks noChangeArrowheads="1"/>
            </p:cNvSpPr>
            <p:nvPr/>
          </p:nvSpPr>
          <p:spPr bwMode="auto">
            <a:xfrm>
              <a:off x="4330" y="3113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586" name="Oval 170"/>
            <p:cNvSpPr>
              <a:spLocks noChangeArrowheads="1"/>
            </p:cNvSpPr>
            <p:nvPr/>
          </p:nvSpPr>
          <p:spPr bwMode="auto">
            <a:xfrm>
              <a:off x="4421" y="3113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587" name="Oval 171"/>
            <p:cNvSpPr>
              <a:spLocks noChangeArrowheads="1"/>
            </p:cNvSpPr>
            <p:nvPr/>
          </p:nvSpPr>
          <p:spPr bwMode="auto">
            <a:xfrm>
              <a:off x="4512" y="3113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588" name="Oval 172"/>
            <p:cNvSpPr>
              <a:spLocks noChangeArrowheads="1"/>
            </p:cNvSpPr>
            <p:nvPr/>
          </p:nvSpPr>
          <p:spPr bwMode="auto">
            <a:xfrm>
              <a:off x="3967" y="3113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589" name="Oval 173"/>
            <p:cNvSpPr>
              <a:spLocks noChangeArrowheads="1"/>
            </p:cNvSpPr>
            <p:nvPr/>
          </p:nvSpPr>
          <p:spPr bwMode="auto">
            <a:xfrm>
              <a:off x="2787" y="3113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590" name="Oval 174"/>
            <p:cNvSpPr>
              <a:spLocks noChangeArrowheads="1"/>
            </p:cNvSpPr>
            <p:nvPr/>
          </p:nvSpPr>
          <p:spPr bwMode="auto">
            <a:xfrm>
              <a:off x="2878" y="3113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591" name="Oval 175"/>
            <p:cNvSpPr>
              <a:spLocks noChangeArrowheads="1"/>
            </p:cNvSpPr>
            <p:nvPr/>
          </p:nvSpPr>
          <p:spPr bwMode="auto">
            <a:xfrm>
              <a:off x="2969" y="3113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592" name="Oval 176"/>
            <p:cNvSpPr>
              <a:spLocks noChangeArrowheads="1"/>
            </p:cNvSpPr>
            <p:nvPr/>
          </p:nvSpPr>
          <p:spPr bwMode="auto">
            <a:xfrm>
              <a:off x="3059" y="3113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593" name="Oval 177"/>
            <p:cNvSpPr>
              <a:spLocks noChangeArrowheads="1"/>
            </p:cNvSpPr>
            <p:nvPr/>
          </p:nvSpPr>
          <p:spPr bwMode="auto">
            <a:xfrm>
              <a:off x="3150" y="3113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594" name="Oval 178"/>
            <p:cNvSpPr>
              <a:spLocks noChangeArrowheads="1"/>
            </p:cNvSpPr>
            <p:nvPr/>
          </p:nvSpPr>
          <p:spPr bwMode="auto">
            <a:xfrm>
              <a:off x="3241" y="3113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595" name="Oval 179"/>
            <p:cNvSpPr>
              <a:spLocks noChangeArrowheads="1"/>
            </p:cNvSpPr>
            <p:nvPr/>
          </p:nvSpPr>
          <p:spPr bwMode="auto">
            <a:xfrm>
              <a:off x="2696" y="3113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596" name="Oval 180"/>
            <p:cNvSpPr>
              <a:spLocks noChangeArrowheads="1"/>
            </p:cNvSpPr>
            <p:nvPr/>
          </p:nvSpPr>
          <p:spPr bwMode="auto">
            <a:xfrm>
              <a:off x="4602" y="3113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597" name="Oval 181"/>
            <p:cNvSpPr>
              <a:spLocks noChangeArrowheads="1"/>
            </p:cNvSpPr>
            <p:nvPr/>
          </p:nvSpPr>
          <p:spPr bwMode="auto">
            <a:xfrm>
              <a:off x="4693" y="3113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598" name="Oval 182"/>
            <p:cNvSpPr>
              <a:spLocks noChangeArrowheads="1"/>
            </p:cNvSpPr>
            <p:nvPr/>
          </p:nvSpPr>
          <p:spPr bwMode="auto">
            <a:xfrm>
              <a:off x="4784" y="3113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599" name="Oval 183"/>
            <p:cNvSpPr>
              <a:spLocks noChangeArrowheads="1"/>
            </p:cNvSpPr>
            <p:nvPr/>
          </p:nvSpPr>
          <p:spPr bwMode="auto">
            <a:xfrm>
              <a:off x="2334" y="3113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600" name="Oval 184"/>
            <p:cNvSpPr>
              <a:spLocks noChangeArrowheads="1"/>
            </p:cNvSpPr>
            <p:nvPr/>
          </p:nvSpPr>
          <p:spPr bwMode="auto">
            <a:xfrm>
              <a:off x="2424" y="3113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601" name="Oval 185"/>
            <p:cNvSpPr>
              <a:spLocks noChangeArrowheads="1"/>
            </p:cNvSpPr>
            <p:nvPr/>
          </p:nvSpPr>
          <p:spPr bwMode="auto">
            <a:xfrm>
              <a:off x="2515" y="3113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602" name="Oval 186"/>
            <p:cNvSpPr>
              <a:spLocks noChangeArrowheads="1"/>
            </p:cNvSpPr>
            <p:nvPr/>
          </p:nvSpPr>
          <p:spPr bwMode="auto">
            <a:xfrm>
              <a:off x="2606" y="3113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603" name="Oval 187"/>
            <p:cNvSpPr>
              <a:spLocks noChangeArrowheads="1"/>
            </p:cNvSpPr>
            <p:nvPr/>
          </p:nvSpPr>
          <p:spPr bwMode="auto">
            <a:xfrm>
              <a:off x="3423" y="3022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604" name="Oval 188"/>
            <p:cNvSpPr>
              <a:spLocks noChangeArrowheads="1"/>
            </p:cNvSpPr>
            <p:nvPr/>
          </p:nvSpPr>
          <p:spPr bwMode="auto">
            <a:xfrm>
              <a:off x="3514" y="3022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605" name="Oval 189"/>
            <p:cNvSpPr>
              <a:spLocks noChangeArrowheads="1"/>
            </p:cNvSpPr>
            <p:nvPr/>
          </p:nvSpPr>
          <p:spPr bwMode="auto">
            <a:xfrm>
              <a:off x="3605" y="3022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606" name="Oval 190"/>
            <p:cNvSpPr>
              <a:spLocks noChangeArrowheads="1"/>
            </p:cNvSpPr>
            <p:nvPr/>
          </p:nvSpPr>
          <p:spPr bwMode="auto">
            <a:xfrm>
              <a:off x="3695" y="3022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607" name="Oval 191"/>
            <p:cNvSpPr>
              <a:spLocks noChangeArrowheads="1"/>
            </p:cNvSpPr>
            <p:nvPr/>
          </p:nvSpPr>
          <p:spPr bwMode="auto">
            <a:xfrm>
              <a:off x="3786" y="3022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608" name="Oval 192"/>
            <p:cNvSpPr>
              <a:spLocks noChangeArrowheads="1"/>
            </p:cNvSpPr>
            <p:nvPr/>
          </p:nvSpPr>
          <p:spPr bwMode="auto">
            <a:xfrm>
              <a:off x="3877" y="3022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609" name="Oval 193"/>
            <p:cNvSpPr>
              <a:spLocks noChangeArrowheads="1"/>
            </p:cNvSpPr>
            <p:nvPr/>
          </p:nvSpPr>
          <p:spPr bwMode="auto">
            <a:xfrm>
              <a:off x="3332" y="3022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610" name="Oval 194"/>
            <p:cNvSpPr>
              <a:spLocks noChangeArrowheads="1"/>
            </p:cNvSpPr>
            <p:nvPr/>
          </p:nvSpPr>
          <p:spPr bwMode="auto">
            <a:xfrm>
              <a:off x="4059" y="3022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611" name="Oval 195"/>
            <p:cNvSpPr>
              <a:spLocks noChangeArrowheads="1"/>
            </p:cNvSpPr>
            <p:nvPr/>
          </p:nvSpPr>
          <p:spPr bwMode="auto">
            <a:xfrm>
              <a:off x="4150" y="3022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612" name="Oval 196"/>
            <p:cNvSpPr>
              <a:spLocks noChangeArrowheads="1"/>
            </p:cNvSpPr>
            <p:nvPr/>
          </p:nvSpPr>
          <p:spPr bwMode="auto">
            <a:xfrm>
              <a:off x="4241" y="3022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613" name="Oval 197"/>
            <p:cNvSpPr>
              <a:spLocks noChangeArrowheads="1"/>
            </p:cNvSpPr>
            <p:nvPr/>
          </p:nvSpPr>
          <p:spPr bwMode="auto">
            <a:xfrm>
              <a:off x="4331" y="3022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614" name="Oval 198"/>
            <p:cNvSpPr>
              <a:spLocks noChangeArrowheads="1"/>
            </p:cNvSpPr>
            <p:nvPr/>
          </p:nvSpPr>
          <p:spPr bwMode="auto">
            <a:xfrm>
              <a:off x="4422" y="3022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615" name="Oval 199"/>
            <p:cNvSpPr>
              <a:spLocks noChangeArrowheads="1"/>
            </p:cNvSpPr>
            <p:nvPr/>
          </p:nvSpPr>
          <p:spPr bwMode="auto">
            <a:xfrm>
              <a:off x="4513" y="3022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616" name="Oval 200"/>
            <p:cNvSpPr>
              <a:spLocks noChangeArrowheads="1"/>
            </p:cNvSpPr>
            <p:nvPr/>
          </p:nvSpPr>
          <p:spPr bwMode="auto">
            <a:xfrm>
              <a:off x="3968" y="3022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617" name="Oval 201"/>
            <p:cNvSpPr>
              <a:spLocks noChangeArrowheads="1"/>
            </p:cNvSpPr>
            <p:nvPr/>
          </p:nvSpPr>
          <p:spPr bwMode="auto">
            <a:xfrm>
              <a:off x="2788" y="3022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618" name="Oval 202"/>
            <p:cNvSpPr>
              <a:spLocks noChangeArrowheads="1"/>
            </p:cNvSpPr>
            <p:nvPr/>
          </p:nvSpPr>
          <p:spPr bwMode="auto">
            <a:xfrm>
              <a:off x="2879" y="3022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619" name="Oval 203"/>
            <p:cNvSpPr>
              <a:spLocks noChangeArrowheads="1"/>
            </p:cNvSpPr>
            <p:nvPr/>
          </p:nvSpPr>
          <p:spPr bwMode="auto">
            <a:xfrm>
              <a:off x="2970" y="3022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620" name="Oval 204"/>
            <p:cNvSpPr>
              <a:spLocks noChangeArrowheads="1"/>
            </p:cNvSpPr>
            <p:nvPr/>
          </p:nvSpPr>
          <p:spPr bwMode="auto">
            <a:xfrm>
              <a:off x="3060" y="3022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621" name="Oval 205"/>
            <p:cNvSpPr>
              <a:spLocks noChangeArrowheads="1"/>
            </p:cNvSpPr>
            <p:nvPr/>
          </p:nvSpPr>
          <p:spPr bwMode="auto">
            <a:xfrm>
              <a:off x="3151" y="3022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622" name="Oval 206"/>
            <p:cNvSpPr>
              <a:spLocks noChangeArrowheads="1"/>
            </p:cNvSpPr>
            <p:nvPr/>
          </p:nvSpPr>
          <p:spPr bwMode="auto">
            <a:xfrm>
              <a:off x="3242" y="3022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623" name="Oval 207"/>
            <p:cNvSpPr>
              <a:spLocks noChangeArrowheads="1"/>
            </p:cNvSpPr>
            <p:nvPr/>
          </p:nvSpPr>
          <p:spPr bwMode="auto">
            <a:xfrm>
              <a:off x="2697" y="3022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624" name="Oval 208"/>
            <p:cNvSpPr>
              <a:spLocks noChangeArrowheads="1"/>
            </p:cNvSpPr>
            <p:nvPr/>
          </p:nvSpPr>
          <p:spPr bwMode="auto">
            <a:xfrm>
              <a:off x="4603" y="3022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625" name="Oval 209"/>
            <p:cNvSpPr>
              <a:spLocks noChangeArrowheads="1"/>
            </p:cNvSpPr>
            <p:nvPr/>
          </p:nvSpPr>
          <p:spPr bwMode="auto">
            <a:xfrm>
              <a:off x="4694" y="3022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626" name="Oval 210"/>
            <p:cNvSpPr>
              <a:spLocks noChangeArrowheads="1"/>
            </p:cNvSpPr>
            <p:nvPr/>
          </p:nvSpPr>
          <p:spPr bwMode="auto">
            <a:xfrm>
              <a:off x="4785" y="3022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627" name="Oval 211"/>
            <p:cNvSpPr>
              <a:spLocks noChangeArrowheads="1"/>
            </p:cNvSpPr>
            <p:nvPr/>
          </p:nvSpPr>
          <p:spPr bwMode="auto">
            <a:xfrm>
              <a:off x="2335" y="3022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628" name="Oval 212"/>
            <p:cNvSpPr>
              <a:spLocks noChangeArrowheads="1"/>
            </p:cNvSpPr>
            <p:nvPr/>
          </p:nvSpPr>
          <p:spPr bwMode="auto">
            <a:xfrm>
              <a:off x="2425" y="3022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629" name="Oval 213"/>
            <p:cNvSpPr>
              <a:spLocks noChangeArrowheads="1"/>
            </p:cNvSpPr>
            <p:nvPr/>
          </p:nvSpPr>
          <p:spPr bwMode="auto">
            <a:xfrm>
              <a:off x="2516" y="3022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630" name="Oval 214"/>
            <p:cNvSpPr>
              <a:spLocks noChangeArrowheads="1"/>
            </p:cNvSpPr>
            <p:nvPr/>
          </p:nvSpPr>
          <p:spPr bwMode="auto">
            <a:xfrm>
              <a:off x="2607" y="3022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631" name="Oval 215"/>
            <p:cNvSpPr>
              <a:spLocks noChangeArrowheads="1"/>
            </p:cNvSpPr>
            <p:nvPr/>
          </p:nvSpPr>
          <p:spPr bwMode="auto">
            <a:xfrm>
              <a:off x="3422" y="2932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632" name="Oval 216"/>
            <p:cNvSpPr>
              <a:spLocks noChangeArrowheads="1"/>
            </p:cNvSpPr>
            <p:nvPr/>
          </p:nvSpPr>
          <p:spPr bwMode="auto">
            <a:xfrm>
              <a:off x="3513" y="2932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633" name="Oval 217"/>
            <p:cNvSpPr>
              <a:spLocks noChangeArrowheads="1"/>
            </p:cNvSpPr>
            <p:nvPr/>
          </p:nvSpPr>
          <p:spPr bwMode="auto">
            <a:xfrm>
              <a:off x="3604" y="2932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634" name="Oval 218"/>
            <p:cNvSpPr>
              <a:spLocks noChangeArrowheads="1"/>
            </p:cNvSpPr>
            <p:nvPr/>
          </p:nvSpPr>
          <p:spPr bwMode="auto">
            <a:xfrm>
              <a:off x="3694" y="2932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635" name="Oval 219"/>
            <p:cNvSpPr>
              <a:spLocks noChangeArrowheads="1"/>
            </p:cNvSpPr>
            <p:nvPr/>
          </p:nvSpPr>
          <p:spPr bwMode="auto">
            <a:xfrm>
              <a:off x="3785" y="2932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636" name="Oval 220"/>
            <p:cNvSpPr>
              <a:spLocks noChangeArrowheads="1"/>
            </p:cNvSpPr>
            <p:nvPr/>
          </p:nvSpPr>
          <p:spPr bwMode="auto">
            <a:xfrm>
              <a:off x="3876" y="2932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637" name="Oval 221"/>
            <p:cNvSpPr>
              <a:spLocks noChangeArrowheads="1"/>
            </p:cNvSpPr>
            <p:nvPr/>
          </p:nvSpPr>
          <p:spPr bwMode="auto">
            <a:xfrm>
              <a:off x="3331" y="2932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638" name="Oval 222"/>
            <p:cNvSpPr>
              <a:spLocks noChangeArrowheads="1"/>
            </p:cNvSpPr>
            <p:nvPr/>
          </p:nvSpPr>
          <p:spPr bwMode="auto">
            <a:xfrm>
              <a:off x="4058" y="2932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639" name="Oval 223"/>
            <p:cNvSpPr>
              <a:spLocks noChangeArrowheads="1"/>
            </p:cNvSpPr>
            <p:nvPr/>
          </p:nvSpPr>
          <p:spPr bwMode="auto">
            <a:xfrm>
              <a:off x="4149" y="2932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640" name="Oval 224"/>
            <p:cNvSpPr>
              <a:spLocks noChangeArrowheads="1"/>
            </p:cNvSpPr>
            <p:nvPr/>
          </p:nvSpPr>
          <p:spPr bwMode="auto">
            <a:xfrm>
              <a:off x="4240" y="2932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641" name="Oval 225"/>
            <p:cNvSpPr>
              <a:spLocks noChangeArrowheads="1"/>
            </p:cNvSpPr>
            <p:nvPr/>
          </p:nvSpPr>
          <p:spPr bwMode="auto">
            <a:xfrm>
              <a:off x="4330" y="2932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642" name="Oval 226"/>
            <p:cNvSpPr>
              <a:spLocks noChangeArrowheads="1"/>
            </p:cNvSpPr>
            <p:nvPr/>
          </p:nvSpPr>
          <p:spPr bwMode="auto">
            <a:xfrm>
              <a:off x="4421" y="2932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643" name="Oval 227"/>
            <p:cNvSpPr>
              <a:spLocks noChangeArrowheads="1"/>
            </p:cNvSpPr>
            <p:nvPr/>
          </p:nvSpPr>
          <p:spPr bwMode="auto">
            <a:xfrm>
              <a:off x="4512" y="2932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644" name="Oval 228"/>
            <p:cNvSpPr>
              <a:spLocks noChangeArrowheads="1"/>
            </p:cNvSpPr>
            <p:nvPr/>
          </p:nvSpPr>
          <p:spPr bwMode="auto">
            <a:xfrm>
              <a:off x="3967" y="2932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645" name="Oval 229"/>
            <p:cNvSpPr>
              <a:spLocks noChangeArrowheads="1"/>
            </p:cNvSpPr>
            <p:nvPr/>
          </p:nvSpPr>
          <p:spPr bwMode="auto">
            <a:xfrm>
              <a:off x="2787" y="2932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646" name="Oval 230"/>
            <p:cNvSpPr>
              <a:spLocks noChangeArrowheads="1"/>
            </p:cNvSpPr>
            <p:nvPr/>
          </p:nvSpPr>
          <p:spPr bwMode="auto">
            <a:xfrm>
              <a:off x="2878" y="2932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647" name="Oval 231"/>
            <p:cNvSpPr>
              <a:spLocks noChangeArrowheads="1"/>
            </p:cNvSpPr>
            <p:nvPr/>
          </p:nvSpPr>
          <p:spPr bwMode="auto">
            <a:xfrm>
              <a:off x="2969" y="2932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648" name="Oval 232"/>
            <p:cNvSpPr>
              <a:spLocks noChangeArrowheads="1"/>
            </p:cNvSpPr>
            <p:nvPr/>
          </p:nvSpPr>
          <p:spPr bwMode="auto">
            <a:xfrm>
              <a:off x="3059" y="2932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649" name="Oval 233"/>
            <p:cNvSpPr>
              <a:spLocks noChangeArrowheads="1"/>
            </p:cNvSpPr>
            <p:nvPr/>
          </p:nvSpPr>
          <p:spPr bwMode="auto">
            <a:xfrm>
              <a:off x="3150" y="2932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650" name="Oval 234"/>
            <p:cNvSpPr>
              <a:spLocks noChangeArrowheads="1"/>
            </p:cNvSpPr>
            <p:nvPr/>
          </p:nvSpPr>
          <p:spPr bwMode="auto">
            <a:xfrm>
              <a:off x="3241" y="2932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651" name="Oval 235"/>
            <p:cNvSpPr>
              <a:spLocks noChangeArrowheads="1"/>
            </p:cNvSpPr>
            <p:nvPr/>
          </p:nvSpPr>
          <p:spPr bwMode="auto">
            <a:xfrm>
              <a:off x="2696" y="2932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652" name="Oval 236"/>
            <p:cNvSpPr>
              <a:spLocks noChangeArrowheads="1"/>
            </p:cNvSpPr>
            <p:nvPr/>
          </p:nvSpPr>
          <p:spPr bwMode="auto">
            <a:xfrm>
              <a:off x="4602" y="2932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653" name="Oval 237"/>
            <p:cNvSpPr>
              <a:spLocks noChangeArrowheads="1"/>
            </p:cNvSpPr>
            <p:nvPr/>
          </p:nvSpPr>
          <p:spPr bwMode="auto">
            <a:xfrm>
              <a:off x="4693" y="2932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654" name="Oval 238"/>
            <p:cNvSpPr>
              <a:spLocks noChangeArrowheads="1"/>
            </p:cNvSpPr>
            <p:nvPr/>
          </p:nvSpPr>
          <p:spPr bwMode="auto">
            <a:xfrm>
              <a:off x="4784" y="2932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655" name="Oval 239"/>
            <p:cNvSpPr>
              <a:spLocks noChangeArrowheads="1"/>
            </p:cNvSpPr>
            <p:nvPr/>
          </p:nvSpPr>
          <p:spPr bwMode="auto">
            <a:xfrm>
              <a:off x="2334" y="2932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656" name="Oval 240"/>
            <p:cNvSpPr>
              <a:spLocks noChangeArrowheads="1"/>
            </p:cNvSpPr>
            <p:nvPr/>
          </p:nvSpPr>
          <p:spPr bwMode="auto">
            <a:xfrm>
              <a:off x="2424" y="2932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657" name="Oval 241"/>
            <p:cNvSpPr>
              <a:spLocks noChangeArrowheads="1"/>
            </p:cNvSpPr>
            <p:nvPr/>
          </p:nvSpPr>
          <p:spPr bwMode="auto">
            <a:xfrm>
              <a:off x="2515" y="2932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658" name="Oval 242"/>
            <p:cNvSpPr>
              <a:spLocks noChangeArrowheads="1"/>
            </p:cNvSpPr>
            <p:nvPr/>
          </p:nvSpPr>
          <p:spPr bwMode="auto">
            <a:xfrm>
              <a:off x="2606" y="2932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659" name="Oval 243"/>
            <p:cNvSpPr>
              <a:spLocks noChangeArrowheads="1"/>
            </p:cNvSpPr>
            <p:nvPr/>
          </p:nvSpPr>
          <p:spPr bwMode="auto">
            <a:xfrm>
              <a:off x="3422" y="2841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660" name="Oval 244"/>
            <p:cNvSpPr>
              <a:spLocks noChangeArrowheads="1"/>
            </p:cNvSpPr>
            <p:nvPr/>
          </p:nvSpPr>
          <p:spPr bwMode="auto">
            <a:xfrm>
              <a:off x="3513" y="2841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661" name="Oval 245"/>
            <p:cNvSpPr>
              <a:spLocks noChangeArrowheads="1"/>
            </p:cNvSpPr>
            <p:nvPr/>
          </p:nvSpPr>
          <p:spPr bwMode="auto">
            <a:xfrm>
              <a:off x="3604" y="2841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662" name="Oval 246"/>
            <p:cNvSpPr>
              <a:spLocks noChangeArrowheads="1"/>
            </p:cNvSpPr>
            <p:nvPr/>
          </p:nvSpPr>
          <p:spPr bwMode="auto">
            <a:xfrm>
              <a:off x="3694" y="2841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663" name="Oval 247"/>
            <p:cNvSpPr>
              <a:spLocks noChangeArrowheads="1"/>
            </p:cNvSpPr>
            <p:nvPr/>
          </p:nvSpPr>
          <p:spPr bwMode="auto">
            <a:xfrm>
              <a:off x="3785" y="2841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664" name="Oval 248"/>
            <p:cNvSpPr>
              <a:spLocks noChangeArrowheads="1"/>
            </p:cNvSpPr>
            <p:nvPr/>
          </p:nvSpPr>
          <p:spPr bwMode="auto">
            <a:xfrm>
              <a:off x="3876" y="2841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665" name="Oval 249"/>
            <p:cNvSpPr>
              <a:spLocks noChangeArrowheads="1"/>
            </p:cNvSpPr>
            <p:nvPr/>
          </p:nvSpPr>
          <p:spPr bwMode="auto">
            <a:xfrm>
              <a:off x="3331" y="2841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666" name="Oval 250"/>
            <p:cNvSpPr>
              <a:spLocks noChangeArrowheads="1"/>
            </p:cNvSpPr>
            <p:nvPr/>
          </p:nvSpPr>
          <p:spPr bwMode="auto">
            <a:xfrm>
              <a:off x="4058" y="2841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667" name="Oval 251"/>
            <p:cNvSpPr>
              <a:spLocks noChangeArrowheads="1"/>
            </p:cNvSpPr>
            <p:nvPr/>
          </p:nvSpPr>
          <p:spPr bwMode="auto">
            <a:xfrm>
              <a:off x="4149" y="2841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668" name="Oval 252"/>
            <p:cNvSpPr>
              <a:spLocks noChangeArrowheads="1"/>
            </p:cNvSpPr>
            <p:nvPr/>
          </p:nvSpPr>
          <p:spPr bwMode="auto">
            <a:xfrm>
              <a:off x="4240" y="2841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669" name="Oval 253"/>
            <p:cNvSpPr>
              <a:spLocks noChangeArrowheads="1"/>
            </p:cNvSpPr>
            <p:nvPr/>
          </p:nvSpPr>
          <p:spPr bwMode="auto">
            <a:xfrm>
              <a:off x="4330" y="2841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670" name="Oval 254"/>
            <p:cNvSpPr>
              <a:spLocks noChangeArrowheads="1"/>
            </p:cNvSpPr>
            <p:nvPr/>
          </p:nvSpPr>
          <p:spPr bwMode="auto">
            <a:xfrm>
              <a:off x="4421" y="2841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671" name="Oval 255"/>
            <p:cNvSpPr>
              <a:spLocks noChangeArrowheads="1"/>
            </p:cNvSpPr>
            <p:nvPr/>
          </p:nvSpPr>
          <p:spPr bwMode="auto">
            <a:xfrm>
              <a:off x="4512" y="2841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672" name="Oval 256"/>
            <p:cNvSpPr>
              <a:spLocks noChangeArrowheads="1"/>
            </p:cNvSpPr>
            <p:nvPr/>
          </p:nvSpPr>
          <p:spPr bwMode="auto">
            <a:xfrm>
              <a:off x="3967" y="2841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673" name="Oval 257"/>
            <p:cNvSpPr>
              <a:spLocks noChangeArrowheads="1"/>
            </p:cNvSpPr>
            <p:nvPr/>
          </p:nvSpPr>
          <p:spPr bwMode="auto">
            <a:xfrm>
              <a:off x="2787" y="2841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674" name="Oval 258"/>
            <p:cNvSpPr>
              <a:spLocks noChangeArrowheads="1"/>
            </p:cNvSpPr>
            <p:nvPr/>
          </p:nvSpPr>
          <p:spPr bwMode="auto">
            <a:xfrm>
              <a:off x="2878" y="2841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675" name="Oval 259"/>
            <p:cNvSpPr>
              <a:spLocks noChangeArrowheads="1"/>
            </p:cNvSpPr>
            <p:nvPr/>
          </p:nvSpPr>
          <p:spPr bwMode="auto">
            <a:xfrm>
              <a:off x="2969" y="2841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676" name="Oval 260"/>
            <p:cNvSpPr>
              <a:spLocks noChangeArrowheads="1"/>
            </p:cNvSpPr>
            <p:nvPr/>
          </p:nvSpPr>
          <p:spPr bwMode="auto">
            <a:xfrm>
              <a:off x="3059" y="2841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677" name="Oval 261"/>
            <p:cNvSpPr>
              <a:spLocks noChangeArrowheads="1"/>
            </p:cNvSpPr>
            <p:nvPr/>
          </p:nvSpPr>
          <p:spPr bwMode="auto">
            <a:xfrm>
              <a:off x="3150" y="2841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678" name="Oval 262"/>
            <p:cNvSpPr>
              <a:spLocks noChangeArrowheads="1"/>
            </p:cNvSpPr>
            <p:nvPr/>
          </p:nvSpPr>
          <p:spPr bwMode="auto">
            <a:xfrm>
              <a:off x="3241" y="2841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679" name="Oval 263"/>
            <p:cNvSpPr>
              <a:spLocks noChangeArrowheads="1"/>
            </p:cNvSpPr>
            <p:nvPr/>
          </p:nvSpPr>
          <p:spPr bwMode="auto">
            <a:xfrm>
              <a:off x="2696" y="2841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680" name="Oval 264"/>
            <p:cNvSpPr>
              <a:spLocks noChangeArrowheads="1"/>
            </p:cNvSpPr>
            <p:nvPr/>
          </p:nvSpPr>
          <p:spPr bwMode="auto">
            <a:xfrm>
              <a:off x="4602" y="2841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681" name="Oval 265"/>
            <p:cNvSpPr>
              <a:spLocks noChangeArrowheads="1"/>
            </p:cNvSpPr>
            <p:nvPr/>
          </p:nvSpPr>
          <p:spPr bwMode="auto">
            <a:xfrm>
              <a:off x="4693" y="2841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682" name="Oval 266"/>
            <p:cNvSpPr>
              <a:spLocks noChangeArrowheads="1"/>
            </p:cNvSpPr>
            <p:nvPr/>
          </p:nvSpPr>
          <p:spPr bwMode="auto">
            <a:xfrm>
              <a:off x="4784" y="2841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683" name="Oval 267"/>
            <p:cNvSpPr>
              <a:spLocks noChangeArrowheads="1"/>
            </p:cNvSpPr>
            <p:nvPr/>
          </p:nvSpPr>
          <p:spPr bwMode="auto">
            <a:xfrm>
              <a:off x="2334" y="2841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684" name="Oval 268"/>
            <p:cNvSpPr>
              <a:spLocks noChangeArrowheads="1"/>
            </p:cNvSpPr>
            <p:nvPr/>
          </p:nvSpPr>
          <p:spPr bwMode="auto">
            <a:xfrm>
              <a:off x="2424" y="2841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685" name="Oval 269"/>
            <p:cNvSpPr>
              <a:spLocks noChangeArrowheads="1"/>
            </p:cNvSpPr>
            <p:nvPr/>
          </p:nvSpPr>
          <p:spPr bwMode="auto">
            <a:xfrm>
              <a:off x="2515" y="2841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686" name="Oval 270"/>
            <p:cNvSpPr>
              <a:spLocks noChangeArrowheads="1"/>
            </p:cNvSpPr>
            <p:nvPr/>
          </p:nvSpPr>
          <p:spPr bwMode="auto">
            <a:xfrm>
              <a:off x="2606" y="2841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687" name="Oval 271"/>
            <p:cNvSpPr>
              <a:spLocks noChangeArrowheads="1"/>
            </p:cNvSpPr>
            <p:nvPr/>
          </p:nvSpPr>
          <p:spPr bwMode="auto">
            <a:xfrm>
              <a:off x="3423" y="2750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688" name="Oval 272"/>
            <p:cNvSpPr>
              <a:spLocks noChangeArrowheads="1"/>
            </p:cNvSpPr>
            <p:nvPr/>
          </p:nvSpPr>
          <p:spPr bwMode="auto">
            <a:xfrm>
              <a:off x="3514" y="2750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689" name="Oval 273"/>
            <p:cNvSpPr>
              <a:spLocks noChangeArrowheads="1"/>
            </p:cNvSpPr>
            <p:nvPr/>
          </p:nvSpPr>
          <p:spPr bwMode="auto">
            <a:xfrm>
              <a:off x="3605" y="2750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690" name="Oval 274"/>
            <p:cNvSpPr>
              <a:spLocks noChangeArrowheads="1"/>
            </p:cNvSpPr>
            <p:nvPr/>
          </p:nvSpPr>
          <p:spPr bwMode="auto">
            <a:xfrm>
              <a:off x="3695" y="2750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691" name="Oval 275"/>
            <p:cNvSpPr>
              <a:spLocks noChangeArrowheads="1"/>
            </p:cNvSpPr>
            <p:nvPr/>
          </p:nvSpPr>
          <p:spPr bwMode="auto">
            <a:xfrm>
              <a:off x="3786" y="2750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692" name="Oval 276"/>
            <p:cNvSpPr>
              <a:spLocks noChangeArrowheads="1"/>
            </p:cNvSpPr>
            <p:nvPr/>
          </p:nvSpPr>
          <p:spPr bwMode="auto">
            <a:xfrm>
              <a:off x="3877" y="2750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693" name="Oval 277"/>
            <p:cNvSpPr>
              <a:spLocks noChangeArrowheads="1"/>
            </p:cNvSpPr>
            <p:nvPr/>
          </p:nvSpPr>
          <p:spPr bwMode="auto">
            <a:xfrm>
              <a:off x="3332" y="2750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694" name="Oval 278"/>
            <p:cNvSpPr>
              <a:spLocks noChangeArrowheads="1"/>
            </p:cNvSpPr>
            <p:nvPr/>
          </p:nvSpPr>
          <p:spPr bwMode="auto">
            <a:xfrm>
              <a:off x="4059" y="2750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695" name="Oval 279"/>
            <p:cNvSpPr>
              <a:spLocks noChangeArrowheads="1"/>
            </p:cNvSpPr>
            <p:nvPr/>
          </p:nvSpPr>
          <p:spPr bwMode="auto">
            <a:xfrm>
              <a:off x="4150" y="2750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696" name="Oval 280"/>
            <p:cNvSpPr>
              <a:spLocks noChangeArrowheads="1"/>
            </p:cNvSpPr>
            <p:nvPr/>
          </p:nvSpPr>
          <p:spPr bwMode="auto">
            <a:xfrm>
              <a:off x="4241" y="2750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697" name="Oval 281"/>
            <p:cNvSpPr>
              <a:spLocks noChangeArrowheads="1"/>
            </p:cNvSpPr>
            <p:nvPr/>
          </p:nvSpPr>
          <p:spPr bwMode="auto">
            <a:xfrm>
              <a:off x="4331" y="2750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698" name="Oval 282"/>
            <p:cNvSpPr>
              <a:spLocks noChangeArrowheads="1"/>
            </p:cNvSpPr>
            <p:nvPr/>
          </p:nvSpPr>
          <p:spPr bwMode="auto">
            <a:xfrm>
              <a:off x="4422" y="2750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699" name="Oval 283"/>
            <p:cNvSpPr>
              <a:spLocks noChangeArrowheads="1"/>
            </p:cNvSpPr>
            <p:nvPr/>
          </p:nvSpPr>
          <p:spPr bwMode="auto">
            <a:xfrm>
              <a:off x="4513" y="2750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700" name="Oval 284"/>
            <p:cNvSpPr>
              <a:spLocks noChangeArrowheads="1"/>
            </p:cNvSpPr>
            <p:nvPr/>
          </p:nvSpPr>
          <p:spPr bwMode="auto">
            <a:xfrm>
              <a:off x="3968" y="2750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701" name="Oval 285"/>
            <p:cNvSpPr>
              <a:spLocks noChangeArrowheads="1"/>
            </p:cNvSpPr>
            <p:nvPr/>
          </p:nvSpPr>
          <p:spPr bwMode="auto">
            <a:xfrm>
              <a:off x="2788" y="2750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702" name="Oval 286"/>
            <p:cNvSpPr>
              <a:spLocks noChangeArrowheads="1"/>
            </p:cNvSpPr>
            <p:nvPr/>
          </p:nvSpPr>
          <p:spPr bwMode="auto">
            <a:xfrm>
              <a:off x="2879" y="2750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703" name="Oval 287"/>
            <p:cNvSpPr>
              <a:spLocks noChangeArrowheads="1"/>
            </p:cNvSpPr>
            <p:nvPr/>
          </p:nvSpPr>
          <p:spPr bwMode="auto">
            <a:xfrm>
              <a:off x="2970" y="2750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704" name="Oval 288"/>
            <p:cNvSpPr>
              <a:spLocks noChangeArrowheads="1"/>
            </p:cNvSpPr>
            <p:nvPr/>
          </p:nvSpPr>
          <p:spPr bwMode="auto">
            <a:xfrm>
              <a:off x="3060" y="2750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705" name="Oval 289"/>
            <p:cNvSpPr>
              <a:spLocks noChangeArrowheads="1"/>
            </p:cNvSpPr>
            <p:nvPr/>
          </p:nvSpPr>
          <p:spPr bwMode="auto">
            <a:xfrm>
              <a:off x="3151" y="2750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706" name="Oval 290"/>
            <p:cNvSpPr>
              <a:spLocks noChangeArrowheads="1"/>
            </p:cNvSpPr>
            <p:nvPr/>
          </p:nvSpPr>
          <p:spPr bwMode="auto">
            <a:xfrm>
              <a:off x="3242" y="2750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707" name="Oval 291"/>
            <p:cNvSpPr>
              <a:spLocks noChangeArrowheads="1"/>
            </p:cNvSpPr>
            <p:nvPr/>
          </p:nvSpPr>
          <p:spPr bwMode="auto">
            <a:xfrm>
              <a:off x="2697" y="2750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708" name="Oval 292"/>
            <p:cNvSpPr>
              <a:spLocks noChangeArrowheads="1"/>
            </p:cNvSpPr>
            <p:nvPr/>
          </p:nvSpPr>
          <p:spPr bwMode="auto">
            <a:xfrm>
              <a:off x="4603" y="2750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709" name="Oval 293"/>
            <p:cNvSpPr>
              <a:spLocks noChangeArrowheads="1"/>
            </p:cNvSpPr>
            <p:nvPr/>
          </p:nvSpPr>
          <p:spPr bwMode="auto">
            <a:xfrm>
              <a:off x="4694" y="2750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710" name="Oval 294"/>
            <p:cNvSpPr>
              <a:spLocks noChangeArrowheads="1"/>
            </p:cNvSpPr>
            <p:nvPr/>
          </p:nvSpPr>
          <p:spPr bwMode="auto">
            <a:xfrm>
              <a:off x="4785" y="2750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711" name="Oval 295"/>
            <p:cNvSpPr>
              <a:spLocks noChangeArrowheads="1"/>
            </p:cNvSpPr>
            <p:nvPr/>
          </p:nvSpPr>
          <p:spPr bwMode="auto">
            <a:xfrm>
              <a:off x="2335" y="2750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712" name="Oval 296"/>
            <p:cNvSpPr>
              <a:spLocks noChangeArrowheads="1"/>
            </p:cNvSpPr>
            <p:nvPr/>
          </p:nvSpPr>
          <p:spPr bwMode="auto">
            <a:xfrm>
              <a:off x="2425" y="2750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713" name="Oval 297"/>
            <p:cNvSpPr>
              <a:spLocks noChangeArrowheads="1"/>
            </p:cNvSpPr>
            <p:nvPr/>
          </p:nvSpPr>
          <p:spPr bwMode="auto">
            <a:xfrm>
              <a:off x="2516" y="2750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714" name="Oval 298"/>
            <p:cNvSpPr>
              <a:spLocks noChangeArrowheads="1"/>
            </p:cNvSpPr>
            <p:nvPr/>
          </p:nvSpPr>
          <p:spPr bwMode="auto">
            <a:xfrm>
              <a:off x="2607" y="2750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715" name="Oval 299"/>
            <p:cNvSpPr>
              <a:spLocks noChangeArrowheads="1"/>
            </p:cNvSpPr>
            <p:nvPr/>
          </p:nvSpPr>
          <p:spPr bwMode="auto">
            <a:xfrm>
              <a:off x="3422" y="2660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716" name="Oval 300"/>
            <p:cNvSpPr>
              <a:spLocks noChangeArrowheads="1"/>
            </p:cNvSpPr>
            <p:nvPr/>
          </p:nvSpPr>
          <p:spPr bwMode="auto">
            <a:xfrm>
              <a:off x="3513" y="2660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717" name="Oval 301"/>
            <p:cNvSpPr>
              <a:spLocks noChangeArrowheads="1"/>
            </p:cNvSpPr>
            <p:nvPr/>
          </p:nvSpPr>
          <p:spPr bwMode="auto">
            <a:xfrm>
              <a:off x="3604" y="2660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718" name="Oval 302"/>
            <p:cNvSpPr>
              <a:spLocks noChangeArrowheads="1"/>
            </p:cNvSpPr>
            <p:nvPr/>
          </p:nvSpPr>
          <p:spPr bwMode="auto">
            <a:xfrm>
              <a:off x="3694" y="2660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719" name="Oval 303"/>
            <p:cNvSpPr>
              <a:spLocks noChangeArrowheads="1"/>
            </p:cNvSpPr>
            <p:nvPr/>
          </p:nvSpPr>
          <p:spPr bwMode="auto">
            <a:xfrm>
              <a:off x="3785" y="2660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720" name="Oval 304"/>
            <p:cNvSpPr>
              <a:spLocks noChangeArrowheads="1"/>
            </p:cNvSpPr>
            <p:nvPr/>
          </p:nvSpPr>
          <p:spPr bwMode="auto">
            <a:xfrm>
              <a:off x="3876" y="2660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721" name="Oval 305"/>
            <p:cNvSpPr>
              <a:spLocks noChangeArrowheads="1"/>
            </p:cNvSpPr>
            <p:nvPr/>
          </p:nvSpPr>
          <p:spPr bwMode="auto">
            <a:xfrm>
              <a:off x="3331" y="2660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722" name="Oval 306"/>
            <p:cNvSpPr>
              <a:spLocks noChangeArrowheads="1"/>
            </p:cNvSpPr>
            <p:nvPr/>
          </p:nvSpPr>
          <p:spPr bwMode="auto">
            <a:xfrm>
              <a:off x="4058" y="2660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723" name="Oval 307"/>
            <p:cNvSpPr>
              <a:spLocks noChangeArrowheads="1"/>
            </p:cNvSpPr>
            <p:nvPr/>
          </p:nvSpPr>
          <p:spPr bwMode="auto">
            <a:xfrm>
              <a:off x="4149" y="2660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724" name="Oval 308"/>
            <p:cNvSpPr>
              <a:spLocks noChangeArrowheads="1"/>
            </p:cNvSpPr>
            <p:nvPr/>
          </p:nvSpPr>
          <p:spPr bwMode="auto">
            <a:xfrm>
              <a:off x="4240" y="2660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725" name="Oval 309"/>
            <p:cNvSpPr>
              <a:spLocks noChangeArrowheads="1"/>
            </p:cNvSpPr>
            <p:nvPr/>
          </p:nvSpPr>
          <p:spPr bwMode="auto">
            <a:xfrm>
              <a:off x="4330" y="2660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726" name="Oval 310"/>
            <p:cNvSpPr>
              <a:spLocks noChangeArrowheads="1"/>
            </p:cNvSpPr>
            <p:nvPr/>
          </p:nvSpPr>
          <p:spPr bwMode="auto">
            <a:xfrm>
              <a:off x="4421" y="2660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727" name="Oval 311"/>
            <p:cNvSpPr>
              <a:spLocks noChangeArrowheads="1"/>
            </p:cNvSpPr>
            <p:nvPr/>
          </p:nvSpPr>
          <p:spPr bwMode="auto">
            <a:xfrm>
              <a:off x="4512" y="2660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728" name="Oval 312"/>
            <p:cNvSpPr>
              <a:spLocks noChangeArrowheads="1"/>
            </p:cNvSpPr>
            <p:nvPr/>
          </p:nvSpPr>
          <p:spPr bwMode="auto">
            <a:xfrm>
              <a:off x="3967" y="2660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729" name="Oval 313"/>
            <p:cNvSpPr>
              <a:spLocks noChangeArrowheads="1"/>
            </p:cNvSpPr>
            <p:nvPr/>
          </p:nvSpPr>
          <p:spPr bwMode="auto">
            <a:xfrm>
              <a:off x="2787" y="2660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730" name="Oval 314"/>
            <p:cNvSpPr>
              <a:spLocks noChangeArrowheads="1"/>
            </p:cNvSpPr>
            <p:nvPr/>
          </p:nvSpPr>
          <p:spPr bwMode="auto">
            <a:xfrm>
              <a:off x="2878" y="2660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731" name="Oval 315"/>
            <p:cNvSpPr>
              <a:spLocks noChangeArrowheads="1"/>
            </p:cNvSpPr>
            <p:nvPr/>
          </p:nvSpPr>
          <p:spPr bwMode="auto">
            <a:xfrm>
              <a:off x="2969" y="2660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732" name="Oval 316"/>
            <p:cNvSpPr>
              <a:spLocks noChangeArrowheads="1"/>
            </p:cNvSpPr>
            <p:nvPr/>
          </p:nvSpPr>
          <p:spPr bwMode="auto">
            <a:xfrm>
              <a:off x="3059" y="2660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733" name="Oval 317"/>
            <p:cNvSpPr>
              <a:spLocks noChangeArrowheads="1"/>
            </p:cNvSpPr>
            <p:nvPr/>
          </p:nvSpPr>
          <p:spPr bwMode="auto">
            <a:xfrm>
              <a:off x="3150" y="2660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734" name="Oval 318"/>
            <p:cNvSpPr>
              <a:spLocks noChangeArrowheads="1"/>
            </p:cNvSpPr>
            <p:nvPr/>
          </p:nvSpPr>
          <p:spPr bwMode="auto">
            <a:xfrm>
              <a:off x="3241" y="2660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735" name="Oval 319"/>
            <p:cNvSpPr>
              <a:spLocks noChangeArrowheads="1"/>
            </p:cNvSpPr>
            <p:nvPr/>
          </p:nvSpPr>
          <p:spPr bwMode="auto">
            <a:xfrm>
              <a:off x="2696" y="2660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736" name="Oval 320"/>
            <p:cNvSpPr>
              <a:spLocks noChangeArrowheads="1"/>
            </p:cNvSpPr>
            <p:nvPr/>
          </p:nvSpPr>
          <p:spPr bwMode="auto">
            <a:xfrm>
              <a:off x="4602" y="2660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737" name="Oval 321"/>
            <p:cNvSpPr>
              <a:spLocks noChangeArrowheads="1"/>
            </p:cNvSpPr>
            <p:nvPr/>
          </p:nvSpPr>
          <p:spPr bwMode="auto">
            <a:xfrm>
              <a:off x="4693" y="2660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738" name="Oval 322"/>
            <p:cNvSpPr>
              <a:spLocks noChangeArrowheads="1"/>
            </p:cNvSpPr>
            <p:nvPr/>
          </p:nvSpPr>
          <p:spPr bwMode="auto">
            <a:xfrm>
              <a:off x="4784" y="2660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739" name="Oval 323"/>
            <p:cNvSpPr>
              <a:spLocks noChangeArrowheads="1"/>
            </p:cNvSpPr>
            <p:nvPr/>
          </p:nvSpPr>
          <p:spPr bwMode="auto">
            <a:xfrm>
              <a:off x="2334" y="2660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740" name="Oval 324"/>
            <p:cNvSpPr>
              <a:spLocks noChangeArrowheads="1"/>
            </p:cNvSpPr>
            <p:nvPr/>
          </p:nvSpPr>
          <p:spPr bwMode="auto">
            <a:xfrm>
              <a:off x="2424" y="2660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741" name="Oval 325"/>
            <p:cNvSpPr>
              <a:spLocks noChangeArrowheads="1"/>
            </p:cNvSpPr>
            <p:nvPr/>
          </p:nvSpPr>
          <p:spPr bwMode="auto">
            <a:xfrm>
              <a:off x="2515" y="2660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742" name="Oval 326"/>
            <p:cNvSpPr>
              <a:spLocks noChangeArrowheads="1"/>
            </p:cNvSpPr>
            <p:nvPr/>
          </p:nvSpPr>
          <p:spPr bwMode="auto">
            <a:xfrm>
              <a:off x="2606" y="2660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743" name="Oval 327"/>
            <p:cNvSpPr>
              <a:spLocks noChangeArrowheads="1"/>
            </p:cNvSpPr>
            <p:nvPr/>
          </p:nvSpPr>
          <p:spPr bwMode="auto">
            <a:xfrm>
              <a:off x="3422" y="2569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744" name="Oval 328"/>
            <p:cNvSpPr>
              <a:spLocks noChangeArrowheads="1"/>
            </p:cNvSpPr>
            <p:nvPr/>
          </p:nvSpPr>
          <p:spPr bwMode="auto">
            <a:xfrm>
              <a:off x="3513" y="2569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745" name="Oval 329"/>
            <p:cNvSpPr>
              <a:spLocks noChangeArrowheads="1"/>
            </p:cNvSpPr>
            <p:nvPr/>
          </p:nvSpPr>
          <p:spPr bwMode="auto">
            <a:xfrm>
              <a:off x="3604" y="2569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746" name="Oval 330"/>
            <p:cNvSpPr>
              <a:spLocks noChangeArrowheads="1"/>
            </p:cNvSpPr>
            <p:nvPr/>
          </p:nvSpPr>
          <p:spPr bwMode="auto">
            <a:xfrm>
              <a:off x="3694" y="2569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747" name="Oval 331"/>
            <p:cNvSpPr>
              <a:spLocks noChangeArrowheads="1"/>
            </p:cNvSpPr>
            <p:nvPr/>
          </p:nvSpPr>
          <p:spPr bwMode="auto">
            <a:xfrm>
              <a:off x="3785" y="2569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748" name="Oval 332"/>
            <p:cNvSpPr>
              <a:spLocks noChangeArrowheads="1"/>
            </p:cNvSpPr>
            <p:nvPr/>
          </p:nvSpPr>
          <p:spPr bwMode="auto">
            <a:xfrm>
              <a:off x="3876" y="2569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749" name="Oval 333"/>
            <p:cNvSpPr>
              <a:spLocks noChangeArrowheads="1"/>
            </p:cNvSpPr>
            <p:nvPr/>
          </p:nvSpPr>
          <p:spPr bwMode="auto">
            <a:xfrm>
              <a:off x="3331" y="2569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750" name="Oval 334"/>
            <p:cNvSpPr>
              <a:spLocks noChangeArrowheads="1"/>
            </p:cNvSpPr>
            <p:nvPr/>
          </p:nvSpPr>
          <p:spPr bwMode="auto">
            <a:xfrm>
              <a:off x="4058" y="2569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751" name="Oval 335"/>
            <p:cNvSpPr>
              <a:spLocks noChangeArrowheads="1"/>
            </p:cNvSpPr>
            <p:nvPr/>
          </p:nvSpPr>
          <p:spPr bwMode="auto">
            <a:xfrm>
              <a:off x="4149" y="2569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752" name="Oval 336"/>
            <p:cNvSpPr>
              <a:spLocks noChangeArrowheads="1"/>
            </p:cNvSpPr>
            <p:nvPr/>
          </p:nvSpPr>
          <p:spPr bwMode="auto">
            <a:xfrm>
              <a:off x="4240" y="2569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753" name="Oval 337"/>
            <p:cNvSpPr>
              <a:spLocks noChangeArrowheads="1"/>
            </p:cNvSpPr>
            <p:nvPr/>
          </p:nvSpPr>
          <p:spPr bwMode="auto">
            <a:xfrm>
              <a:off x="4330" y="2569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754" name="Oval 338"/>
            <p:cNvSpPr>
              <a:spLocks noChangeArrowheads="1"/>
            </p:cNvSpPr>
            <p:nvPr/>
          </p:nvSpPr>
          <p:spPr bwMode="auto">
            <a:xfrm>
              <a:off x="4421" y="2569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755" name="Oval 339"/>
            <p:cNvSpPr>
              <a:spLocks noChangeArrowheads="1"/>
            </p:cNvSpPr>
            <p:nvPr/>
          </p:nvSpPr>
          <p:spPr bwMode="auto">
            <a:xfrm>
              <a:off x="4512" y="2569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756" name="Oval 340"/>
            <p:cNvSpPr>
              <a:spLocks noChangeArrowheads="1"/>
            </p:cNvSpPr>
            <p:nvPr/>
          </p:nvSpPr>
          <p:spPr bwMode="auto">
            <a:xfrm>
              <a:off x="3967" y="2569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757" name="Oval 341"/>
            <p:cNvSpPr>
              <a:spLocks noChangeArrowheads="1"/>
            </p:cNvSpPr>
            <p:nvPr/>
          </p:nvSpPr>
          <p:spPr bwMode="auto">
            <a:xfrm>
              <a:off x="2787" y="2569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758" name="Oval 342"/>
            <p:cNvSpPr>
              <a:spLocks noChangeArrowheads="1"/>
            </p:cNvSpPr>
            <p:nvPr/>
          </p:nvSpPr>
          <p:spPr bwMode="auto">
            <a:xfrm>
              <a:off x="2878" y="2569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759" name="Oval 343"/>
            <p:cNvSpPr>
              <a:spLocks noChangeArrowheads="1"/>
            </p:cNvSpPr>
            <p:nvPr/>
          </p:nvSpPr>
          <p:spPr bwMode="auto">
            <a:xfrm>
              <a:off x="2969" y="2569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760" name="Oval 344"/>
            <p:cNvSpPr>
              <a:spLocks noChangeArrowheads="1"/>
            </p:cNvSpPr>
            <p:nvPr/>
          </p:nvSpPr>
          <p:spPr bwMode="auto">
            <a:xfrm>
              <a:off x="3059" y="2569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761" name="Oval 345"/>
            <p:cNvSpPr>
              <a:spLocks noChangeArrowheads="1"/>
            </p:cNvSpPr>
            <p:nvPr/>
          </p:nvSpPr>
          <p:spPr bwMode="auto">
            <a:xfrm>
              <a:off x="3150" y="2569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762" name="Oval 346"/>
            <p:cNvSpPr>
              <a:spLocks noChangeArrowheads="1"/>
            </p:cNvSpPr>
            <p:nvPr/>
          </p:nvSpPr>
          <p:spPr bwMode="auto">
            <a:xfrm>
              <a:off x="3241" y="2569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763" name="Oval 347"/>
            <p:cNvSpPr>
              <a:spLocks noChangeArrowheads="1"/>
            </p:cNvSpPr>
            <p:nvPr/>
          </p:nvSpPr>
          <p:spPr bwMode="auto">
            <a:xfrm>
              <a:off x="2696" y="2569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764" name="Oval 348"/>
            <p:cNvSpPr>
              <a:spLocks noChangeArrowheads="1"/>
            </p:cNvSpPr>
            <p:nvPr/>
          </p:nvSpPr>
          <p:spPr bwMode="auto">
            <a:xfrm>
              <a:off x="4602" y="2569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765" name="Oval 349"/>
            <p:cNvSpPr>
              <a:spLocks noChangeArrowheads="1"/>
            </p:cNvSpPr>
            <p:nvPr/>
          </p:nvSpPr>
          <p:spPr bwMode="auto">
            <a:xfrm>
              <a:off x="4693" y="2569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766" name="Oval 350"/>
            <p:cNvSpPr>
              <a:spLocks noChangeArrowheads="1"/>
            </p:cNvSpPr>
            <p:nvPr/>
          </p:nvSpPr>
          <p:spPr bwMode="auto">
            <a:xfrm>
              <a:off x="4784" y="2569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767" name="Oval 351"/>
            <p:cNvSpPr>
              <a:spLocks noChangeArrowheads="1"/>
            </p:cNvSpPr>
            <p:nvPr/>
          </p:nvSpPr>
          <p:spPr bwMode="auto">
            <a:xfrm>
              <a:off x="2334" y="2569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768" name="Oval 352"/>
            <p:cNvSpPr>
              <a:spLocks noChangeArrowheads="1"/>
            </p:cNvSpPr>
            <p:nvPr/>
          </p:nvSpPr>
          <p:spPr bwMode="auto">
            <a:xfrm>
              <a:off x="2424" y="2569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769" name="Oval 353"/>
            <p:cNvSpPr>
              <a:spLocks noChangeArrowheads="1"/>
            </p:cNvSpPr>
            <p:nvPr/>
          </p:nvSpPr>
          <p:spPr bwMode="auto">
            <a:xfrm>
              <a:off x="2515" y="2569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770" name="Oval 354"/>
            <p:cNvSpPr>
              <a:spLocks noChangeArrowheads="1"/>
            </p:cNvSpPr>
            <p:nvPr/>
          </p:nvSpPr>
          <p:spPr bwMode="auto">
            <a:xfrm>
              <a:off x="2606" y="2569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771" name="Oval 355"/>
            <p:cNvSpPr>
              <a:spLocks noChangeArrowheads="1"/>
            </p:cNvSpPr>
            <p:nvPr/>
          </p:nvSpPr>
          <p:spPr bwMode="auto">
            <a:xfrm>
              <a:off x="3423" y="2478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772" name="Oval 356"/>
            <p:cNvSpPr>
              <a:spLocks noChangeArrowheads="1"/>
            </p:cNvSpPr>
            <p:nvPr/>
          </p:nvSpPr>
          <p:spPr bwMode="auto">
            <a:xfrm>
              <a:off x="3514" y="2478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773" name="Oval 357"/>
            <p:cNvSpPr>
              <a:spLocks noChangeArrowheads="1"/>
            </p:cNvSpPr>
            <p:nvPr/>
          </p:nvSpPr>
          <p:spPr bwMode="auto">
            <a:xfrm>
              <a:off x="3605" y="2478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774" name="Oval 358"/>
            <p:cNvSpPr>
              <a:spLocks noChangeArrowheads="1"/>
            </p:cNvSpPr>
            <p:nvPr/>
          </p:nvSpPr>
          <p:spPr bwMode="auto">
            <a:xfrm>
              <a:off x="3695" y="2478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775" name="Oval 359"/>
            <p:cNvSpPr>
              <a:spLocks noChangeArrowheads="1"/>
            </p:cNvSpPr>
            <p:nvPr/>
          </p:nvSpPr>
          <p:spPr bwMode="auto">
            <a:xfrm>
              <a:off x="3786" y="2478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776" name="Oval 360"/>
            <p:cNvSpPr>
              <a:spLocks noChangeArrowheads="1"/>
            </p:cNvSpPr>
            <p:nvPr/>
          </p:nvSpPr>
          <p:spPr bwMode="auto">
            <a:xfrm>
              <a:off x="3877" y="2478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777" name="Oval 361"/>
            <p:cNvSpPr>
              <a:spLocks noChangeArrowheads="1"/>
            </p:cNvSpPr>
            <p:nvPr/>
          </p:nvSpPr>
          <p:spPr bwMode="auto">
            <a:xfrm>
              <a:off x="3332" y="2478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778" name="Oval 362"/>
            <p:cNvSpPr>
              <a:spLocks noChangeArrowheads="1"/>
            </p:cNvSpPr>
            <p:nvPr/>
          </p:nvSpPr>
          <p:spPr bwMode="auto">
            <a:xfrm>
              <a:off x="4059" y="2478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779" name="Oval 363"/>
            <p:cNvSpPr>
              <a:spLocks noChangeArrowheads="1"/>
            </p:cNvSpPr>
            <p:nvPr/>
          </p:nvSpPr>
          <p:spPr bwMode="auto">
            <a:xfrm>
              <a:off x="4150" y="2478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780" name="Oval 364"/>
            <p:cNvSpPr>
              <a:spLocks noChangeArrowheads="1"/>
            </p:cNvSpPr>
            <p:nvPr/>
          </p:nvSpPr>
          <p:spPr bwMode="auto">
            <a:xfrm>
              <a:off x="4241" y="2478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781" name="Oval 365"/>
            <p:cNvSpPr>
              <a:spLocks noChangeArrowheads="1"/>
            </p:cNvSpPr>
            <p:nvPr/>
          </p:nvSpPr>
          <p:spPr bwMode="auto">
            <a:xfrm>
              <a:off x="4331" y="2478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782" name="Oval 366"/>
            <p:cNvSpPr>
              <a:spLocks noChangeArrowheads="1"/>
            </p:cNvSpPr>
            <p:nvPr/>
          </p:nvSpPr>
          <p:spPr bwMode="auto">
            <a:xfrm>
              <a:off x="4422" y="2478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783" name="Oval 367"/>
            <p:cNvSpPr>
              <a:spLocks noChangeArrowheads="1"/>
            </p:cNvSpPr>
            <p:nvPr/>
          </p:nvSpPr>
          <p:spPr bwMode="auto">
            <a:xfrm>
              <a:off x="4513" y="2478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784" name="Oval 368"/>
            <p:cNvSpPr>
              <a:spLocks noChangeArrowheads="1"/>
            </p:cNvSpPr>
            <p:nvPr/>
          </p:nvSpPr>
          <p:spPr bwMode="auto">
            <a:xfrm>
              <a:off x="3968" y="2478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785" name="Oval 369"/>
            <p:cNvSpPr>
              <a:spLocks noChangeArrowheads="1"/>
            </p:cNvSpPr>
            <p:nvPr/>
          </p:nvSpPr>
          <p:spPr bwMode="auto">
            <a:xfrm>
              <a:off x="2788" y="2478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786" name="Oval 370"/>
            <p:cNvSpPr>
              <a:spLocks noChangeArrowheads="1"/>
            </p:cNvSpPr>
            <p:nvPr/>
          </p:nvSpPr>
          <p:spPr bwMode="auto">
            <a:xfrm>
              <a:off x="2879" y="2478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787" name="Oval 371"/>
            <p:cNvSpPr>
              <a:spLocks noChangeArrowheads="1"/>
            </p:cNvSpPr>
            <p:nvPr/>
          </p:nvSpPr>
          <p:spPr bwMode="auto">
            <a:xfrm>
              <a:off x="2970" y="2478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788" name="Oval 372"/>
            <p:cNvSpPr>
              <a:spLocks noChangeArrowheads="1"/>
            </p:cNvSpPr>
            <p:nvPr/>
          </p:nvSpPr>
          <p:spPr bwMode="auto">
            <a:xfrm>
              <a:off x="3060" y="2478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789" name="Oval 373"/>
            <p:cNvSpPr>
              <a:spLocks noChangeArrowheads="1"/>
            </p:cNvSpPr>
            <p:nvPr/>
          </p:nvSpPr>
          <p:spPr bwMode="auto">
            <a:xfrm>
              <a:off x="3151" y="2478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790" name="Oval 374"/>
            <p:cNvSpPr>
              <a:spLocks noChangeArrowheads="1"/>
            </p:cNvSpPr>
            <p:nvPr/>
          </p:nvSpPr>
          <p:spPr bwMode="auto">
            <a:xfrm>
              <a:off x="3242" y="2478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791" name="Oval 375"/>
            <p:cNvSpPr>
              <a:spLocks noChangeArrowheads="1"/>
            </p:cNvSpPr>
            <p:nvPr/>
          </p:nvSpPr>
          <p:spPr bwMode="auto">
            <a:xfrm>
              <a:off x="2697" y="2478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792" name="Oval 376"/>
            <p:cNvSpPr>
              <a:spLocks noChangeArrowheads="1"/>
            </p:cNvSpPr>
            <p:nvPr/>
          </p:nvSpPr>
          <p:spPr bwMode="auto">
            <a:xfrm>
              <a:off x="4603" y="2478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793" name="Oval 377"/>
            <p:cNvSpPr>
              <a:spLocks noChangeArrowheads="1"/>
            </p:cNvSpPr>
            <p:nvPr/>
          </p:nvSpPr>
          <p:spPr bwMode="auto">
            <a:xfrm>
              <a:off x="4694" y="2478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794" name="Oval 378"/>
            <p:cNvSpPr>
              <a:spLocks noChangeArrowheads="1"/>
            </p:cNvSpPr>
            <p:nvPr/>
          </p:nvSpPr>
          <p:spPr bwMode="auto">
            <a:xfrm>
              <a:off x="4785" y="2478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795" name="Oval 379"/>
            <p:cNvSpPr>
              <a:spLocks noChangeArrowheads="1"/>
            </p:cNvSpPr>
            <p:nvPr/>
          </p:nvSpPr>
          <p:spPr bwMode="auto">
            <a:xfrm>
              <a:off x="2335" y="2478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796" name="Oval 380"/>
            <p:cNvSpPr>
              <a:spLocks noChangeArrowheads="1"/>
            </p:cNvSpPr>
            <p:nvPr/>
          </p:nvSpPr>
          <p:spPr bwMode="auto">
            <a:xfrm>
              <a:off x="2425" y="2478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797" name="Oval 381"/>
            <p:cNvSpPr>
              <a:spLocks noChangeArrowheads="1"/>
            </p:cNvSpPr>
            <p:nvPr/>
          </p:nvSpPr>
          <p:spPr bwMode="auto">
            <a:xfrm>
              <a:off x="2516" y="2478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798" name="Oval 382"/>
            <p:cNvSpPr>
              <a:spLocks noChangeArrowheads="1"/>
            </p:cNvSpPr>
            <p:nvPr/>
          </p:nvSpPr>
          <p:spPr bwMode="auto">
            <a:xfrm>
              <a:off x="2607" y="2478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799" name="Oval 383"/>
            <p:cNvSpPr>
              <a:spLocks noChangeArrowheads="1"/>
            </p:cNvSpPr>
            <p:nvPr/>
          </p:nvSpPr>
          <p:spPr bwMode="auto">
            <a:xfrm>
              <a:off x="3422" y="2388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800" name="Oval 384"/>
            <p:cNvSpPr>
              <a:spLocks noChangeArrowheads="1"/>
            </p:cNvSpPr>
            <p:nvPr/>
          </p:nvSpPr>
          <p:spPr bwMode="auto">
            <a:xfrm>
              <a:off x="3513" y="2388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801" name="Oval 385"/>
            <p:cNvSpPr>
              <a:spLocks noChangeArrowheads="1"/>
            </p:cNvSpPr>
            <p:nvPr/>
          </p:nvSpPr>
          <p:spPr bwMode="auto">
            <a:xfrm>
              <a:off x="3604" y="2388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802" name="Oval 386"/>
            <p:cNvSpPr>
              <a:spLocks noChangeArrowheads="1"/>
            </p:cNvSpPr>
            <p:nvPr/>
          </p:nvSpPr>
          <p:spPr bwMode="auto">
            <a:xfrm>
              <a:off x="3694" y="2388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803" name="Oval 387"/>
            <p:cNvSpPr>
              <a:spLocks noChangeArrowheads="1"/>
            </p:cNvSpPr>
            <p:nvPr/>
          </p:nvSpPr>
          <p:spPr bwMode="auto">
            <a:xfrm>
              <a:off x="3785" y="2388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804" name="Oval 388"/>
            <p:cNvSpPr>
              <a:spLocks noChangeArrowheads="1"/>
            </p:cNvSpPr>
            <p:nvPr/>
          </p:nvSpPr>
          <p:spPr bwMode="auto">
            <a:xfrm>
              <a:off x="3876" y="2388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805" name="Oval 389"/>
            <p:cNvSpPr>
              <a:spLocks noChangeArrowheads="1"/>
            </p:cNvSpPr>
            <p:nvPr/>
          </p:nvSpPr>
          <p:spPr bwMode="auto">
            <a:xfrm>
              <a:off x="3331" y="2388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806" name="Oval 390"/>
            <p:cNvSpPr>
              <a:spLocks noChangeArrowheads="1"/>
            </p:cNvSpPr>
            <p:nvPr/>
          </p:nvSpPr>
          <p:spPr bwMode="auto">
            <a:xfrm>
              <a:off x="4058" y="2388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807" name="Oval 391"/>
            <p:cNvSpPr>
              <a:spLocks noChangeArrowheads="1"/>
            </p:cNvSpPr>
            <p:nvPr/>
          </p:nvSpPr>
          <p:spPr bwMode="auto">
            <a:xfrm>
              <a:off x="4149" y="2388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808" name="Oval 392"/>
            <p:cNvSpPr>
              <a:spLocks noChangeArrowheads="1"/>
            </p:cNvSpPr>
            <p:nvPr/>
          </p:nvSpPr>
          <p:spPr bwMode="auto">
            <a:xfrm>
              <a:off x="4240" y="2388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809" name="Oval 393"/>
            <p:cNvSpPr>
              <a:spLocks noChangeArrowheads="1"/>
            </p:cNvSpPr>
            <p:nvPr/>
          </p:nvSpPr>
          <p:spPr bwMode="auto">
            <a:xfrm>
              <a:off x="4330" y="2388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810" name="Oval 394"/>
            <p:cNvSpPr>
              <a:spLocks noChangeArrowheads="1"/>
            </p:cNvSpPr>
            <p:nvPr/>
          </p:nvSpPr>
          <p:spPr bwMode="auto">
            <a:xfrm>
              <a:off x="4421" y="2388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811" name="Oval 395"/>
            <p:cNvSpPr>
              <a:spLocks noChangeArrowheads="1"/>
            </p:cNvSpPr>
            <p:nvPr/>
          </p:nvSpPr>
          <p:spPr bwMode="auto">
            <a:xfrm>
              <a:off x="4512" y="2388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812" name="Oval 396"/>
            <p:cNvSpPr>
              <a:spLocks noChangeArrowheads="1"/>
            </p:cNvSpPr>
            <p:nvPr/>
          </p:nvSpPr>
          <p:spPr bwMode="auto">
            <a:xfrm>
              <a:off x="3967" y="2388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813" name="Oval 397"/>
            <p:cNvSpPr>
              <a:spLocks noChangeArrowheads="1"/>
            </p:cNvSpPr>
            <p:nvPr/>
          </p:nvSpPr>
          <p:spPr bwMode="auto">
            <a:xfrm>
              <a:off x="2787" y="2388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814" name="Oval 398"/>
            <p:cNvSpPr>
              <a:spLocks noChangeArrowheads="1"/>
            </p:cNvSpPr>
            <p:nvPr/>
          </p:nvSpPr>
          <p:spPr bwMode="auto">
            <a:xfrm>
              <a:off x="2878" y="2388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815" name="Oval 399"/>
            <p:cNvSpPr>
              <a:spLocks noChangeArrowheads="1"/>
            </p:cNvSpPr>
            <p:nvPr/>
          </p:nvSpPr>
          <p:spPr bwMode="auto">
            <a:xfrm>
              <a:off x="2969" y="2388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816" name="Oval 400"/>
            <p:cNvSpPr>
              <a:spLocks noChangeArrowheads="1"/>
            </p:cNvSpPr>
            <p:nvPr/>
          </p:nvSpPr>
          <p:spPr bwMode="auto">
            <a:xfrm>
              <a:off x="3059" y="2388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817" name="Oval 401"/>
            <p:cNvSpPr>
              <a:spLocks noChangeArrowheads="1"/>
            </p:cNvSpPr>
            <p:nvPr/>
          </p:nvSpPr>
          <p:spPr bwMode="auto">
            <a:xfrm>
              <a:off x="3150" y="2388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818" name="Oval 402"/>
            <p:cNvSpPr>
              <a:spLocks noChangeArrowheads="1"/>
            </p:cNvSpPr>
            <p:nvPr/>
          </p:nvSpPr>
          <p:spPr bwMode="auto">
            <a:xfrm>
              <a:off x="3241" y="2388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819" name="Oval 403"/>
            <p:cNvSpPr>
              <a:spLocks noChangeArrowheads="1"/>
            </p:cNvSpPr>
            <p:nvPr/>
          </p:nvSpPr>
          <p:spPr bwMode="auto">
            <a:xfrm>
              <a:off x="2696" y="2388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820" name="Oval 404"/>
            <p:cNvSpPr>
              <a:spLocks noChangeArrowheads="1"/>
            </p:cNvSpPr>
            <p:nvPr/>
          </p:nvSpPr>
          <p:spPr bwMode="auto">
            <a:xfrm>
              <a:off x="4602" y="2388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821" name="Oval 405"/>
            <p:cNvSpPr>
              <a:spLocks noChangeArrowheads="1"/>
            </p:cNvSpPr>
            <p:nvPr/>
          </p:nvSpPr>
          <p:spPr bwMode="auto">
            <a:xfrm>
              <a:off x="4693" y="2388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822" name="Oval 406"/>
            <p:cNvSpPr>
              <a:spLocks noChangeArrowheads="1"/>
            </p:cNvSpPr>
            <p:nvPr/>
          </p:nvSpPr>
          <p:spPr bwMode="auto">
            <a:xfrm>
              <a:off x="4784" y="2388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823" name="Oval 407"/>
            <p:cNvSpPr>
              <a:spLocks noChangeArrowheads="1"/>
            </p:cNvSpPr>
            <p:nvPr/>
          </p:nvSpPr>
          <p:spPr bwMode="auto">
            <a:xfrm>
              <a:off x="2334" y="2388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824" name="Oval 408"/>
            <p:cNvSpPr>
              <a:spLocks noChangeArrowheads="1"/>
            </p:cNvSpPr>
            <p:nvPr/>
          </p:nvSpPr>
          <p:spPr bwMode="auto">
            <a:xfrm>
              <a:off x="2424" y="2388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825" name="Oval 409"/>
            <p:cNvSpPr>
              <a:spLocks noChangeArrowheads="1"/>
            </p:cNvSpPr>
            <p:nvPr/>
          </p:nvSpPr>
          <p:spPr bwMode="auto">
            <a:xfrm>
              <a:off x="2515" y="2388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826" name="Oval 410"/>
            <p:cNvSpPr>
              <a:spLocks noChangeArrowheads="1"/>
            </p:cNvSpPr>
            <p:nvPr/>
          </p:nvSpPr>
          <p:spPr bwMode="auto">
            <a:xfrm>
              <a:off x="2606" y="2388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827" name="Oval 411"/>
            <p:cNvSpPr>
              <a:spLocks noChangeArrowheads="1"/>
            </p:cNvSpPr>
            <p:nvPr/>
          </p:nvSpPr>
          <p:spPr bwMode="auto">
            <a:xfrm>
              <a:off x="3422" y="2297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828" name="Oval 412"/>
            <p:cNvSpPr>
              <a:spLocks noChangeArrowheads="1"/>
            </p:cNvSpPr>
            <p:nvPr/>
          </p:nvSpPr>
          <p:spPr bwMode="auto">
            <a:xfrm>
              <a:off x="3513" y="2297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829" name="Oval 413"/>
            <p:cNvSpPr>
              <a:spLocks noChangeArrowheads="1"/>
            </p:cNvSpPr>
            <p:nvPr/>
          </p:nvSpPr>
          <p:spPr bwMode="auto">
            <a:xfrm>
              <a:off x="3604" y="2297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830" name="Oval 414"/>
            <p:cNvSpPr>
              <a:spLocks noChangeArrowheads="1"/>
            </p:cNvSpPr>
            <p:nvPr/>
          </p:nvSpPr>
          <p:spPr bwMode="auto">
            <a:xfrm>
              <a:off x="3694" y="2297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831" name="Oval 415"/>
            <p:cNvSpPr>
              <a:spLocks noChangeArrowheads="1"/>
            </p:cNvSpPr>
            <p:nvPr/>
          </p:nvSpPr>
          <p:spPr bwMode="auto">
            <a:xfrm>
              <a:off x="3785" y="2297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832" name="Oval 416"/>
            <p:cNvSpPr>
              <a:spLocks noChangeArrowheads="1"/>
            </p:cNvSpPr>
            <p:nvPr/>
          </p:nvSpPr>
          <p:spPr bwMode="auto">
            <a:xfrm>
              <a:off x="3876" y="2297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833" name="Oval 417"/>
            <p:cNvSpPr>
              <a:spLocks noChangeArrowheads="1"/>
            </p:cNvSpPr>
            <p:nvPr/>
          </p:nvSpPr>
          <p:spPr bwMode="auto">
            <a:xfrm>
              <a:off x="3331" y="2297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834" name="Oval 418"/>
            <p:cNvSpPr>
              <a:spLocks noChangeArrowheads="1"/>
            </p:cNvSpPr>
            <p:nvPr/>
          </p:nvSpPr>
          <p:spPr bwMode="auto">
            <a:xfrm>
              <a:off x="4058" y="2297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835" name="Oval 419"/>
            <p:cNvSpPr>
              <a:spLocks noChangeArrowheads="1"/>
            </p:cNvSpPr>
            <p:nvPr/>
          </p:nvSpPr>
          <p:spPr bwMode="auto">
            <a:xfrm>
              <a:off x="4149" y="2297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836" name="Oval 420"/>
            <p:cNvSpPr>
              <a:spLocks noChangeArrowheads="1"/>
            </p:cNvSpPr>
            <p:nvPr/>
          </p:nvSpPr>
          <p:spPr bwMode="auto">
            <a:xfrm>
              <a:off x="4240" y="2297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837" name="Oval 421"/>
            <p:cNvSpPr>
              <a:spLocks noChangeArrowheads="1"/>
            </p:cNvSpPr>
            <p:nvPr/>
          </p:nvSpPr>
          <p:spPr bwMode="auto">
            <a:xfrm>
              <a:off x="4330" y="2297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838" name="Oval 422"/>
            <p:cNvSpPr>
              <a:spLocks noChangeArrowheads="1"/>
            </p:cNvSpPr>
            <p:nvPr/>
          </p:nvSpPr>
          <p:spPr bwMode="auto">
            <a:xfrm>
              <a:off x="4421" y="2297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839" name="Oval 423"/>
            <p:cNvSpPr>
              <a:spLocks noChangeArrowheads="1"/>
            </p:cNvSpPr>
            <p:nvPr/>
          </p:nvSpPr>
          <p:spPr bwMode="auto">
            <a:xfrm>
              <a:off x="4512" y="2297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840" name="Oval 424"/>
            <p:cNvSpPr>
              <a:spLocks noChangeArrowheads="1"/>
            </p:cNvSpPr>
            <p:nvPr/>
          </p:nvSpPr>
          <p:spPr bwMode="auto">
            <a:xfrm>
              <a:off x="3967" y="2297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841" name="Oval 425"/>
            <p:cNvSpPr>
              <a:spLocks noChangeArrowheads="1"/>
            </p:cNvSpPr>
            <p:nvPr/>
          </p:nvSpPr>
          <p:spPr bwMode="auto">
            <a:xfrm>
              <a:off x="2787" y="2297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842" name="Oval 426"/>
            <p:cNvSpPr>
              <a:spLocks noChangeArrowheads="1"/>
            </p:cNvSpPr>
            <p:nvPr/>
          </p:nvSpPr>
          <p:spPr bwMode="auto">
            <a:xfrm>
              <a:off x="2878" y="2297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843" name="Oval 427"/>
            <p:cNvSpPr>
              <a:spLocks noChangeArrowheads="1"/>
            </p:cNvSpPr>
            <p:nvPr/>
          </p:nvSpPr>
          <p:spPr bwMode="auto">
            <a:xfrm>
              <a:off x="2969" y="2297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844" name="Oval 428"/>
            <p:cNvSpPr>
              <a:spLocks noChangeArrowheads="1"/>
            </p:cNvSpPr>
            <p:nvPr/>
          </p:nvSpPr>
          <p:spPr bwMode="auto">
            <a:xfrm>
              <a:off x="3059" y="2297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845" name="Oval 429"/>
            <p:cNvSpPr>
              <a:spLocks noChangeArrowheads="1"/>
            </p:cNvSpPr>
            <p:nvPr/>
          </p:nvSpPr>
          <p:spPr bwMode="auto">
            <a:xfrm>
              <a:off x="3150" y="2297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846" name="Oval 430"/>
            <p:cNvSpPr>
              <a:spLocks noChangeArrowheads="1"/>
            </p:cNvSpPr>
            <p:nvPr/>
          </p:nvSpPr>
          <p:spPr bwMode="auto">
            <a:xfrm>
              <a:off x="3241" y="2297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847" name="Oval 431"/>
            <p:cNvSpPr>
              <a:spLocks noChangeArrowheads="1"/>
            </p:cNvSpPr>
            <p:nvPr/>
          </p:nvSpPr>
          <p:spPr bwMode="auto">
            <a:xfrm>
              <a:off x="2696" y="2297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848" name="Oval 432"/>
            <p:cNvSpPr>
              <a:spLocks noChangeArrowheads="1"/>
            </p:cNvSpPr>
            <p:nvPr/>
          </p:nvSpPr>
          <p:spPr bwMode="auto">
            <a:xfrm>
              <a:off x="4602" y="2297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849" name="Oval 433"/>
            <p:cNvSpPr>
              <a:spLocks noChangeArrowheads="1"/>
            </p:cNvSpPr>
            <p:nvPr/>
          </p:nvSpPr>
          <p:spPr bwMode="auto">
            <a:xfrm>
              <a:off x="4693" y="2297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850" name="Oval 434"/>
            <p:cNvSpPr>
              <a:spLocks noChangeArrowheads="1"/>
            </p:cNvSpPr>
            <p:nvPr/>
          </p:nvSpPr>
          <p:spPr bwMode="auto">
            <a:xfrm>
              <a:off x="4784" y="2297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851" name="Oval 435"/>
            <p:cNvSpPr>
              <a:spLocks noChangeArrowheads="1"/>
            </p:cNvSpPr>
            <p:nvPr/>
          </p:nvSpPr>
          <p:spPr bwMode="auto">
            <a:xfrm>
              <a:off x="2334" y="2297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852" name="Oval 436"/>
            <p:cNvSpPr>
              <a:spLocks noChangeArrowheads="1"/>
            </p:cNvSpPr>
            <p:nvPr/>
          </p:nvSpPr>
          <p:spPr bwMode="auto">
            <a:xfrm>
              <a:off x="2424" y="2297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853" name="Oval 437"/>
            <p:cNvSpPr>
              <a:spLocks noChangeArrowheads="1"/>
            </p:cNvSpPr>
            <p:nvPr/>
          </p:nvSpPr>
          <p:spPr bwMode="auto">
            <a:xfrm>
              <a:off x="2515" y="2297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854" name="Oval 438"/>
            <p:cNvSpPr>
              <a:spLocks noChangeArrowheads="1"/>
            </p:cNvSpPr>
            <p:nvPr/>
          </p:nvSpPr>
          <p:spPr bwMode="auto">
            <a:xfrm>
              <a:off x="2606" y="2297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855" name="Oval 439"/>
            <p:cNvSpPr>
              <a:spLocks noChangeArrowheads="1"/>
            </p:cNvSpPr>
            <p:nvPr/>
          </p:nvSpPr>
          <p:spPr bwMode="auto">
            <a:xfrm>
              <a:off x="3423" y="2206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856" name="Oval 440"/>
            <p:cNvSpPr>
              <a:spLocks noChangeArrowheads="1"/>
            </p:cNvSpPr>
            <p:nvPr/>
          </p:nvSpPr>
          <p:spPr bwMode="auto">
            <a:xfrm>
              <a:off x="3514" y="2206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857" name="Oval 441"/>
            <p:cNvSpPr>
              <a:spLocks noChangeArrowheads="1"/>
            </p:cNvSpPr>
            <p:nvPr/>
          </p:nvSpPr>
          <p:spPr bwMode="auto">
            <a:xfrm>
              <a:off x="3605" y="2206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858" name="Oval 442"/>
            <p:cNvSpPr>
              <a:spLocks noChangeArrowheads="1"/>
            </p:cNvSpPr>
            <p:nvPr/>
          </p:nvSpPr>
          <p:spPr bwMode="auto">
            <a:xfrm>
              <a:off x="3695" y="2206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859" name="Oval 443"/>
            <p:cNvSpPr>
              <a:spLocks noChangeArrowheads="1"/>
            </p:cNvSpPr>
            <p:nvPr/>
          </p:nvSpPr>
          <p:spPr bwMode="auto">
            <a:xfrm>
              <a:off x="3786" y="2206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860" name="Oval 444"/>
            <p:cNvSpPr>
              <a:spLocks noChangeArrowheads="1"/>
            </p:cNvSpPr>
            <p:nvPr/>
          </p:nvSpPr>
          <p:spPr bwMode="auto">
            <a:xfrm>
              <a:off x="3877" y="2206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861" name="Oval 445"/>
            <p:cNvSpPr>
              <a:spLocks noChangeArrowheads="1"/>
            </p:cNvSpPr>
            <p:nvPr/>
          </p:nvSpPr>
          <p:spPr bwMode="auto">
            <a:xfrm>
              <a:off x="3332" y="2206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862" name="Oval 446"/>
            <p:cNvSpPr>
              <a:spLocks noChangeArrowheads="1"/>
            </p:cNvSpPr>
            <p:nvPr/>
          </p:nvSpPr>
          <p:spPr bwMode="auto">
            <a:xfrm>
              <a:off x="4059" y="2206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863" name="Oval 447"/>
            <p:cNvSpPr>
              <a:spLocks noChangeArrowheads="1"/>
            </p:cNvSpPr>
            <p:nvPr/>
          </p:nvSpPr>
          <p:spPr bwMode="auto">
            <a:xfrm>
              <a:off x="4150" y="2206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864" name="Oval 448"/>
            <p:cNvSpPr>
              <a:spLocks noChangeArrowheads="1"/>
            </p:cNvSpPr>
            <p:nvPr/>
          </p:nvSpPr>
          <p:spPr bwMode="auto">
            <a:xfrm>
              <a:off x="4241" y="2206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865" name="Oval 449"/>
            <p:cNvSpPr>
              <a:spLocks noChangeArrowheads="1"/>
            </p:cNvSpPr>
            <p:nvPr/>
          </p:nvSpPr>
          <p:spPr bwMode="auto">
            <a:xfrm>
              <a:off x="4331" y="2206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866" name="Oval 450"/>
            <p:cNvSpPr>
              <a:spLocks noChangeArrowheads="1"/>
            </p:cNvSpPr>
            <p:nvPr/>
          </p:nvSpPr>
          <p:spPr bwMode="auto">
            <a:xfrm>
              <a:off x="4422" y="2206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867" name="Oval 451"/>
            <p:cNvSpPr>
              <a:spLocks noChangeArrowheads="1"/>
            </p:cNvSpPr>
            <p:nvPr/>
          </p:nvSpPr>
          <p:spPr bwMode="auto">
            <a:xfrm>
              <a:off x="4513" y="2206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868" name="Oval 452"/>
            <p:cNvSpPr>
              <a:spLocks noChangeArrowheads="1"/>
            </p:cNvSpPr>
            <p:nvPr/>
          </p:nvSpPr>
          <p:spPr bwMode="auto">
            <a:xfrm>
              <a:off x="3968" y="2206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869" name="Oval 453"/>
            <p:cNvSpPr>
              <a:spLocks noChangeArrowheads="1"/>
            </p:cNvSpPr>
            <p:nvPr/>
          </p:nvSpPr>
          <p:spPr bwMode="auto">
            <a:xfrm>
              <a:off x="2788" y="2206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870" name="Oval 454"/>
            <p:cNvSpPr>
              <a:spLocks noChangeArrowheads="1"/>
            </p:cNvSpPr>
            <p:nvPr/>
          </p:nvSpPr>
          <p:spPr bwMode="auto">
            <a:xfrm>
              <a:off x="2879" y="2206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871" name="Oval 455"/>
            <p:cNvSpPr>
              <a:spLocks noChangeArrowheads="1"/>
            </p:cNvSpPr>
            <p:nvPr/>
          </p:nvSpPr>
          <p:spPr bwMode="auto">
            <a:xfrm>
              <a:off x="2970" y="2206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872" name="Oval 456"/>
            <p:cNvSpPr>
              <a:spLocks noChangeArrowheads="1"/>
            </p:cNvSpPr>
            <p:nvPr/>
          </p:nvSpPr>
          <p:spPr bwMode="auto">
            <a:xfrm>
              <a:off x="3060" y="2206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873" name="Oval 457"/>
            <p:cNvSpPr>
              <a:spLocks noChangeArrowheads="1"/>
            </p:cNvSpPr>
            <p:nvPr/>
          </p:nvSpPr>
          <p:spPr bwMode="auto">
            <a:xfrm>
              <a:off x="3151" y="2206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874" name="Oval 458"/>
            <p:cNvSpPr>
              <a:spLocks noChangeArrowheads="1"/>
            </p:cNvSpPr>
            <p:nvPr/>
          </p:nvSpPr>
          <p:spPr bwMode="auto">
            <a:xfrm>
              <a:off x="3242" y="2206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875" name="Oval 459"/>
            <p:cNvSpPr>
              <a:spLocks noChangeArrowheads="1"/>
            </p:cNvSpPr>
            <p:nvPr/>
          </p:nvSpPr>
          <p:spPr bwMode="auto">
            <a:xfrm>
              <a:off x="2697" y="2206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876" name="Oval 460"/>
            <p:cNvSpPr>
              <a:spLocks noChangeArrowheads="1"/>
            </p:cNvSpPr>
            <p:nvPr/>
          </p:nvSpPr>
          <p:spPr bwMode="auto">
            <a:xfrm>
              <a:off x="4603" y="2206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877" name="Oval 461"/>
            <p:cNvSpPr>
              <a:spLocks noChangeArrowheads="1"/>
            </p:cNvSpPr>
            <p:nvPr/>
          </p:nvSpPr>
          <p:spPr bwMode="auto">
            <a:xfrm>
              <a:off x="4694" y="2206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878" name="Oval 462"/>
            <p:cNvSpPr>
              <a:spLocks noChangeArrowheads="1"/>
            </p:cNvSpPr>
            <p:nvPr/>
          </p:nvSpPr>
          <p:spPr bwMode="auto">
            <a:xfrm>
              <a:off x="4785" y="2206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879" name="Oval 463"/>
            <p:cNvSpPr>
              <a:spLocks noChangeArrowheads="1"/>
            </p:cNvSpPr>
            <p:nvPr/>
          </p:nvSpPr>
          <p:spPr bwMode="auto">
            <a:xfrm>
              <a:off x="2335" y="2206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880" name="Oval 464"/>
            <p:cNvSpPr>
              <a:spLocks noChangeArrowheads="1"/>
            </p:cNvSpPr>
            <p:nvPr/>
          </p:nvSpPr>
          <p:spPr bwMode="auto">
            <a:xfrm>
              <a:off x="2425" y="2206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881" name="Oval 465"/>
            <p:cNvSpPr>
              <a:spLocks noChangeArrowheads="1"/>
            </p:cNvSpPr>
            <p:nvPr/>
          </p:nvSpPr>
          <p:spPr bwMode="auto">
            <a:xfrm>
              <a:off x="2516" y="2206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882" name="Oval 466"/>
            <p:cNvSpPr>
              <a:spLocks noChangeArrowheads="1"/>
            </p:cNvSpPr>
            <p:nvPr/>
          </p:nvSpPr>
          <p:spPr bwMode="auto">
            <a:xfrm>
              <a:off x="2607" y="2206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883" name="Oval 467"/>
            <p:cNvSpPr>
              <a:spLocks noChangeArrowheads="1"/>
            </p:cNvSpPr>
            <p:nvPr/>
          </p:nvSpPr>
          <p:spPr bwMode="auto">
            <a:xfrm>
              <a:off x="3422" y="2116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884" name="Oval 468"/>
            <p:cNvSpPr>
              <a:spLocks noChangeArrowheads="1"/>
            </p:cNvSpPr>
            <p:nvPr/>
          </p:nvSpPr>
          <p:spPr bwMode="auto">
            <a:xfrm>
              <a:off x="3513" y="2116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885" name="Oval 469"/>
            <p:cNvSpPr>
              <a:spLocks noChangeArrowheads="1"/>
            </p:cNvSpPr>
            <p:nvPr/>
          </p:nvSpPr>
          <p:spPr bwMode="auto">
            <a:xfrm>
              <a:off x="3604" y="2116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886" name="Oval 470"/>
            <p:cNvSpPr>
              <a:spLocks noChangeArrowheads="1"/>
            </p:cNvSpPr>
            <p:nvPr/>
          </p:nvSpPr>
          <p:spPr bwMode="auto">
            <a:xfrm>
              <a:off x="3694" y="2116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887" name="Oval 471"/>
            <p:cNvSpPr>
              <a:spLocks noChangeArrowheads="1"/>
            </p:cNvSpPr>
            <p:nvPr/>
          </p:nvSpPr>
          <p:spPr bwMode="auto">
            <a:xfrm>
              <a:off x="3785" y="2116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888" name="Oval 472"/>
            <p:cNvSpPr>
              <a:spLocks noChangeArrowheads="1"/>
            </p:cNvSpPr>
            <p:nvPr/>
          </p:nvSpPr>
          <p:spPr bwMode="auto">
            <a:xfrm>
              <a:off x="3876" y="2116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889" name="Oval 473"/>
            <p:cNvSpPr>
              <a:spLocks noChangeArrowheads="1"/>
            </p:cNvSpPr>
            <p:nvPr/>
          </p:nvSpPr>
          <p:spPr bwMode="auto">
            <a:xfrm>
              <a:off x="3331" y="2116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890" name="Oval 474"/>
            <p:cNvSpPr>
              <a:spLocks noChangeArrowheads="1"/>
            </p:cNvSpPr>
            <p:nvPr/>
          </p:nvSpPr>
          <p:spPr bwMode="auto">
            <a:xfrm>
              <a:off x="4058" y="2116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891" name="Oval 475"/>
            <p:cNvSpPr>
              <a:spLocks noChangeArrowheads="1"/>
            </p:cNvSpPr>
            <p:nvPr/>
          </p:nvSpPr>
          <p:spPr bwMode="auto">
            <a:xfrm>
              <a:off x="4149" y="2116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892" name="Oval 476"/>
            <p:cNvSpPr>
              <a:spLocks noChangeArrowheads="1"/>
            </p:cNvSpPr>
            <p:nvPr/>
          </p:nvSpPr>
          <p:spPr bwMode="auto">
            <a:xfrm>
              <a:off x="4240" y="2116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893" name="Oval 477"/>
            <p:cNvSpPr>
              <a:spLocks noChangeArrowheads="1"/>
            </p:cNvSpPr>
            <p:nvPr/>
          </p:nvSpPr>
          <p:spPr bwMode="auto">
            <a:xfrm>
              <a:off x="4330" y="2116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894" name="Oval 478"/>
            <p:cNvSpPr>
              <a:spLocks noChangeArrowheads="1"/>
            </p:cNvSpPr>
            <p:nvPr/>
          </p:nvSpPr>
          <p:spPr bwMode="auto">
            <a:xfrm>
              <a:off x="4421" y="2116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895" name="Oval 479"/>
            <p:cNvSpPr>
              <a:spLocks noChangeArrowheads="1"/>
            </p:cNvSpPr>
            <p:nvPr/>
          </p:nvSpPr>
          <p:spPr bwMode="auto">
            <a:xfrm>
              <a:off x="4512" y="2116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896" name="Oval 480"/>
            <p:cNvSpPr>
              <a:spLocks noChangeArrowheads="1"/>
            </p:cNvSpPr>
            <p:nvPr/>
          </p:nvSpPr>
          <p:spPr bwMode="auto">
            <a:xfrm>
              <a:off x="3967" y="2116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897" name="Oval 481"/>
            <p:cNvSpPr>
              <a:spLocks noChangeArrowheads="1"/>
            </p:cNvSpPr>
            <p:nvPr/>
          </p:nvSpPr>
          <p:spPr bwMode="auto">
            <a:xfrm>
              <a:off x="2787" y="2116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898" name="Oval 482"/>
            <p:cNvSpPr>
              <a:spLocks noChangeArrowheads="1"/>
            </p:cNvSpPr>
            <p:nvPr/>
          </p:nvSpPr>
          <p:spPr bwMode="auto">
            <a:xfrm>
              <a:off x="2878" y="2116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899" name="Oval 483"/>
            <p:cNvSpPr>
              <a:spLocks noChangeArrowheads="1"/>
            </p:cNvSpPr>
            <p:nvPr/>
          </p:nvSpPr>
          <p:spPr bwMode="auto">
            <a:xfrm>
              <a:off x="2969" y="2116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900" name="Oval 484"/>
            <p:cNvSpPr>
              <a:spLocks noChangeArrowheads="1"/>
            </p:cNvSpPr>
            <p:nvPr/>
          </p:nvSpPr>
          <p:spPr bwMode="auto">
            <a:xfrm>
              <a:off x="3059" y="2116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901" name="Oval 485"/>
            <p:cNvSpPr>
              <a:spLocks noChangeArrowheads="1"/>
            </p:cNvSpPr>
            <p:nvPr/>
          </p:nvSpPr>
          <p:spPr bwMode="auto">
            <a:xfrm>
              <a:off x="3150" y="2116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902" name="Oval 486"/>
            <p:cNvSpPr>
              <a:spLocks noChangeArrowheads="1"/>
            </p:cNvSpPr>
            <p:nvPr/>
          </p:nvSpPr>
          <p:spPr bwMode="auto">
            <a:xfrm>
              <a:off x="3241" y="2116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903" name="Oval 487"/>
            <p:cNvSpPr>
              <a:spLocks noChangeArrowheads="1"/>
            </p:cNvSpPr>
            <p:nvPr/>
          </p:nvSpPr>
          <p:spPr bwMode="auto">
            <a:xfrm>
              <a:off x="2696" y="2116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904" name="Oval 488"/>
            <p:cNvSpPr>
              <a:spLocks noChangeArrowheads="1"/>
            </p:cNvSpPr>
            <p:nvPr/>
          </p:nvSpPr>
          <p:spPr bwMode="auto">
            <a:xfrm>
              <a:off x="4602" y="2116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905" name="Oval 489"/>
            <p:cNvSpPr>
              <a:spLocks noChangeArrowheads="1"/>
            </p:cNvSpPr>
            <p:nvPr/>
          </p:nvSpPr>
          <p:spPr bwMode="auto">
            <a:xfrm>
              <a:off x="4693" y="2116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906" name="Oval 490"/>
            <p:cNvSpPr>
              <a:spLocks noChangeArrowheads="1"/>
            </p:cNvSpPr>
            <p:nvPr/>
          </p:nvSpPr>
          <p:spPr bwMode="auto">
            <a:xfrm>
              <a:off x="4784" y="2116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907" name="Oval 491"/>
            <p:cNvSpPr>
              <a:spLocks noChangeArrowheads="1"/>
            </p:cNvSpPr>
            <p:nvPr/>
          </p:nvSpPr>
          <p:spPr bwMode="auto">
            <a:xfrm>
              <a:off x="2334" y="2116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908" name="Oval 492"/>
            <p:cNvSpPr>
              <a:spLocks noChangeArrowheads="1"/>
            </p:cNvSpPr>
            <p:nvPr/>
          </p:nvSpPr>
          <p:spPr bwMode="auto">
            <a:xfrm>
              <a:off x="2424" y="2116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909" name="Oval 493"/>
            <p:cNvSpPr>
              <a:spLocks noChangeArrowheads="1"/>
            </p:cNvSpPr>
            <p:nvPr/>
          </p:nvSpPr>
          <p:spPr bwMode="auto">
            <a:xfrm>
              <a:off x="2515" y="2116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910" name="Oval 494"/>
            <p:cNvSpPr>
              <a:spLocks noChangeArrowheads="1"/>
            </p:cNvSpPr>
            <p:nvPr/>
          </p:nvSpPr>
          <p:spPr bwMode="auto">
            <a:xfrm>
              <a:off x="2606" y="2116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911" name="Oval 495"/>
            <p:cNvSpPr>
              <a:spLocks noChangeArrowheads="1"/>
            </p:cNvSpPr>
            <p:nvPr/>
          </p:nvSpPr>
          <p:spPr bwMode="auto">
            <a:xfrm>
              <a:off x="3422" y="2025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912" name="Oval 496"/>
            <p:cNvSpPr>
              <a:spLocks noChangeArrowheads="1"/>
            </p:cNvSpPr>
            <p:nvPr/>
          </p:nvSpPr>
          <p:spPr bwMode="auto">
            <a:xfrm>
              <a:off x="3513" y="2025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913" name="Oval 497"/>
            <p:cNvSpPr>
              <a:spLocks noChangeArrowheads="1"/>
            </p:cNvSpPr>
            <p:nvPr/>
          </p:nvSpPr>
          <p:spPr bwMode="auto">
            <a:xfrm>
              <a:off x="3604" y="2025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914" name="Oval 498"/>
            <p:cNvSpPr>
              <a:spLocks noChangeArrowheads="1"/>
            </p:cNvSpPr>
            <p:nvPr/>
          </p:nvSpPr>
          <p:spPr bwMode="auto">
            <a:xfrm>
              <a:off x="3694" y="2025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915" name="Oval 499"/>
            <p:cNvSpPr>
              <a:spLocks noChangeArrowheads="1"/>
            </p:cNvSpPr>
            <p:nvPr/>
          </p:nvSpPr>
          <p:spPr bwMode="auto">
            <a:xfrm>
              <a:off x="3785" y="2025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916" name="Oval 500"/>
            <p:cNvSpPr>
              <a:spLocks noChangeArrowheads="1"/>
            </p:cNvSpPr>
            <p:nvPr/>
          </p:nvSpPr>
          <p:spPr bwMode="auto">
            <a:xfrm>
              <a:off x="3876" y="2025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917" name="Oval 501"/>
            <p:cNvSpPr>
              <a:spLocks noChangeArrowheads="1"/>
            </p:cNvSpPr>
            <p:nvPr/>
          </p:nvSpPr>
          <p:spPr bwMode="auto">
            <a:xfrm>
              <a:off x="3331" y="2025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918" name="Oval 502"/>
            <p:cNvSpPr>
              <a:spLocks noChangeArrowheads="1"/>
            </p:cNvSpPr>
            <p:nvPr/>
          </p:nvSpPr>
          <p:spPr bwMode="auto">
            <a:xfrm>
              <a:off x="4058" y="2025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919" name="Oval 503"/>
            <p:cNvSpPr>
              <a:spLocks noChangeArrowheads="1"/>
            </p:cNvSpPr>
            <p:nvPr/>
          </p:nvSpPr>
          <p:spPr bwMode="auto">
            <a:xfrm>
              <a:off x="4149" y="2025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920" name="Oval 504"/>
            <p:cNvSpPr>
              <a:spLocks noChangeArrowheads="1"/>
            </p:cNvSpPr>
            <p:nvPr/>
          </p:nvSpPr>
          <p:spPr bwMode="auto">
            <a:xfrm>
              <a:off x="4240" y="2025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921" name="Oval 505"/>
            <p:cNvSpPr>
              <a:spLocks noChangeArrowheads="1"/>
            </p:cNvSpPr>
            <p:nvPr/>
          </p:nvSpPr>
          <p:spPr bwMode="auto">
            <a:xfrm>
              <a:off x="4330" y="2025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922" name="Oval 506"/>
            <p:cNvSpPr>
              <a:spLocks noChangeArrowheads="1"/>
            </p:cNvSpPr>
            <p:nvPr/>
          </p:nvSpPr>
          <p:spPr bwMode="auto">
            <a:xfrm>
              <a:off x="4421" y="2025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923" name="Oval 507"/>
            <p:cNvSpPr>
              <a:spLocks noChangeArrowheads="1"/>
            </p:cNvSpPr>
            <p:nvPr/>
          </p:nvSpPr>
          <p:spPr bwMode="auto">
            <a:xfrm>
              <a:off x="4512" y="2025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924" name="Oval 508"/>
            <p:cNvSpPr>
              <a:spLocks noChangeArrowheads="1"/>
            </p:cNvSpPr>
            <p:nvPr/>
          </p:nvSpPr>
          <p:spPr bwMode="auto">
            <a:xfrm>
              <a:off x="3967" y="2025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925" name="Oval 509"/>
            <p:cNvSpPr>
              <a:spLocks noChangeArrowheads="1"/>
            </p:cNvSpPr>
            <p:nvPr/>
          </p:nvSpPr>
          <p:spPr bwMode="auto">
            <a:xfrm>
              <a:off x="2787" y="2025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926" name="Oval 510"/>
            <p:cNvSpPr>
              <a:spLocks noChangeArrowheads="1"/>
            </p:cNvSpPr>
            <p:nvPr/>
          </p:nvSpPr>
          <p:spPr bwMode="auto">
            <a:xfrm>
              <a:off x="2878" y="2025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927" name="Oval 511"/>
            <p:cNvSpPr>
              <a:spLocks noChangeArrowheads="1"/>
            </p:cNvSpPr>
            <p:nvPr/>
          </p:nvSpPr>
          <p:spPr bwMode="auto">
            <a:xfrm>
              <a:off x="2969" y="2025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928" name="Oval 512"/>
            <p:cNvSpPr>
              <a:spLocks noChangeArrowheads="1"/>
            </p:cNvSpPr>
            <p:nvPr/>
          </p:nvSpPr>
          <p:spPr bwMode="auto">
            <a:xfrm>
              <a:off x="3059" y="2025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929" name="Oval 513"/>
            <p:cNvSpPr>
              <a:spLocks noChangeArrowheads="1"/>
            </p:cNvSpPr>
            <p:nvPr/>
          </p:nvSpPr>
          <p:spPr bwMode="auto">
            <a:xfrm>
              <a:off x="3150" y="2025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930" name="Oval 514"/>
            <p:cNvSpPr>
              <a:spLocks noChangeArrowheads="1"/>
            </p:cNvSpPr>
            <p:nvPr/>
          </p:nvSpPr>
          <p:spPr bwMode="auto">
            <a:xfrm>
              <a:off x="3241" y="2025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931" name="Oval 515"/>
            <p:cNvSpPr>
              <a:spLocks noChangeArrowheads="1"/>
            </p:cNvSpPr>
            <p:nvPr/>
          </p:nvSpPr>
          <p:spPr bwMode="auto">
            <a:xfrm>
              <a:off x="2696" y="2025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932" name="Oval 516"/>
            <p:cNvSpPr>
              <a:spLocks noChangeArrowheads="1"/>
            </p:cNvSpPr>
            <p:nvPr/>
          </p:nvSpPr>
          <p:spPr bwMode="auto">
            <a:xfrm>
              <a:off x="4602" y="2025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933" name="Oval 517"/>
            <p:cNvSpPr>
              <a:spLocks noChangeArrowheads="1"/>
            </p:cNvSpPr>
            <p:nvPr/>
          </p:nvSpPr>
          <p:spPr bwMode="auto">
            <a:xfrm>
              <a:off x="4693" y="2025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934" name="Oval 518"/>
            <p:cNvSpPr>
              <a:spLocks noChangeArrowheads="1"/>
            </p:cNvSpPr>
            <p:nvPr/>
          </p:nvSpPr>
          <p:spPr bwMode="auto">
            <a:xfrm>
              <a:off x="4784" y="2025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935" name="Oval 519"/>
            <p:cNvSpPr>
              <a:spLocks noChangeArrowheads="1"/>
            </p:cNvSpPr>
            <p:nvPr/>
          </p:nvSpPr>
          <p:spPr bwMode="auto">
            <a:xfrm>
              <a:off x="2334" y="2025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936" name="Oval 520"/>
            <p:cNvSpPr>
              <a:spLocks noChangeArrowheads="1"/>
            </p:cNvSpPr>
            <p:nvPr/>
          </p:nvSpPr>
          <p:spPr bwMode="auto">
            <a:xfrm>
              <a:off x="2424" y="2025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937" name="Oval 521"/>
            <p:cNvSpPr>
              <a:spLocks noChangeArrowheads="1"/>
            </p:cNvSpPr>
            <p:nvPr/>
          </p:nvSpPr>
          <p:spPr bwMode="auto">
            <a:xfrm>
              <a:off x="2515" y="2025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0938" name="Oval 522"/>
            <p:cNvSpPr>
              <a:spLocks noChangeArrowheads="1"/>
            </p:cNvSpPr>
            <p:nvPr/>
          </p:nvSpPr>
          <p:spPr bwMode="auto">
            <a:xfrm>
              <a:off x="2606" y="2025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</p:grpSp>
      <p:grpSp>
        <p:nvGrpSpPr>
          <p:cNvPr id="60946" name="Group 530"/>
          <p:cNvGrpSpPr>
            <a:grpSpLocks/>
          </p:cNvGrpSpPr>
          <p:nvPr/>
        </p:nvGrpSpPr>
        <p:grpSpPr bwMode="auto">
          <a:xfrm>
            <a:off x="5232400" y="3059113"/>
            <a:ext cx="3887788" cy="3168650"/>
            <a:chOff x="2381" y="1979"/>
            <a:chExt cx="2449" cy="1996"/>
          </a:xfrm>
        </p:grpSpPr>
        <p:grpSp>
          <p:nvGrpSpPr>
            <p:cNvPr id="60945" name="Group 529"/>
            <p:cNvGrpSpPr>
              <a:grpSpLocks/>
            </p:cNvGrpSpPr>
            <p:nvPr/>
          </p:nvGrpSpPr>
          <p:grpSpPr bwMode="auto">
            <a:xfrm>
              <a:off x="3448" y="3748"/>
              <a:ext cx="363" cy="227"/>
              <a:chOff x="3448" y="3748"/>
              <a:chExt cx="363" cy="227"/>
            </a:xfrm>
          </p:grpSpPr>
          <p:sp>
            <p:nvSpPr>
              <p:cNvPr id="60421" name="AutoShape 5"/>
              <p:cNvSpPr>
                <a:spLocks noChangeArrowheads="1"/>
              </p:cNvSpPr>
              <p:nvPr/>
            </p:nvSpPr>
            <p:spPr bwMode="auto">
              <a:xfrm>
                <a:off x="3448" y="3839"/>
                <a:ext cx="363" cy="136"/>
              </a:xfrm>
              <a:prstGeom prst="flowChartAlternateProcess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de-DE"/>
              </a:p>
            </p:txBody>
          </p:sp>
          <p:sp>
            <p:nvSpPr>
              <p:cNvPr id="60422" name="Rectangle 6"/>
              <p:cNvSpPr>
                <a:spLocks noChangeArrowheads="1"/>
              </p:cNvSpPr>
              <p:nvPr/>
            </p:nvSpPr>
            <p:spPr bwMode="auto">
              <a:xfrm>
                <a:off x="3560" y="3748"/>
                <a:ext cx="136" cy="91"/>
              </a:xfrm>
              <a:prstGeom prst="rect">
                <a:avLst/>
              </a:prstGeom>
              <a:gradFill rotWithShape="1">
                <a:gsLst>
                  <a:gs pos="0">
                    <a:srgbClr val="EAEAEA">
                      <a:gamma/>
                      <a:shade val="46275"/>
                      <a:invGamma/>
                    </a:srgbClr>
                  </a:gs>
                  <a:gs pos="50000">
                    <a:srgbClr val="EAEAEA"/>
                  </a:gs>
                  <a:gs pos="100000">
                    <a:srgbClr val="EAEAEA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de-DE"/>
              </a:p>
            </p:txBody>
          </p:sp>
          <p:sp>
            <p:nvSpPr>
              <p:cNvPr id="60423" name="Oval 7"/>
              <p:cNvSpPr>
                <a:spLocks noChangeArrowheads="1"/>
              </p:cNvSpPr>
              <p:nvPr/>
            </p:nvSpPr>
            <p:spPr bwMode="auto">
              <a:xfrm>
                <a:off x="3459" y="3859"/>
                <a:ext cx="91" cy="91"/>
              </a:xfrm>
              <a:prstGeom prst="ellipse">
                <a:avLst/>
              </a:prstGeom>
              <a:solidFill>
                <a:srgbClr val="C0C0C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de-DE"/>
              </a:p>
            </p:txBody>
          </p:sp>
          <p:sp>
            <p:nvSpPr>
              <p:cNvPr id="60424" name="Oval 8"/>
              <p:cNvSpPr>
                <a:spLocks noChangeArrowheads="1"/>
              </p:cNvSpPr>
              <p:nvPr/>
            </p:nvSpPr>
            <p:spPr bwMode="auto">
              <a:xfrm>
                <a:off x="3715" y="3871"/>
                <a:ext cx="71" cy="57"/>
              </a:xfrm>
              <a:prstGeom prst="ellipse">
                <a:avLst/>
              </a:prstGeom>
              <a:solidFill>
                <a:srgbClr val="C0C0C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de-DE"/>
              </a:p>
            </p:txBody>
          </p:sp>
        </p:grpSp>
        <p:sp>
          <p:nvSpPr>
            <p:cNvPr id="60450" name="Freeform 34"/>
            <p:cNvSpPr>
              <a:spLocks/>
            </p:cNvSpPr>
            <p:nvPr/>
          </p:nvSpPr>
          <p:spPr bwMode="auto">
            <a:xfrm>
              <a:off x="2381" y="1979"/>
              <a:ext cx="2449" cy="1769"/>
            </a:xfrm>
            <a:custGeom>
              <a:avLst/>
              <a:gdLst>
                <a:gd name="T0" fmla="*/ 1225 w 2449"/>
                <a:gd name="T1" fmla="*/ 1769 h 1769"/>
                <a:gd name="T2" fmla="*/ 0 w 2449"/>
                <a:gd name="T3" fmla="*/ 0 h 1769"/>
                <a:gd name="T4" fmla="*/ 2449 w 2449"/>
                <a:gd name="T5" fmla="*/ 0 h 1769"/>
                <a:gd name="T6" fmla="*/ 1270 w 2449"/>
                <a:gd name="T7" fmla="*/ 1769 h 1769"/>
                <a:gd name="T8" fmla="*/ 1225 w 2449"/>
                <a:gd name="T9" fmla="*/ 1769 h 17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49" h="1769">
                  <a:moveTo>
                    <a:pt x="1225" y="1769"/>
                  </a:moveTo>
                  <a:lnTo>
                    <a:pt x="0" y="0"/>
                  </a:lnTo>
                  <a:lnTo>
                    <a:pt x="2449" y="0"/>
                  </a:lnTo>
                  <a:lnTo>
                    <a:pt x="1270" y="1769"/>
                  </a:lnTo>
                  <a:lnTo>
                    <a:pt x="1225" y="1769"/>
                  </a:lnTo>
                  <a:close/>
                </a:path>
              </a:pathLst>
            </a:custGeom>
            <a:solidFill>
              <a:srgbClr val="FFFFFF">
                <a:alpha val="28000"/>
              </a:srgb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</p:grpSp>
      <p:sp>
        <p:nvSpPr>
          <p:cNvPr id="60939" name="AutoShape 523"/>
          <p:cNvSpPr>
            <a:spLocks/>
          </p:cNvSpPr>
          <p:nvPr/>
        </p:nvSpPr>
        <p:spPr bwMode="auto">
          <a:xfrm>
            <a:off x="8329613" y="5189539"/>
            <a:ext cx="1301750" cy="287337"/>
          </a:xfrm>
          <a:prstGeom prst="borderCallout1">
            <a:avLst>
              <a:gd name="adj1" fmla="val -26519"/>
              <a:gd name="adj2" fmla="val 91218"/>
              <a:gd name="adj3" fmla="val -26519"/>
              <a:gd name="adj4" fmla="val -124514"/>
            </a:avLst>
          </a:prstGeom>
          <a:solidFill>
            <a:srgbClr val="808080"/>
          </a:solidFill>
          <a:ln w="25400">
            <a:solidFill>
              <a:srgbClr val="CC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dist"/>
            <a:r>
              <a:rPr lang="de-DE" sz="1200" b="1">
                <a:solidFill>
                  <a:schemeClr val="bg1"/>
                </a:solidFill>
                <a:latin typeface="Tahoma" pitchFamily="34" charset="0"/>
              </a:rPr>
              <a:t>100m: 20P</a:t>
            </a:r>
          </a:p>
        </p:txBody>
      </p:sp>
      <p:sp>
        <p:nvSpPr>
          <p:cNvPr id="60940" name="AutoShape 524"/>
          <p:cNvSpPr>
            <a:spLocks/>
          </p:cNvSpPr>
          <p:nvPr/>
        </p:nvSpPr>
        <p:spPr bwMode="auto">
          <a:xfrm>
            <a:off x="8329614" y="4621214"/>
            <a:ext cx="1311275" cy="287337"/>
          </a:xfrm>
          <a:prstGeom prst="borderCallout1">
            <a:avLst>
              <a:gd name="adj1" fmla="val -26519"/>
              <a:gd name="adj2" fmla="val 91282"/>
              <a:gd name="adj3" fmla="val -26519"/>
              <a:gd name="adj4" fmla="val -154481"/>
            </a:avLst>
          </a:prstGeom>
          <a:solidFill>
            <a:srgbClr val="808080"/>
          </a:solidFill>
          <a:ln w="25400">
            <a:solidFill>
              <a:srgbClr val="CC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dist"/>
            <a:r>
              <a:rPr lang="de-DE" sz="1200" b="1">
                <a:solidFill>
                  <a:schemeClr val="bg1"/>
                </a:solidFill>
                <a:latin typeface="Tahoma" pitchFamily="34" charset="0"/>
              </a:rPr>
              <a:t>200m: 62P</a:t>
            </a:r>
          </a:p>
        </p:txBody>
      </p:sp>
      <p:sp>
        <p:nvSpPr>
          <p:cNvPr id="60941" name="AutoShape 525"/>
          <p:cNvSpPr>
            <a:spLocks/>
          </p:cNvSpPr>
          <p:nvPr/>
        </p:nvSpPr>
        <p:spPr bwMode="auto">
          <a:xfrm>
            <a:off x="8329614" y="4035425"/>
            <a:ext cx="1303337" cy="287338"/>
          </a:xfrm>
          <a:prstGeom prst="borderCallout1">
            <a:avLst>
              <a:gd name="adj1" fmla="val -26519"/>
              <a:gd name="adj2" fmla="val 91231"/>
              <a:gd name="adj3" fmla="val -26519"/>
              <a:gd name="adj4" fmla="val -187819"/>
            </a:avLst>
          </a:prstGeom>
          <a:solidFill>
            <a:srgbClr val="808080"/>
          </a:solidFill>
          <a:ln w="25400">
            <a:solidFill>
              <a:srgbClr val="CC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dist"/>
            <a:r>
              <a:rPr lang="de-DE" sz="1200" b="1">
                <a:solidFill>
                  <a:schemeClr val="bg1"/>
                </a:solidFill>
                <a:latin typeface="Tahoma" pitchFamily="34" charset="0"/>
              </a:rPr>
              <a:t>300m: 126P</a:t>
            </a:r>
          </a:p>
        </p:txBody>
      </p:sp>
      <p:sp>
        <p:nvSpPr>
          <p:cNvPr id="60942" name="AutoShape 526"/>
          <p:cNvSpPr>
            <a:spLocks/>
          </p:cNvSpPr>
          <p:nvPr/>
        </p:nvSpPr>
        <p:spPr bwMode="auto">
          <a:xfrm>
            <a:off x="8329614" y="3468689"/>
            <a:ext cx="1303337" cy="287337"/>
          </a:xfrm>
          <a:prstGeom prst="borderCallout1">
            <a:avLst>
              <a:gd name="adj1" fmla="val -26519"/>
              <a:gd name="adj2" fmla="val 91231"/>
              <a:gd name="adj3" fmla="val -26519"/>
              <a:gd name="adj4" fmla="val -216685"/>
            </a:avLst>
          </a:prstGeom>
          <a:solidFill>
            <a:srgbClr val="808080"/>
          </a:solidFill>
          <a:ln w="25400">
            <a:solidFill>
              <a:srgbClr val="CC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dist"/>
            <a:r>
              <a:rPr lang="de-DE" sz="1200" b="1">
                <a:solidFill>
                  <a:schemeClr val="bg1"/>
                </a:solidFill>
                <a:latin typeface="Tahoma" pitchFamily="34" charset="0"/>
              </a:rPr>
              <a:t>400m: 204P</a:t>
            </a:r>
          </a:p>
        </p:txBody>
      </p:sp>
      <p:sp>
        <p:nvSpPr>
          <p:cNvPr id="60943" name="Text Box 527"/>
          <p:cNvSpPr txBox="1">
            <a:spLocks noChangeArrowheads="1"/>
          </p:cNvSpPr>
          <p:nvPr/>
        </p:nvSpPr>
        <p:spPr bwMode="auto">
          <a:xfrm>
            <a:off x="2495551" y="2997201"/>
            <a:ext cx="244792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endParaRPr lang="de-DE" sz="1800"/>
          </a:p>
        </p:txBody>
      </p:sp>
      <p:sp>
        <p:nvSpPr>
          <p:cNvPr id="60944" name="Rectangle 528"/>
          <p:cNvSpPr>
            <a:spLocks noChangeArrowheads="1"/>
          </p:cNvSpPr>
          <p:nvPr/>
        </p:nvSpPr>
        <p:spPr bwMode="auto">
          <a:xfrm>
            <a:off x="2351088" y="2924176"/>
            <a:ext cx="2520950" cy="2563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de-DE" sz="1800">
                <a:latin typeface="Tahoma" pitchFamily="34" charset="0"/>
              </a:rPr>
              <a:t>Anzahl der Polygone kann nicht mehr in Echtzeit dargestellt werden. </a:t>
            </a:r>
          </a:p>
          <a:p>
            <a:pPr algn="l"/>
            <a:endParaRPr lang="de-DE" sz="1800">
              <a:latin typeface="Tahoma" pitchFamily="34" charset="0"/>
            </a:endParaRPr>
          </a:p>
          <a:p>
            <a:pPr algn="l"/>
            <a:r>
              <a:rPr lang="de-DE" sz="1800">
                <a:latin typeface="Tahoma" pitchFamily="34" charset="0"/>
              </a:rPr>
              <a:t>Texturdaten passen nicht mehr in Grafikkartenspeicher (typisch: 32-64MB).</a:t>
            </a:r>
          </a:p>
        </p:txBody>
      </p:sp>
    </p:spTree>
    <p:extLst>
      <p:ext uri="{BB962C8B-B14F-4D97-AF65-F5344CB8AC3E}">
        <p14:creationId xmlns:p14="http://schemas.microsoft.com/office/powerpoint/2010/main" val="1818308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09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09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09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609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609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939" grpId="0" animBg="1"/>
      <p:bldP spid="60940" grpId="0" animBg="1"/>
      <p:bldP spid="60941" grpId="0" animBg="1"/>
      <p:bldP spid="60942" grpId="0" animBg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Begrenzung des Datenvolumens</a:t>
            </a:r>
            <a:endParaRPr lang="en-GB"/>
          </a:p>
        </p:txBody>
      </p:sp>
      <p:sp>
        <p:nvSpPr>
          <p:cNvPr id="62467" name="Rectangle 3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 lvl="1"/>
            <a:r>
              <a:rPr lang="de-DE" sz="1800"/>
              <a:t>Im Moment der Darstellung wird nur der gerade sichtbare Bereich berücksichtigt.</a:t>
            </a:r>
          </a:p>
          <a:p>
            <a:pPr lvl="1"/>
            <a:endParaRPr lang="de-DE" sz="1800"/>
          </a:p>
          <a:p>
            <a:pPr lvl="1"/>
            <a:r>
              <a:rPr lang="de-DE" sz="1800"/>
              <a:t>Daten liegen in mehreren Auflösungsstufen vor.</a:t>
            </a:r>
          </a:p>
          <a:p>
            <a:pPr lvl="1"/>
            <a:endParaRPr lang="de-DE" sz="1800"/>
          </a:p>
          <a:p>
            <a:pPr lvl="1"/>
            <a:r>
              <a:rPr lang="de-DE" sz="1800"/>
              <a:t>Wahl der passenden Auflösungsstufe. </a:t>
            </a:r>
            <a:endParaRPr lang="en-GB" sz="1800"/>
          </a:p>
        </p:txBody>
      </p:sp>
      <p:sp>
        <p:nvSpPr>
          <p:cNvPr id="62469" name="Rectangle 5"/>
          <p:cNvSpPr>
            <a:spLocks noChangeArrowheads="1"/>
          </p:cNvSpPr>
          <p:nvPr/>
        </p:nvSpPr>
        <p:spPr bwMode="auto">
          <a:xfrm>
            <a:off x="5951538" y="1700214"/>
            <a:ext cx="4176712" cy="3455987"/>
          </a:xfrm>
          <a:prstGeom prst="rect">
            <a:avLst/>
          </a:prstGeom>
          <a:solidFill>
            <a:srgbClr val="EAEAEA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grpSp>
        <p:nvGrpSpPr>
          <p:cNvPr id="62470" name="Group 6"/>
          <p:cNvGrpSpPr>
            <a:grpSpLocks/>
          </p:cNvGrpSpPr>
          <p:nvPr/>
        </p:nvGrpSpPr>
        <p:grpSpPr bwMode="auto">
          <a:xfrm>
            <a:off x="7861301" y="4654551"/>
            <a:ext cx="576263" cy="360363"/>
            <a:chOff x="3448" y="3748"/>
            <a:chExt cx="363" cy="227"/>
          </a:xfrm>
        </p:grpSpPr>
        <p:sp>
          <p:nvSpPr>
            <p:cNvPr id="62471" name="AutoShape 7"/>
            <p:cNvSpPr>
              <a:spLocks noChangeArrowheads="1"/>
            </p:cNvSpPr>
            <p:nvPr/>
          </p:nvSpPr>
          <p:spPr bwMode="auto">
            <a:xfrm>
              <a:off x="3448" y="3839"/>
              <a:ext cx="363" cy="136"/>
            </a:xfrm>
            <a:prstGeom prst="flowChartAlternateProcess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2472" name="Rectangle 8"/>
            <p:cNvSpPr>
              <a:spLocks noChangeArrowheads="1"/>
            </p:cNvSpPr>
            <p:nvPr/>
          </p:nvSpPr>
          <p:spPr bwMode="auto">
            <a:xfrm>
              <a:off x="3560" y="3748"/>
              <a:ext cx="136" cy="91"/>
            </a:xfrm>
            <a:prstGeom prst="rect">
              <a:avLst/>
            </a:prstGeom>
            <a:gradFill rotWithShape="1">
              <a:gsLst>
                <a:gs pos="0">
                  <a:srgbClr val="EAEAEA">
                    <a:gamma/>
                    <a:shade val="46275"/>
                    <a:invGamma/>
                  </a:srgbClr>
                </a:gs>
                <a:gs pos="50000">
                  <a:srgbClr val="EAEAEA"/>
                </a:gs>
                <a:gs pos="100000">
                  <a:srgbClr val="EAEAEA">
                    <a:gamma/>
                    <a:shade val="46275"/>
                    <a:invGamma/>
                  </a:srgbClr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2473" name="Oval 9"/>
            <p:cNvSpPr>
              <a:spLocks noChangeArrowheads="1"/>
            </p:cNvSpPr>
            <p:nvPr/>
          </p:nvSpPr>
          <p:spPr bwMode="auto">
            <a:xfrm>
              <a:off x="3459" y="3859"/>
              <a:ext cx="91" cy="91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2474" name="Oval 10"/>
            <p:cNvSpPr>
              <a:spLocks noChangeArrowheads="1"/>
            </p:cNvSpPr>
            <p:nvPr/>
          </p:nvSpPr>
          <p:spPr bwMode="auto">
            <a:xfrm>
              <a:off x="3715" y="3871"/>
              <a:ext cx="71" cy="57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</p:grpSp>
      <p:sp>
        <p:nvSpPr>
          <p:cNvPr id="62979" name="Freeform 515"/>
          <p:cNvSpPr>
            <a:spLocks/>
          </p:cNvSpPr>
          <p:nvPr/>
        </p:nvSpPr>
        <p:spPr bwMode="auto">
          <a:xfrm>
            <a:off x="6167439" y="1844675"/>
            <a:ext cx="3887787" cy="2808288"/>
          </a:xfrm>
          <a:custGeom>
            <a:avLst/>
            <a:gdLst>
              <a:gd name="T0" fmla="*/ 1225 w 2449"/>
              <a:gd name="T1" fmla="*/ 1769 h 1769"/>
              <a:gd name="T2" fmla="*/ 0 w 2449"/>
              <a:gd name="T3" fmla="*/ 0 h 1769"/>
              <a:gd name="T4" fmla="*/ 2449 w 2449"/>
              <a:gd name="T5" fmla="*/ 0 h 1769"/>
              <a:gd name="T6" fmla="*/ 1270 w 2449"/>
              <a:gd name="T7" fmla="*/ 1769 h 1769"/>
              <a:gd name="T8" fmla="*/ 1225 w 2449"/>
              <a:gd name="T9" fmla="*/ 1769 h 17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449" h="1769">
                <a:moveTo>
                  <a:pt x="1225" y="1769"/>
                </a:moveTo>
                <a:lnTo>
                  <a:pt x="0" y="0"/>
                </a:lnTo>
                <a:lnTo>
                  <a:pt x="2449" y="0"/>
                </a:lnTo>
                <a:lnTo>
                  <a:pt x="1270" y="1769"/>
                </a:lnTo>
                <a:lnTo>
                  <a:pt x="1225" y="1769"/>
                </a:lnTo>
                <a:close/>
              </a:path>
            </a:pathLst>
          </a:custGeom>
          <a:solidFill>
            <a:srgbClr val="CC0000">
              <a:alpha val="28000"/>
            </a:srgbClr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grpSp>
        <p:nvGrpSpPr>
          <p:cNvPr id="63007" name="Group 543"/>
          <p:cNvGrpSpPr>
            <a:grpSpLocks/>
          </p:cNvGrpSpPr>
          <p:nvPr/>
        </p:nvGrpSpPr>
        <p:grpSpPr bwMode="auto">
          <a:xfrm>
            <a:off x="6094413" y="4222750"/>
            <a:ext cx="3962400" cy="325438"/>
            <a:chOff x="2879" y="2660"/>
            <a:chExt cx="2496" cy="205"/>
          </a:xfrm>
        </p:grpSpPr>
        <p:sp>
          <p:nvSpPr>
            <p:cNvPr id="62475" name="Oval 11"/>
            <p:cNvSpPr>
              <a:spLocks noChangeArrowheads="1"/>
            </p:cNvSpPr>
            <p:nvPr/>
          </p:nvSpPr>
          <p:spPr bwMode="auto">
            <a:xfrm>
              <a:off x="3968" y="2750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2476" name="Oval 12"/>
            <p:cNvSpPr>
              <a:spLocks noChangeArrowheads="1"/>
            </p:cNvSpPr>
            <p:nvPr/>
          </p:nvSpPr>
          <p:spPr bwMode="auto">
            <a:xfrm>
              <a:off x="4059" y="2750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2477" name="Oval 13"/>
            <p:cNvSpPr>
              <a:spLocks noChangeArrowheads="1"/>
            </p:cNvSpPr>
            <p:nvPr/>
          </p:nvSpPr>
          <p:spPr bwMode="auto">
            <a:xfrm>
              <a:off x="4150" y="2750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2478" name="Oval 14"/>
            <p:cNvSpPr>
              <a:spLocks noChangeArrowheads="1"/>
            </p:cNvSpPr>
            <p:nvPr/>
          </p:nvSpPr>
          <p:spPr bwMode="auto">
            <a:xfrm>
              <a:off x="4240" y="2750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2479" name="Oval 15"/>
            <p:cNvSpPr>
              <a:spLocks noChangeArrowheads="1"/>
            </p:cNvSpPr>
            <p:nvPr/>
          </p:nvSpPr>
          <p:spPr bwMode="auto">
            <a:xfrm>
              <a:off x="4331" y="2750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2480" name="Oval 16"/>
            <p:cNvSpPr>
              <a:spLocks noChangeArrowheads="1"/>
            </p:cNvSpPr>
            <p:nvPr/>
          </p:nvSpPr>
          <p:spPr bwMode="auto">
            <a:xfrm>
              <a:off x="4422" y="2750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2481" name="Oval 17"/>
            <p:cNvSpPr>
              <a:spLocks noChangeArrowheads="1"/>
            </p:cNvSpPr>
            <p:nvPr/>
          </p:nvSpPr>
          <p:spPr bwMode="auto">
            <a:xfrm>
              <a:off x="3877" y="2750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2482" name="Oval 18"/>
            <p:cNvSpPr>
              <a:spLocks noChangeArrowheads="1"/>
            </p:cNvSpPr>
            <p:nvPr/>
          </p:nvSpPr>
          <p:spPr bwMode="auto">
            <a:xfrm>
              <a:off x="4604" y="2750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2483" name="Oval 19"/>
            <p:cNvSpPr>
              <a:spLocks noChangeArrowheads="1"/>
            </p:cNvSpPr>
            <p:nvPr/>
          </p:nvSpPr>
          <p:spPr bwMode="auto">
            <a:xfrm>
              <a:off x="4695" y="2750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2484" name="Oval 20"/>
            <p:cNvSpPr>
              <a:spLocks noChangeArrowheads="1"/>
            </p:cNvSpPr>
            <p:nvPr/>
          </p:nvSpPr>
          <p:spPr bwMode="auto">
            <a:xfrm>
              <a:off x="4786" y="2750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2485" name="Oval 21"/>
            <p:cNvSpPr>
              <a:spLocks noChangeArrowheads="1"/>
            </p:cNvSpPr>
            <p:nvPr/>
          </p:nvSpPr>
          <p:spPr bwMode="auto">
            <a:xfrm>
              <a:off x="4876" y="2750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2486" name="Oval 22"/>
            <p:cNvSpPr>
              <a:spLocks noChangeArrowheads="1"/>
            </p:cNvSpPr>
            <p:nvPr/>
          </p:nvSpPr>
          <p:spPr bwMode="auto">
            <a:xfrm>
              <a:off x="4967" y="2750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2487" name="Oval 23"/>
            <p:cNvSpPr>
              <a:spLocks noChangeArrowheads="1"/>
            </p:cNvSpPr>
            <p:nvPr/>
          </p:nvSpPr>
          <p:spPr bwMode="auto">
            <a:xfrm>
              <a:off x="5058" y="2750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2488" name="Oval 24"/>
            <p:cNvSpPr>
              <a:spLocks noChangeArrowheads="1"/>
            </p:cNvSpPr>
            <p:nvPr/>
          </p:nvSpPr>
          <p:spPr bwMode="auto">
            <a:xfrm>
              <a:off x="4513" y="2750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2489" name="Oval 25"/>
            <p:cNvSpPr>
              <a:spLocks noChangeArrowheads="1"/>
            </p:cNvSpPr>
            <p:nvPr/>
          </p:nvSpPr>
          <p:spPr bwMode="auto">
            <a:xfrm>
              <a:off x="3333" y="2750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2490" name="Oval 26"/>
            <p:cNvSpPr>
              <a:spLocks noChangeArrowheads="1"/>
            </p:cNvSpPr>
            <p:nvPr/>
          </p:nvSpPr>
          <p:spPr bwMode="auto">
            <a:xfrm>
              <a:off x="3424" y="2750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2491" name="Oval 27"/>
            <p:cNvSpPr>
              <a:spLocks noChangeArrowheads="1"/>
            </p:cNvSpPr>
            <p:nvPr/>
          </p:nvSpPr>
          <p:spPr bwMode="auto">
            <a:xfrm>
              <a:off x="3515" y="2750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2492" name="Oval 28"/>
            <p:cNvSpPr>
              <a:spLocks noChangeArrowheads="1"/>
            </p:cNvSpPr>
            <p:nvPr/>
          </p:nvSpPr>
          <p:spPr bwMode="auto">
            <a:xfrm>
              <a:off x="3605" y="2750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2493" name="Oval 29"/>
            <p:cNvSpPr>
              <a:spLocks noChangeArrowheads="1"/>
            </p:cNvSpPr>
            <p:nvPr/>
          </p:nvSpPr>
          <p:spPr bwMode="auto">
            <a:xfrm>
              <a:off x="3696" y="2750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2494" name="Oval 30"/>
            <p:cNvSpPr>
              <a:spLocks noChangeArrowheads="1"/>
            </p:cNvSpPr>
            <p:nvPr/>
          </p:nvSpPr>
          <p:spPr bwMode="auto">
            <a:xfrm>
              <a:off x="3787" y="2750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2495" name="Oval 31"/>
            <p:cNvSpPr>
              <a:spLocks noChangeArrowheads="1"/>
            </p:cNvSpPr>
            <p:nvPr/>
          </p:nvSpPr>
          <p:spPr bwMode="auto">
            <a:xfrm>
              <a:off x="3242" y="2750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2496" name="Oval 32"/>
            <p:cNvSpPr>
              <a:spLocks noChangeArrowheads="1"/>
            </p:cNvSpPr>
            <p:nvPr/>
          </p:nvSpPr>
          <p:spPr bwMode="auto">
            <a:xfrm>
              <a:off x="5148" y="2750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2497" name="Oval 33"/>
            <p:cNvSpPr>
              <a:spLocks noChangeArrowheads="1"/>
            </p:cNvSpPr>
            <p:nvPr/>
          </p:nvSpPr>
          <p:spPr bwMode="auto">
            <a:xfrm>
              <a:off x="5239" y="2750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2498" name="Oval 34"/>
            <p:cNvSpPr>
              <a:spLocks noChangeArrowheads="1"/>
            </p:cNvSpPr>
            <p:nvPr/>
          </p:nvSpPr>
          <p:spPr bwMode="auto">
            <a:xfrm>
              <a:off x="5330" y="2750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2499" name="Oval 35"/>
            <p:cNvSpPr>
              <a:spLocks noChangeArrowheads="1"/>
            </p:cNvSpPr>
            <p:nvPr/>
          </p:nvSpPr>
          <p:spPr bwMode="auto">
            <a:xfrm>
              <a:off x="2880" y="2750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2500" name="Oval 36"/>
            <p:cNvSpPr>
              <a:spLocks noChangeArrowheads="1"/>
            </p:cNvSpPr>
            <p:nvPr/>
          </p:nvSpPr>
          <p:spPr bwMode="auto">
            <a:xfrm>
              <a:off x="2970" y="2750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2501" name="Oval 37"/>
            <p:cNvSpPr>
              <a:spLocks noChangeArrowheads="1"/>
            </p:cNvSpPr>
            <p:nvPr/>
          </p:nvSpPr>
          <p:spPr bwMode="auto">
            <a:xfrm>
              <a:off x="3061" y="2750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2502" name="Oval 38"/>
            <p:cNvSpPr>
              <a:spLocks noChangeArrowheads="1"/>
            </p:cNvSpPr>
            <p:nvPr/>
          </p:nvSpPr>
          <p:spPr bwMode="auto">
            <a:xfrm>
              <a:off x="3152" y="2750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2503" name="Oval 39"/>
            <p:cNvSpPr>
              <a:spLocks noChangeArrowheads="1"/>
            </p:cNvSpPr>
            <p:nvPr/>
          </p:nvSpPr>
          <p:spPr bwMode="auto">
            <a:xfrm>
              <a:off x="3967" y="2660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2504" name="Oval 40"/>
            <p:cNvSpPr>
              <a:spLocks noChangeArrowheads="1"/>
            </p:cNvSpPr>
            <p:nvPr/>
          </p:nvSpPr>
          <p:spPr bwMode="auto">
            <a:xfrm>
              <a:off x="4058" y="2660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2505" name="Oval 41"/>
            <p:cNvSpPr>
              <a:spLocks noChangeArrowheads="1"/>
            </p:cNvSpPr>
            <p:nvPr/>
          </p:nvSpPr>
          <p:spPr bwMode="auto">
            <a:xfrm>
              <a:off x="4149" y="2660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2506" name="Oval 42"/>
            <p:cNvSpPr>
              <a:spLocks noChangeArrowheads="1"/>
            </p:cNvSpPr>
            <p:nvPr/>
          </p:nvSpPr>
          <p:spPr bwMode="auto">
            <a:xfrm>
              <a:off x="4239" y="2660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2507" name="Oval 43"/>
            <p:cNvSpPr>
              <a:spLocks noChangeArrowheads="1"/>
            </p:cNvSpPr>
            <p:nvPr/>
          </p:nvSpPr>
          <p:spPr bwMode="auto">
            <a:xfrm>
              <a:off x="4330" y="2660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2508" name="Oval 44"/>
            <p:cNvSpPr>
              <a:spLocks noChangeArrowheads="1"/>
            </p:cNvSpPr>
            <p:nvPr/>
          </p:nvSpPr>
          <p:spPr bwMode="auto">
            <a:xfrm>
              <a:off x="4421" y="2660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2509" name="Oval 45"/>
            <p:cNvSpPr>
              <a:spLocks noChangeArrowheads="1"/>
            </p:cNvSpPr>
            <p:nvPr/>
          </p:nvSpPr>
          <p:spPr bwMode="auto">
            <a:xfrm>
              <a:off x="3876" y="2660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2510" name="Oval 46"/>
            <p:cNvSpPr>
              <a:spLocks noChangeArrowheads="1"/>
            </p:cNvSpPr>
            <p:nvPr/>
          </p:nvSpPr>
          <p:spPr bwMode="auto">
            <a:xfrm>
              <a:off x="4603" y="2660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2511" name="Oval 47"/>
            <p:cNvSpPr>
              <a:spLocks noChangeArrowheads="1"/>
            </p:cNvSpPr>
            <p:nvPr/>
          </p:nvSpPr>
          <p:spPr bwMode="auto">
            <a:xfrm>
              <a:off x="4694" y="2660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2512" name="Oval 48"/>
            <p:cNvSpPr>
              <a:spLocks noChangeArrowheads="1"/>
            </p:cNvSpPr>
            <p:nvPr/>
          </p:nvSpPr>
          <p:spPr bwMode="auto">
            <a:xfrm>
              <a:off x="4785" y="2660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2513" name="Oval 49"/>
            <p:cNvSpPr>
              <a:spLocks noChangeArrowheads="1"/>
            </p:cNvSpPr>
            <p:nvPr/>
          </p:nvSpPr>
          <p:spPr bwMode="auto">
            <a:xfrm>
              <a:off x="4875" y="2660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2514" name="Oval 50"/>
            <p:cNvSpPr>
              <a:spLocks noChangeArrowheads="1"/>
            </p:cNvSpPr>
            <p:nvPr/>
          </p:nvSpPr>
          <p:spPr bwMode="auto">
            <a:xfrm>
              <a:off x="4966" y="2660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2515" name="Oval 51"/>
            <p:cNvSpPr>
              <a:spLocks noChangeArrowheads="1"/>
            </p:cNvSpPr>
            <p:nvPr/>
          </p:nvSpPr>
          <p:spPr bwMode="auto">
            <a:xfrm>
              <a:off x="5057" y="2660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2516" name="Oval 52"/>
            <p:cNvSpPr>
              <a:spLocks noChangeArrowheads="1"/>
            </p:cNvSpPr>
            <p:nvPr/>
          </p:nvSpPr>
          <p:spPr bwMode="auto">
            <a:xfrm>
              <a:off x="4512" y="2660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2517" name="Oval 53"/>
            <p:cNvSpPr>
              <a:spLocks noChangeArrowheads="1"/>
            </p:cNvSpPr>
            <p:nvPr/>
          </p:nvSpPr>
          <p:spPr bwMode="auto">
            <a:xfrm>
              <a:off x="3332" y="2660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2518" name="Oval 54"/>
            <p:cNvSpPr>
              <a:spLocks noChangeArrowheads="1"/>
            </p:cNvSpPr>
            <p:nvPr/>
          </p:nvSpPr>
          <p:spPr bwMode="auto">
            <a:xfrm>
              <a:off x="3423" y="2660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2519" name="Oval 55"/>
            <p:cNvSpPr>
              <a:spLocks noChangeArrowheads="1"/>
            </p:cNvSpPr>
            <p:nvPr/>
          </p:nvSpPr>
          <p:spPr bwMode="auto">
            <a:xfrm>
              <a:off x="3514" y="2660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2520" name="Oval 56"/>
            <p:cNvSpPr>
              <a:spLocks noChangeArrowheads="1"/>
            </p:cNvSpPr>
            <p:nvPr/>
          </p:nvSpPr>
          <p:spPr bwMode="auto">
            <a:xfrm>
              <a:off x="3604" y="2660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2521" name="Oval 57"/>
            <p:cNvSpPr>
              <a:spLocks noChangeArrowheads="1"/>
            </p:cNvSpPr>
            <p:nvPr/>
          </p:nvSpPr>
          <p:spPr bwMode="auto">
            <a:xfrm>
              <a:off x="3695" y="2660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2522" name="Oval 58"/>
            <p:cNvSpPr>
              <a:spLocks noChangeArrowheads="1"/>
            </p:cNvSpPr>
            <p:nvPr/>
          </p:nvSpPr>
          <p:spPr bwMode="auto">
            <a:xfrm>
              <a:off x="3786" y="2660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2523" name="Oval 59"/>
            <p:cNvSpPr>
              <a:spLocks noChangeArrowheads="1"/>
            </p:cNvSpPr>
            <p:nvPr/>
          </p:nvSpPr>
          <p:spPr bwMode="auto">
            <a:xfrm>
              <a:off x="3241" y="2660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2524" name="Oval 60"/>
            <p:cNvSpPr>
              <a:spLocks noChangeArrowheads="1"/>
            </p:cNvSpPr>
            <p:nvPr/>
          </p:nvSpPr>
          <p:spPr bwMode="auto">
            <a:xfrm>
              <a:off x="5147" y="2660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2525" name="Oval 61"/>
            <p:cNvSpPr>
              <a:spLocks noChangeArrowheads="1"/>
            </p:cNvSpPr>
            <p:nvPr/>
          </p:nvSpPr>
          <p:spPr bwMode="auto">
            <a:xfrm>
              <a:off x="5238" y="2660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2526" name="Oval 62"/>
            <p:cNvSpPr>
              <a:spLocks noChangeArrowheads="1"/>
            </p:cNvSpPr>
            <p:nvPr/>
          </p:nvSpPr>
          <p:spPr bwMode="auto">
            <a:xfrm>
              <a:off x="5329" y="2660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2527" name="Oval 63"/>
            <p:cNvSpPr>
              <a:spLocks noChangeArrowheads="1"/>
            </p:cNvSpPr>
            <p:nvPr/>
          </p:nvSpPr>
          <p:spPr bwMode="auto">
            <a:xfrm>
              <a:off x="2879" y="2660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2528" name="Oval 64"/>
            <p:cNvSpPr>
              <a:spLocks noChangeArrowheads="1"/>
            </p:cNvSpPr>
            <p:nvPr/>
          </p:nvSpPr>
          <p:spPr bwMode="auto">
            <a:xfrm>
              <a:off x="2969" y="2660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2529" name="Oval 65"/>
            <p:cNvSpPr>
              <a:spLocks noChangeArrowheads="1"/>
            </p:cNvSpPr>
            <p:nvPr/>
          </p:nvSpPr>
          <p:spPr bwMode="auto">
            <a:xfrm>
              <a:off x="3060" y="2660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2530" name="Oval 66"/>
            <p:cNvSpPr>
              <a:spLocks noChangeArrowheads="1"/>
            </p:cNvSpPr>
            <p:nvPr/>
          </p:nvSpPr>
          <p:spPr bwMode="auto">
            <a:xfrm>
              <a:off x="3151" y="2660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2980" name="AutoShape 516"/>
            <p:cNvSpPr>
              <a:spLocks/>
            </p:cNvSpPr>
            <p:nvPr/>
          </p:nvSpPr>
          <p:spPr bwMode="auto">
            <a:xfrm>
              <a:off x="4778" y="2684"/>
              <a:ext cx="593" cy="181"/>
            </a:xfrm>
            <a:prstGeom prst="borderCallout1">
              <a:avLst>
                <a:gd name="adj1" fmla="val -26519"/>
                <a:gd name="adj2" fmla="val 87856"/>
                <a:gd name="adj3" fmla="val -26519"/>
                <a:gd name="adj4" fmla="val -137606"/>
              </a:avLst>
            </a:prstGeom>
            <a:solidFill>
              <a:srgbClr val="808080"/>
            </a:solidFill>
            <a:ln w="25400">
              <a:solidFill>
                <a:srgbClr val="CC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r>
                <a:rPr lang="de-DE" sz="1200" b="1">
                  <a:solidFill>
                    <a:schemeClr val="bg1"/>
                  </a:solidFill>
                  <a:latin typeface="Tahoma" pitchFamily="34" charset="0"/>
                </a:rPr>
                <a:t>DHM 25</a:t>
              </a:r>
            </a:p>
          </p:txBody>
        </p:sp>
      </p:grpSp>
      <p:grpSp>
        <p:nvGrpSpPr>
          <p:cNvPr id="63009" name="Group 545"/>
          <p:cNvGrpSpPr>
            <a:grpSpLocks/>
          </p:cNvGrpSpPr>
          <p:nvPr/>
        </p:nvGrpSpPr>
        <p:grpSpPr bwMode="auto">
          <a:xfrm>
            <a:off x="6092825" y="1989139"/>
            <a:ext cx="3962400" cy="1296987"/>
            <a:chOff x="2878" y="1253"/>
            <a:chExt cx="2496" cy="817"/>
          </a:xfrm>
        </p:grpSpPr>
        <p:sp>
          <p:nvSpPr>
            <p:cNvPr id="62699" name="Oval 235"/>
            <p:cNvSpPr>
              <a:spLocks noChangeArrowheads="1"/>
            </p:cNvSpPr>
            <p:nvPr/>
          </p:nvSpPr>
          <p:spPr bwMode="auto">
            <a:xfrm>
              <a:off x="3966" y="2025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2703" name="Oval 239"/>
            <p:cNvSpPr>
              <a:spLocks noChangeArrowheads="1"/>
            </p:cNvSpPr>
            <p:nvPr/>
          </p:nvSpPr>
          <p:spPr bwMode="auto">
            <a:xfrm>
              <a:off x="4329" y="2025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2707" name="Oval 243"/>
            <p:cNvSpPr>
              <a:spLocks noChangeArrowheads="1"/>
            </p:cNvSpPr>
            <p:nvPr/>
          </p:nvSpPr>
          <p:spPr bwMode="auto">
            <a:xfrm>
              <a:off x="4693" y="2025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2711" name="Oval 247"/>
            <p:cNvSpPr>
              <a:spLocks noChangeArrowheads="1"/>
            </p:cNvSpPr>
            <p:nvPr/>
          </p:nvSpPr>
          <p:spPr bwMode="auto">
            <a:xfrm>
              <a:off x="5056" y="2025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2716" name="Oval 252"/>
            <p:cNvSpPr>
              <a:spLocks noChangeArrowheads="1"/>
            </p:cNvSpPr>
            <p:nvPr/>
          </p:nvSpPr>
          <p:spPr bwMode="auto">
            <a:xfrm>
              <a:off x="3603" y="2025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2719" name="Oval 255"/>
            <p:cNvSpPr>
              <a:spLocks noChangeArrowheads="1"/>
            </p:cNvSpPr>
            <p:nvPr/>
          </p:nvSpPr>
          <p:spPr bwMode="auto">
            <a:xfrm>
              <a:off x="3240" y="2025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2723" name="Oval 259"/>
            <p:cNvSpPr>
              <a:spLocks noChangeArrowheads="1"/>
            </p:cNvSpPr>
            <p:nvPr/>
          </p:nvSpPr>
          <p:spPr bwMode="auto">
            <a:xfrm>
              <a:off x="2878" y="2025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2835" name="Oval 371"/>
            <p:cNvSpPr>
              <a:spLocks noChangeArrowheads="1"/>
            </p:cNvSpPr>
            <p:nvPr/>
          </p:nvSpPr>
          <p:spPr bwMode="auto">
            <a:xfrm>
              <a:off x="2879" y="1662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2947" name="Oval 483"/>
            <p:cNvSpPr>
              <a:spLocks noChangeArrowheads="1"/>
            </p:cNvSpPr>
            <p:nvPr/>
          </p:nvSpPr>
          <p:spPr bwMode="auto">
            <a:xfrm>
              <a:off x="2878" y="1300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2984" name="Oval 520"/>
            <p:cNvSpPr>
              <a:spLocks noChangeArrowheads="1"/>
            </p:cNvSpPr>
            <p:nvPr/>
          </p:nvSpPr>
          <p:spPr bwMode="auto">
            <a:xfrm>
              <a:off x="3969" y="1662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2985" name="Oval 521"/>
            <p:cNvSpPr>
              <a:spLocks noChangeArrowheads="1"/>
            </p:cNvSpPr>
            <p:nvPr/>
          </p:nvSpPr>
          <p:spPr bwMode="auto">
            <a:xfrm>
              <a:off x="4332" y="1662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2986" name="Oval 522"/>
            <p:cNvSpPr>
              <a:spLocks noChangeArrowheads="1"/>
            </p:cNvSpPr>
            <p:nvPr/>
          </p:nvSpPr>
          <p:spPr bwMode="auto">
            <a:xfrm>
              <a:off x="4696" y="1662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2987" name="Oval 523"/>
            <p:cNvSpPr>
              <a:spLocks noChangeArrowheads="1"/>
            </p:cNvSpPr>
            <p:nvPr/>
          </p:nvSpPr>
          <p:spPr bwMode="auto">
            <a:xfrm>
              <a:off x="5059" y="1662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2988" name="Oval 524"/>
            <p:cNvSpPr>
              <a:spLocks noChangeArrowheads="1"/>
            </p:cNvSpPr>
            <p:nvPr/>
          </p:nvSpPr>
          <p:spPr bwMode="auto">
            <a:xfrm>
              <a:off x="3606" y="1662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2989" name="Oval 525"/>
            <p:cNvSpPr>
              <a:spLocks noChangeArrowheads="1"/>
            </p:cNvSpPr>
            <p:nvPr/>
          </p:nvSpPr>
          <p:spPr bwMode="auto">
            <a:xfrm>
              <a:off x="3243" y="1662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2990" name="Oval 526"/>
            <p:cNvSpPr>
              <a:spLocks noChangeArrowheads="1"/>
            </p:cNvSpPr>
            <p:nvPr/>
          </p:nvSpPr>
          <p:spPr bwMode="auto">
            <a:xfrm>
              <a:off x="3967" y="1299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2991" name="Oval 527"/>
            <p:cNvSpPr>
              <a:spLocks noChangeArrowheads="1"/>
            </p:cNvSpPr>
            <p:nvPr/>
          </p:nvSpPr>
          <p:spPr bwMode="auto">
            <a:xfrm>
              <a:off x="4330" y="1299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2992" name="Oval 528"/>
            <p:cNvSpPr>
              <a:spLocks noChangeArrowheads="1"/>
            </p:cNvSpPr>
            <p:nvPr/>
          </p:nvSpPr>
          <p:spPr bwMode="auto">
            <a:xfrm>
              <a:off x="4694" y="1299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2993" name="Oval 529"/>
            <p:cNvSpPr>
              <a:spLocks noChangeArrowheads="1"/>
            </p:cNvSpPr>
            <p:nvPr/>
          </p:nvSpPr>
          <p:spPr bwMode="auto">
            <a:xfrm>
              <a:off x="5057" y="1299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2994" name="Oval 530"/>
            <p:cNvSpPr>
              <a:spLocks noChangeArrowheads="1"/>
            </p:cNvSpPr>
            <p:nvPr/>
          </p:nvSpPr>
          <p:spPr bwMode="auto">
            <a:xfrm>
              <a:off x="3604" y="1299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2995" name="Oval 531"/>
            <p:cNvSpPr>
              <a:spLocks noChangeArrowheads="1"/>
            </p:cNvSpPr>
            <p:nvPr/>
          </p:nvSpPr>
          <p:spPr bwMode="auto">
            <a:xfrm>
              <a:off x="3241" y="1299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2981" name="AutoShape 517"/>
            <p:cNvSpPr>
              <a:spLocks/>
            </p:cNvSpPr>
            <p:nvPr/>
          </p:nvSpPr>
          <p:spPr bwMode="auto">
            <a:xfrm>
              <a:off x="4785" y="1253"/>
              <a:ext cx="589" cy="181"/>
            </a:xfrm>
            <a:prstGeom prst="borderCallout1">
              <a:avLst>
                <a:gd name="adj1" fmla="val -26519"/>
                <a:gd name="adj2" fmla="val 87778"/>
                <a:gd name="adj3" fmla="val -26519"/>
                <a:gd name="adj4" fmla="val -300509"/>
              </a:avLst>
            </a:prstGeom>
            <a:solidFill>
              <a:srgbClr val="808080"/>
            </a:solidFill>
            <a:ln w="25400">
              <a:solidFill>
                <a:srgbClr val="CC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r>
                <a:rPr lang="de-DE" sz="1200" b="1">
                  <a:solidFill>
                    <a:schemeClr val="bg1"/>
                  </a:solidFill>
                  <a:latin typeface="Tahoma" pitchFamily="34" charset="0"/>
                </a:rPr>
                <a:t>DHM 100</a:t>
              </a:r>
            </a:p>
          </p:txBody>
        </p:sp>
      </p:grpSp>
      <p:grpSp>
        <p:nvGrpSpPr>
          <p:cNvPr id="63008" name="Group 544"/>
          <p:cNvGrpSpPr>
            <a:grpSpLocks/>
          </p:cNvGrpSpPr>
          <p:nvPr/>
        </p:nvGrpSpPr>
        <p:grpSpPr bwMode="auto">
          <a:xfrm>
            <a:off x="6092826" y="3465513"/>
            <a:ext cx="3978275" cy="684212"/>
            <a:chOff x="2878" y="2183"/>
            <a:chExt cx="2506" cy="431"/>
          </a:xfrm>
        </p:grpSpPr>
        <p:sp>
          <p:nvSpPr>
            <p:cNvPr id="62531" name="Oval 67"/>
            <p:cNvSpPr>
              <a:spLocks noChangeArrowheads="1"/>
            </p:cNvSpPr>
            <p:nvPr/>
          </p:nvSpPr>
          <p:spPr bwMode="auto">
            <a:xfrm>
              <a:off x="3967" y="2569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2533" name="Oval 69"/>
            <p:cNvSpPr>
              <a:spLocks noChangeArrowheads="1"/>
            </p:cNvSpPr>
            <p:nvPr/>
          </p:nvSpPr>
          <p:spPr bwMode="auto">
            <a:xfrm>
              <a:off x="4149" y="2569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2535" name="Oval 71"/>
            <p:cNvSpPr>
              <a:spLocks noChangeArrowheads="1"/>
            </p:cNvSpPr>
            <p:nvPr/>
          </p:nvSpPr>
          <p:spPr bwMode="auto">
            <a:xfrm>
              <a:off x="4330" y="2569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2539" name="Oval 75"/>
            <p:cNvSpPr>
              <a:spLocks noChangeArrowheads="1"/>
            </p:cNvSpPr>
            <p:nvPr/>
          </p:nvSpPr>
          <p:spPr bwMode="auto">
            <a:xfrm>
              <a:off x="4694" y="2569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2541" name="Oval 77"/>
            <p:cNvSpPr>
              <a:spLocks noChangeArrowheads="1"/>
            </p:cNvSpPr>
            <p:nvPr/>
          </p:nvSpPr>
          <p:spPr bwMode="auto">
            <a:xfrm>
              <a:off x="4875" y="2569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2543" name="Oval 79"/>
            <p:cNvSpPr>
              <a:spLocks noChangeArrowheads="1"/>
            </p:cNvSpPr>
            <p:nvPr/>
          </p:nvSpPr>
          <p:spPr bwMode="auto">
            <a:xfrm>
              <a:off x="5057" y="2569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2544" name="Oval 80"/>
            <p:cNvSpPr>
              <a:spLocks noChangeArrowheads="1"/>
            </p:cNvSpPr>
            <p:nvPr/>
          </p:nvSpPr>
          <p:spPr bwMode="auto">
            <a:xfrm>
              <a:off x="4512" y="2569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2546" name="Oval 82"/>
            <p:cNvSpPr>
              <a:spLocks noChangeArrowheads="1"/>
            </p:cNvSpPr>
            <p:nvPr/>
          </p:nvSpPr>
          <p:spPr bwMode="auto">
            <a:xfrm>
              <a:off x="3423" y="2569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2548" name="Oval 84"/>
            <p:cNvSpPr>
              <a:spLocks noChangeArrowheads="1"/>
            </p:cNvSpPr>
            <p:nvPr/>
          </p:nvSpPr>
          <p:spPr bwMode="auto">
            <a:xfrm>
              <a:off x="3604" y="2569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2550" name="Oval 86"/>
            <p:cNvSpPr>
              <a:spLocks noChangeArrowheads="1"/>
            </p:cNvSpPr>
            <p:nvPr/>
          </p:nvSpPr>
          <p:spPr bwMode="auto">
            <a:xfrm>
              <a:off x="3786" y="2569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2551" name="Oval 87"/>
            <p:cNvSpPr>
              <a:spLocks noChangeArrowheads="1"/>
            </p:cNvSpPr>
            <p:nvPr/>
          </p:nvSpPr>
          <p:spPr bwMode="auto">
            <a:xfrm>
              <a:off x="3241" y="2569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2553" name="Oval 89"/>
            <p:cNvSpPr>
              <a:spLocks noChangeArrowheads="1"/>
            </p:cNvSpPr>
            <p:nvPr/>
          </p:nvSpPr>
          <p:spPr bwMode="auto">
            <a:xfrm>
              <a:off x="5238" y="2569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2555" name="Oval 91"/>
            <p:cNvSpPr>
              <a:spLocks noChangeArrowheads="1"/>
            </p:cNvSpPr>
            <p:nvPr/>
          </p:nvSpPr>
          <p:spPr bwMode="auto">
            <a:xfrm>
              <a:off x="2879" y="2569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2557" name="Oval 93"/>
            <p:cNvSpPr>
              <a:spLocks noChangeArrowheads="1"/>
            </p:cNvSpPr>
            <p:nvPr/>
          </p:nvSpPr>
          <p:spPr bwMode="auto">
            <a:xfrm>
              <a:off x="3060" y="2569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2587" name="Oval 123"/>
            <p:cNvSpPr>
              <a:spLocks noChangeArrowheads="1"/>
            </p:cNvSpPr>
            <p:nvPr/>
          </p:nvSpPr>
          <p:spPr bwMode="auto">
            <a:xfrm>
              <a:off x="3966" y="2388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2589" name="Oval 125"/>
            <p:cNvSpPr>
              <a:spLocks noChangeArrowheads="1"/>
            </p:cNvSpPr>
            <p:nvPr/>
          </p:nvSpPr>
          <p:spPr bwMode="auto">
            <a:xfrm>
              <a:off x="4148" y="2388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2591" name="Oval 127"/>
            <p:cNvSpPr>
              <a:spLocks noChangeArrowheads="1"/>
            </p:cNvSpPr>
            <p:nvPr/>
          </p:nvSpPr>
          <p:spPr bwMode="auto">
            <a:xfrm>
              <a:off x="4329" y="2388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2595" name="Oval 131"/>
            <p:cNvSpPr>
              <a:spLocks noChangeArrowheads="1"/>
            </p:cNvSpPr>
            <p:nvPr/>
          </p:nvSpPr>
          <p:spPr bwMode="auto">
            <a:xfrm>
              <a:off x="4693" y="2388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2597" name="Oval 133"/>
            <p:cNvSpPr>
              <a:spLocks noChangeArrowheads="1"/>
            </p:cNvSpPr>
            <p:nvPr/>
          </p:nvSpPr>
          <p:spPr bwMode="auto">
            <a:xfrm>
              <a:off x="4874" y="2388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2599" name="Oval 135"/>
            <p:cNvSpPr>
              <a:spLocks noChangeArrowheads="1"/>
            </p:cNvSpPr>
            <p:nvPr/>
          </p:nvSpPr>
          <p:spPr bwMode="auto">
            <a:xfrm>
              <a:off x="5056" y="2388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2600" name="Oval 136"/>
            <p:cNvSpPr>
              <a:spLocks noChangeArrowheads="1"/>
            </p:cNvSpPr>
            <p:nvPr/>
          </p:nvSpPr>
          <p:spPr bwMode="auto">
            <a:xfrm>
              <a:off x="4511" y="2388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2602" name="Oval 138"/>
            <p:cNvSpPr>
              <a:spLocks noChangeArrowheads="1"/>
            </p:cNvSpPr>
            <p:nvPr/>
          </p:nvSpPr>
          <p:spPr bwMode="auto">
            <a:xfrm>
              <a:off x="3422" y="2388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2604" name="Oval 140"/>
            <p:cNvSpPr>
              <a:spLocks noChangeArrowheads="1"/>
            </p:cNvSpPr>
            <p:nvPr/>
          </p:nvSpPr>
          <p:spPr bwMode="auto">
            <a:xfrm>
              <a:off x="3603" y="2388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2606" name="Oval 142"/>
            <p:cNvSpPr>
              <a:spLocks noChangeArrowheads="1"/>
            </p:cNvSpPr>
            <p:nvPr/>
          </p:nvSpPr>
          <p:spPr bwMode="auto">
            <a:xfrm>
              <a:off x="3785" y="2388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2607" name="Oval 143"/>
            <p:cNvSpPr>
              <a:spLocks noChangeArrowheads="1"/>
            </p:cNvSpPr>
            <p:nvPr/>
          </p:nvSpPr>
          <p:spPr bwMode="auto">
            <a:xfrm>
              <a:off x="3240" y="2388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2609" name="Oval 145"/>
            <p:cNvSpPr>
              <a:spLocks noChangeArrowheads="1"/>
            </p:cNvSpPr>
            <p:nvPr/>
          </p:nvSpPr>
          <p:spPr bwMode="auto">
            <a:xfrm>
              <a:off x="5237" y="2388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2611" name="Oval 147"/>
            <p:cNvSpPr>
              <a:spLocks noChangeArrowheads="1"/>
            </p:cNvSpPr>
            <p:nvPr/>
          </p:nvSpPr>
          <p:spPr bwMode="auto">
            <a:xfrm>
              <a:off x="2878" y="2388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2613" name="Oval 149"/>
            <p:cNvSpPr>
              <a:spLocks noChangeArrowheads="1"/>
            </p:cNvSpPr>
            <p:nvPr/>
          </p:nvSpPr>
          <p:spPr bwMode="auto">
            <a:xfrm>
              <a:off x="3059" y="2388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2643" name="Oval 179"/>
            <p:cNvSpPr>
              <a:spLocks noChangeArrowheads="1"/>
            </p:cNvSpPr>
            <p:nvPr/>
          </p:nvSpPr>
          <p:spPr bwMode="auto">
            <a:xfrm>
              <a:off x="3967" y="2206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2645" name="Oval 181"/>
            <p:cNvSpPr>
              <a:spLocks noChangeArrowheads="1"/>
            </p:cNvSpPr>
            <p:nvPr/>
          </p:nvSpPr>
          <p:spPr bwMode="auto">
            <a:xfrm>
              <a:off x="4149" y="2206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2647" name="Oval 183"/>
            <p:cNvSpPr>
              <a:spLocks noChangeArrowheads="1"/>
            </p:cNvSpPr>
            <p:nvPr/>
          </p:nvSpPr>
          <p:spPr bwMode="auto">
            <a:xfrm>
              <a:off x="4330" y="2206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2651" name="Oval 187"/>
            <p:cNvSpPr>
              <a:spLocks noChangeArrowheads="1"/>
            </p:cNvSpPr>
            <p:nvPr/>
          </p:nvSpPr>
          <p:spPr bwMode="auto">
            <a:xfrm>
              <a:off x="4694" y="2206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2653" name="Oval 189"/>
            <p:cNvSpPr>
              <a:spLocks noChangeArrowheads="1"/>
            </p:cNvSpPr>
            <p:nvPr/>
          </p:nvSpPr>
          <p:spPr bwMode="auto">
            <a:xfrm>
              <a:off x="4875" y="2206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2655" name="Oval 191"/>
            <p:cNvSpPr>
              <a:spLocks noChangeArrowheads="1"/>
            </p:cNvSpPr>
            <p:nvPr/>
          </p:nvSpPr>
          <p:spPr bwMode="auto">
            <a:xfrm>
              <a:off x="5057" y="2206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2656" name="Oval 192"/>
            <p:cNvSpPr>
              <a:spLocks noChangeArrowheads="1"/>
            </p:cNvSpPr>
            <p:nvPr/>
          </p:nvSpPr>
          <p:spPr bwMode="auto">
            <a:xfrm>
              <a:off x="4512" y="2206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2658" name="Oval 194"/>
            <p:cNvSpPr>
              <a:spLocks noChangeArrowheads="1"/>
            </p:cNvSpPr>
            <p:nvPr/>
          </p:nvSpPr>
          <p:spPr bwMode="auto">
            <a:xfrm>
              <a:off x="3423" y="2206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2660" name="Oval 196"/>
            <p:cNvSpPr>
              <a:spLocks noChangeArrowheads="1"/>
            </p:cNvSpPr>
            <p:nvPr/>
          </p:nvSpPr>
          <p:spPr bwMode="auto">
            <a:xfrm>
              <a:off x="3604" y="2206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2662" name="Oval 198"/>
            <p:cNvSpPr>
              <a:spLocks noChangeArrowheads="1"/>
            </p:cNvSpPr>
            <p:nvPr/>
          </p:nvSpPr>
          <p:spPr bwMode="auto">
            <a:xfrm>
              <a:off x="3786" y="2206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2663" name="Oval 199"/>
            <p:cNvSpPr>
              <a:spLocks noChangeArrowheads="1"/>
            </p:cNvSpPr>
            <p:nvPr/>
          </p:nvSpPr>
          <p:spPr bwMode="auto">
            <a:xfrm>
              <a:off x="3241" y="2206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2664" name="Oval 200"/>
            <p:cNvSpPr>
              <a:spLocks noChangeArrowheads="1"/>
            </p:cNvSpPr>
            <p:nvPr/>
          </p:nvSpPr>
          <p:spPr bwMode="auto">
            <a:xfrm>
              <a:off x="5147" y="2206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2665" name="Oval 201"/>
            <p:cNvSpPr>
              <a:spLocks noChangeArrowheads="1"/>
            </p:cNvSpPr>
            <p:nvPr/>
          </p:nvSpPr>
          <p:spPr bwMode="auto">
            <a:xfrm>
              <a:off x="5238" y="2206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2666" name="Oval 202"/>
            <p:cNvSpPr>
              <a:spLocks noChangeArrowheads="1"/>
            </p:cNvSpPr>
            <p:nvPr/>
          </p:nvSpPr>
          <p:spPr bwMode="auto">
            <a:xfrm>
              <a:off x="5329" y="2206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2667" name="Oval 203"/>
            <p:cNvSpPr>
              <a:spLocks noChangeArrowheads="1"/>
            </p:cNvSpPr>
            <p:nvPr/>
          </p:nvSpPr>
          <p:spPr bwMode="auto">
            <a:xfrm>
              <a:off x="2879" y="2206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2669" name="Oval 205"/>
            <p:cNvSpPr>
              <a:spLocks noChangeArrowheads="1"/>
            </p:cNvSpPr>
            <p:nvPr/>
          </p:nvSpPr>
          <p:spPr bwMode="auto">
            <a:xfrm>
              <a:off x="3060" y="2206"/>
              <a:ext cx="45" cy="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3006" name="AutoShape 542"/>
            <p:cNvSpPr>
              <a:spLocks/>
            </p:cNvSpPr>
            <p:nvPr/>
          </p:nvSpPr>
          <p:spPr bwMode="auto">
            <a:xfrm>
              <a:off x="4795" y="2183"/>
              <a:ext cx="589" cy="181"/>
            </a:xfrm>
            <a:prstGeom prst="borderCallout1">
              <a:avLst>
                <a:gd name="adj1" fmla="val -26519"/>
                <a:gd name="adj2" fmla="val 87778"/>
                <a:gd name="adj3" fmla="val -26519"/>
                <a:gd name="adj4" fmla="val -197454"/>
              </a:avLst>
            </a:prstGeom>
            <a:solidFill>
              <a:srgbClr val="808080"/>
            </a:solidFill>
            <a:ln w="25400">
              <a:solidFill>
                <a:srgbClr val="CC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r>
                <a:rPr lang="de-DE" sz="1200" b="1">
                  <a:solidFill>
                    <a:schemeClr val="bg1"/>
                  </a:solidFill>
                  <a:latin typeface="Tahoma" pitchFamily="34" charset="0"/>
                </a:rPr>
                <a:t>DHM 50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00662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30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30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30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title"/>
          </p:nvPr>
        </p:nvSpPr>
        <p:spPr>
          <a:xfrm>
            <a:off x="2208214" y="381000"/>
            <a:ext cx="5400675" cy="749300"/>
          </a:xfrm>
        </p:spPr>
        <p:txBody>
          <a:bodyPr/>
          <a:lstStyle/>
          <a:p>
            <a:r>
              <a:rPr lang="de-DE"/>
              <a:t>Auswahl der Daten</a:t>
            </a:r>
            <a:endParaRPr lang="en-GB"/>
          </a:p>
        </p:txBody>
      </p:sp>
      <p:sp>
        <p:nvSpPr>
          <p:cNvPr id="6553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208214" y="1412777"/>
            <a:ext cx="4040187" cy="4713387"/>
          </a:xfrm>
        </p:spPr>
        <p:txBody>
          <a:bodyPr>
            <a:normAutofit lnSpcReduction="10000"/>
          </a:bodyPr>
          <a:lstStyle/>
          <a:p>
            <a:r>
              <a:rPr lang="de-DE" sz="2200" dirty="0"/>
              <a:t>Begrenzter Pool von Kacheln mit maximaler Komplexität (</a:t>
            </a:r>
            <a:r>
              <a:rPr lang="de-DE" sz="2200" dirty="0" err="1"/>
              <a:t>z.B</a:t>
            </a:r>
            <a:r>
              <a:rPr lang="de-DE" sz="2200" dirty="0"/>
              <a:t> 64x64 Pixel bei Rasterbildern) im Speicher des Rechners</a:t>
            </a:r>
          </a:p>
          <a:p>
            <a:endParaRPr lang="de-DE" sz="2200" dirty="0"/>
          </a:p>
          <a:p>
            <a:r>
              <a:rPr lang="de-DE" sz="2200" dirty="0"/>
              <a:t>Ausfüllen des Kamerakegels mit zu Verfügung stehenden Kacheln</a:t>
            </a:r>
          </a:p>
          <a:p>
            <a:endParaRPr lang="de-DE" sz="2200" dirty="0"/>
          </a:p>
          <a:p>
            <a:r>
              <a:rPr lang="de-DE" sz="2200" dirty="0"/>
              <a:t>Wahl der Auflösungsstufe abhängig von Auswahlalgorithmus (z.B. Kameraabstand)</a:t>
            </a:r>
          </a:p>
        </p:txBody>
      </p:sp>
      <p:grpSp>
        <p:nvGrpSpPr>
          <p:cNvPr id="65576" name="Group 40"/>
          <p:cNvGrpSpPr>
            <a:grpSpLocks/>
          </p:cNvGrpSpPr>
          <p:nvPr/>
        </p:nvGrpSpPr>
        <p:grpSpPr bwMode="auto">
          <a:xfrm>
            <a:off x="6456364" y="1447801"/>
            <a:ext cx="3165475" cy="4381501"/>
            <a:chOff x="3107" y="912"/>
            <a:chExt cx="1994" cy="2760"/>
          </a:xfrm>
        </p:grpSpPr>
        <p:sp>
          <p:nvSpPr>
            <p:cNvPr id="65540" name="Rectangle 4"/>
            <p:cNvSpPr>
              <a:spLocks noChangeArrowheads="1"/>
            </p:cNvSpPr>
            <p:nvPr/>
          </p:nvSpPr>
          <p:spPr bwMode="auto">
            <a:xfrm>
              <a:off x="3780" y="2453"/>
              <a:ext cx="661" cy="660"/>
            </a:xfrm>
            <a:prstGeom prst="rect">
              <a:avLst/>
            </a:prstGeom>
            <a:solidFill>
              <a:srgbClr val="EAEAEA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5541" name="Rectangle 5"/>
            <p:cNvSpPr>
              <a:spLocks noChangeArrowheads="1"/>
            </p:cNvSpPr>
            <p:nvPr/>
          </p:nvSpPr>
          <p:spPr bwMode="auto">
            <a:xfrm>
              <a:off x="4441" y="2453"/>
              <a:ext cx="330" cy="330"/>
            </a:xfrm>
            <a:prstGeom prst="rect">
              <a:avLst/>
            </a:prstGeom>
            <a:solidFill>
              <a:srgbClr val="EAEAEA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5542" name="Rectangle 6"/>
            <p:cNvSpPr>
              <a:spLocks noChangeArrowheads="1"/>
            </p:cNvSpPr>
            <p:nvPr/>
          </p:nvSpPr>
          <p:spPr bwMode="auto">
            <a:xfrm>
              <a:off x="4441" y="2783"/>
              <a:ext cx="330" cy="330"/>
            </a:xfrm>
            <a:prstGeom prst="rect">
              <a:avLst/>
            </a:prstGeom>
            <a:solidFill>
              <a:srgbClr val="EAEAEA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5543" name="Rectangle 7"/>
            <p:cNvSpPr>
              <a:spLocks noChangeArrowheads="1"/>
            </p:cNvSpPr>
            <p:nvPr/>
          </p:nvSpPr>
          <p:spPr bwMode="auto">
            <a:xfrm>
              <a:off x="4441" y="3113"/>
              <a:ext cx="165" cy="165"/>
            </a:xfrm>
            <a:prstGeom prst="rect">
              <a:avLst/>
            </a:prstGeom>
            <a:solidFill>
              <a:srgbClr val="EAEAEA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5544" name="Rectangle 8"/>
            <p:cNvSpPr>
              <a:spLocks noChangeArrowheads="1"/>
            </p:cNvSpPr>
            <p:nvPr/>
          </p:nvSpPr>
          <p:spPr bwMode="auto">
            <a:xfrm>
              <a:off x="4111" y="3113"/>
              <a:ext cx="330" cy="330"/>
            </a:xfrm>
            <a:prstGeom prst="rect">
              <a:avLst/>
            </a:prstGeom>
            <a:solidFill>
              <a:srgbClr val="EAEAEA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5545" name="Rectangle 9"/>
            <p:cNvSpPr>
              <a:spLocks noChangeArrowheads="1"/>
            </p:cNvSpPr>
            <p:nvPr/>
          </p:nvSpPr>
          <p:spPr bwMode="auto">
            <a:xfrm>
              <a:off x="3120" y="1187"/>
              <a:ext cx="1321" cy="1266"/>
            </a:xfrm>
            <a:prstGeom prst="rect">
              <a:avLst/>
            </a:prstGeom>
            <a:solidFill>
              <a:srgbClr val="EAEAEA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5546" name="Rectangle 10"/>
            <p:cNvSpPr>
              <a:spLocks noChangeArrowheads="1"/>
            </p:cNvSpPr>
            <p:nvPr/>
          </p:nvSpPr>
          <p:spPr bwMode="auto">
            <a:xfrm>
              <a:off x="3120" y="2453"/>
              <a:ext cx="660" cy="660"/>
            </a:xfrm>
            <a:prstGeom prst="rect">
              <a:avLst/>
            </a:prstGeom>
            <a:solidFill>
              <a:srgbClr val="EAEAEA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5547" name="Rectangle 11"/>
            <p:cNvSpPr>
              <a:spLocks noChangeArrowheads="1"/>
            </p:cNvSpPr>
            <p:nvPr/>
          </p:nvSpPr>
          <p:spPr bwMode="auto">
            <a:xfrm>
              <a:off x="4606" y="3113"/>
              <a:ext cx="165" cy="165"/>
            </a:xfrm>
            <a:prstGeom prst="rect">
              <a:avLst/>
            </a:prstGeom>
            <a:solidFill>
              <a:srgbClr val="EAEAEA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5548" name="Rectangle 12"/>
            <p:cNvSpPr>
              <a:spLocks noChangeArrowheads="1"/>
            </p:cNvSpPr>
            <p:nvPr/>
          </p:nvSpPr>
          <p:spPr bwMode="auto">
            <a:xfrm>
              <a:off x="4441" y="3278"/>
              <a:ext cx="165" cy="165"/>
            </a:xfrm>
            <a:prstGeom prst="rect">
              <a:avLst/>
            </a:prstGeom>
            <a:solidFill>
              <a:srgbClr val="EAEAEA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5549" name="Rectangle 13"/>
            <p:cNvSpPr>
              <a:spLocks noChangeArrowheads="1"/>
            </p:cNvSpPr>
            <p:nvPr/>
          </p:nvSpPr>
          <p:spPr bwMode="auto">
            <a:xfrm>
              <a:off x="4606" y="3278"/>
              <a:ext cx="165" cy="165"/>
            </a:xfrm>
            <a:prstGeom prst="rect">
              <a:avLst/>
            </a:prstGeom>
            <a:solidFill>
              <a:srgbClr val="EAEAEA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5556" name="Line 20"/>
            <p:cNvSpPr>
              <a:spLocks noChangeShapeType="1"/>
            </p:cNvSpPr>
            <p:nvPr/>
          </p:nvSpPr>
          <p:spPr bwMode="auto">
            <a:xfrm>
              <a:off x="3120" y="1022"/>
              <a:ext cx="0" cy="11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65557" name="Line 21"/>
            <p:cNvSpPr>
              <a:spLocks noChangeShapeType="1"/>
            </p:cNvSpPr>
            <p:nvPr/>
          </p:nvSpPr>
          <p:spPr bwMode="auto">
            <a:xfrm>
              <a:off x="4441" y="1022"/>
              <a:ext cx="0" cy="11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65558" name="Line 22"/>
            <p:cNvSpPr>
              <a:spLocks noChangeShapeType="1"/>
            </p:cNvSpPr>
            <p:nvPr/>
          </p:nvSpPr>
          <p:spPr bwMode="auto">
            <a:xfrm>
              <a:off x="3120" y="1077"/>
              <a:ext cx="132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65559" name="Text Box 23"/>
            <p:cNvSpPr txBox="1">
              <a:spLocks noChangeArrowheads="1"/>
            </p:cNvSpPr>
            <p:nvPr/>
          </p:nvSpPr>
          <p:spPr bwMode="auto">
            <a:xfrm>
              <a:off x="3686" y="912"/>
              <a:ext cx="213" cy="1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de-DE" sz="1200"/>
                <a:t>64</a:t>
              </a:r>
            </a:p>
          </p:txBody>
        </p:sp>
        <p:sp>
          <p:nvSpPr>
            <p:cNvPr id="65560" name="Line 24"/>
            <p:cNvSpPr>
              <a:spLocks noChangeShapeType="1"/>
            </p:cNvSpPr>
            <p:nvPr/>
          </p:nvSpPr>
          <p:spPr bwMode="auto">
            <a:xfrm>
              <a:off x="3120" y="3168"/>
              <a:ext cx="0" cy="11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65561" name="Line 25"/>
            <p:cNvSpPr>
              <a:spLocks noChangeShapeType="1"/>
            </p:cNvSpPr>
            <p:nvPr/>
          </p:nvSpPr>
          <p:spPr bwMode="auto">
            <a:xfrm>
              <a:off x="3780" y="3168"/>
              <a:ext cx="0" cy="11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65562" name="Line 26"/>
            <p:cNvSpPr>
              <a:spLocks noChangeShapeType="1"/>
            </p:cNvSpPr>
            <p:nvPr/>
          </p:nvSpPr>
          <p:spPr bwMode="auto">
            <a:xfrm>
              <a:off x="3120" y="3223"/>
              <a:ext cx="66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65563" name="Text Box 27"/>
            <p:cNvSpPr txBox="1">
              <a:spLocks noChangeArrowheads="1"/>
            </p:cNvSpPr>
            <p:nvPr/>
          </p:nvSpPr>
          <p:spPr bwMode="auto">
            <a:xfrm>
              <a:off x="3377" y="3190"/>
              <a:ext cx="213" cy="1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de-DE" sz="1200"/>
                <a:t>64</a:t>
              </a:r>
            </a:p>
          </p:txBody>
        </p:sp>
        <p:sp>
          <p:nvSpPr>
            <p:cNvPr id="65564" name="Rectangle 28"/>
            <p:cNvSpPr>
              <a:spLocks noChangeArrowheads="1"/>
            </p:cNvSpPr>
            <p:nvPr/>
          </p:nvSpPr>
          <p:spPr bwMode="auto">
            <a:xfrm>
              <a:off x="4441" y="1792"/>
              <a:ext cx="660" cy="661"/>
            </a:xfrm>
            <a:prstGeom prst="rect">
              <a:avLst/>
            </a:prstGeom>
            <a:solidFill>
              <a:srgbClr val="EAEAEA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5565" name="Line 29"/>
            <p:cNvSpPr>
              <a:spLocks noChangeShapeType="1"/>
            </p:cNvSpPr>
            <p:nvPr/>
          </p:nvSpPr>
          <p:spPr bwMode="auto">
            <a:xfrm>
              <a:off x="4111" y="3498"/>
              <a:ext cx="0" cy="11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65566" name="Line 30"/>
            <p:cNvSpPr>
              <a:spLocks noChangeShapeType="1"/>
            </p:cNvSpPr>
            <p:nvPr/>
          </p:nvSpPr>
          <p:spPr bwMode="auto">
            <a:xfrm>
              <a:off x="4441" y="3498"/>
              <a:ext cx="0" cy="11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65567" name="Line 31"/>
            <p:cNvSpPr>
              <a:spLocks noChangeShapeType="1"/>
            </p:cNvSpPr>
            <p:nvPr/>
          </p:nvSpPr>
          <p:spPr bwMode="auto">
            <a:xfrm>
              <a:off x="4111" y="3553"/>
              <a:ext cx="33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65568" name="Text Box 32"/>
            <p:cNvSpPr txBox="1">
              <a:spLocks noChangeArrowheads="1"/>
            </p:cNvSpPr>
            <p:nvPr/>
          </p:nvSpPr>
          <p:spPr bwMode="auto">
            <a:xfrm>
              <a:off x="4182" y="3498"/>
              <a:ext cx="213" cy="1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de-DE" sz="1200"/>
                <a:t>64</a:t>
              </a:r>
            </a:p>
          </p:txBody>
        </p:sp>
        <p:sp>
          <p:nvSpPr>
            <p:cNvPr id="65575" name="Freeform 39"/>
            <p:cNvSpPr>
              <a:spLocks/>
            </p:cNvSpPr>
            <p:nvPr/>
          </p:nvSpPr>
          <p:spPr bwMode="auto">
            <a:xfrm>
              <a:off x="3107" y="1298"/>
              <a:ext cx="1633" cy="2132"/>
            </a:xfrm>
            <a:custGeom>
              <a:avLst/>
              <a:gdLst>
                <a:gd name="T0" fmla="*/ 1633 w 1633"/>
                <a:gd name="T1" fmla="*/ 2087 h 2132"/>
                <a:gd name="T2" fmla="*/ 1225 w 1633"/>
                <a:gd name="T3" fmla="*/ 0 h 2132"/>
                <a:gd name="T4" fmla="*/ 0 w 1633"/>
                <a:gd name="T5" fmla="*/ 635 h 2132"/>
                <a:gd name="T6" fmla="*/ 1633 w 1633"/>
                <a:gd name="T7" fmla="*/ 2132 h 2132"/>
                <a:gd name="T8" fmla="*/ 1633 w 1633"/>
                <a:gd name="T9" fmla="*/ 2087 h 2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33" h="2132">
                  <a:moveTo>
                    <a:pt x="1633" y="2087"/>
                  </a:moveTo>
                  <a:lnTo>
                    <a:pt x="1225" y="0"/>
                  </a:lnTo>
                  <a:lnTo>
                    <a:pt x="0" y="635"/>
                  </a:lnTo>
                  <a:lnTo>
                    <a:pt x="1633" y="2132"/>
                  </a:lnTo>
                  <a:lnTo>
                    <a:pt x="1633" y="2087"/>
                  </a:lnTo>
                  <a:close/>
                </a:path>
              </a:pathLst>
            </a:custGeom>
            <a:solidFill>
              <a:srgbClr val="990033">
                <a:alpha val="25000"/>
              </a:srgb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grpSp>
          <p:nvGrpSpPr>
            <p:cNvPr id="65570" name="Group 34"/>
            <p:cNvGrpSpPr>
              <a:grpSpLocks/>
            </p:cNvGrpSpPr>
            <p:nvPr/>
          </p:nvGrpSpPr>
          <p:grpSpPr bwMode="auto">
            <a:xfrm rot="-2169768">
              <a:off x="4626" y="3362"/>
              <a:ext cx="363" cy="227"/>
              <a:chOff x="3448" y="3748"/>
              <a:chExt cx="363" cy="227"/>
            </a:xfrm>
          </p:grpSpPr>
          <p:sp>
            <p:nvSpPr>
              <p:cNvPr id="65571" name="AutoShape 35"/>
              <p:cNvSpPr>
                <a:spLocks noChangeArrowheads="1"/>
              </p:cNvSpPr>
              <p:nvPr/>
            </p:nvSpPr>
            <p:spPr bwMode="auto">
              <a:xfrm>
                <a:off x="3448" y="3839"/>
                <a:ext cx="363" cy="136"/>
              </a:xfrm>
              <a:prstGeom prst="flowChartAlternateProcess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de-DE"/>
              </a:p>
            </p:txBody>
          </p:sp>
          <p:sp>
            <p:nvSpPr>
              <p:cNvPr id="65572" name="Rectangle 36"/>
              <p:cNvSpPr>
                <a:spLocks noChangeArrowheads="1"/>
              </p:cNvSpPr>
              <p:nvPr/>
            </p:nvSpPr>
            <p:spPr bwMode="auto">
              <a:xfrm>
                <a:off x="3560" y="3748"/>
                <a:ext cx="136" cy="91"/>
              </a:xfrm>
              <a:prstGeom prst="rect">
                <a:avLst/>
              </a:prstGeom>
              <a:gradFill rotWithShape="1">
                <a:gsLst>
                  <a:gs pos="0">
                    <a:srgbClr val="EAEAEA">
                      <a:gamma/>
                      <a:shade val="46275"/>
                      <a:invGamma/>
                    </a:srgbClr>
                  </a:gs>
                  <a:gs pos="50000">
                    <a:srgbClr val="EAEAEA"/>
                  </a:gs>
                  <a:gs pos="100000">
                    <a:srgbClr val="EAEAEA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de-DE"/>
              </a:p>
            </p:txBody>
          </p:sp>
          <p:sp>
            <p:nvSpPr>
              <p:cNvPr id="65573" name="Oval 37"/>
              <p:cNvSpPr>
                <a:spLocks noChangeArrowheads="1"/>
              </p:cNvSpPr>
              <p:nvPr/>
            </p:nvSpPr>
            <p:spPr bwMode="auto">
              <a:xfrm>
                <a:off x="3459" y="3859"/>
                <a:ext cx="91" cy="91"/>
              </a:xfrm>
              <a:prstGeom prst="ellipse">
                <a:avLst/>
              </a:prstGeom>
              <a:solidFill>
                <a:srgbClr val="C0C0C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de-DE"/>
              </a:p>
            </p:txBody>
          </p:sp>
          <p:sp>
            <p:nvSpPr>
              <p:cNvPr id="65574" name="Oval 38"/>
              <p:cNvSpPr>
                <a:spLocks noChangeArrowheads="1"/>
              </p:cNvSpPr>
              <p:nvPr/>
            </p:nvSpPr>
            <p:spPr bwMode="auto">
              <a:xfrm>
                <a:off x="3715" y="3871"/>
                <a:ext cx="71" cy="57"/>
              </a:xfrm>
              <a:prstGeom prst="ellipse">
                <a:avLst/>
              </a:prstGeom>
              <a:solidFill>
                <a:srgbClr val="C0C0C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de-DE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72566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55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55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55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title"/>
          </p:nvPr>
        </p:nvSpPr>
        <p:spPr>
          <a:xfrm>
            <a:off x="2208214" y="381000"/>
            <a:ext cx="5400675" cy="749300"/>
          </a:xfrm>
        </p:spPr>
        <p:txBody>
          <a:bodyPr/>
          <a:lstStyle/>
          <a:p>
            <a:r>
              <a:rPr lang="de-DE"/>
              <a:t>Datenauswahlkriterien</a:t>
            </a:r>
            <a:endParaRPr lang="en-GB"/>
          </a:p>
        </p:txBody>
      </p:sp>
      <p:sp>
        <p:nvSpPr>
          <p:cNvPr id="6451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208214" y="1628776"/>
            <a:ext cx="4103687" cy="4824413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de-DE" sz="1800"/>
              <a:t>Ziele</a:t>
            </a:r>
          </a:p>
          <a:p>
            <a:pPr lvl="1">
              <a:lnSpc>
                <a:spcPct val="90000"/>
              </a:lnSpc>
            </a:pPr>
            <a:r>
              <a:rPr lang="de-DE" sz="1800"/>
              <a:t>Reduktion der zu übertragenden und darzustellenden Daten</a:t>
            </a:r>
          </a:p>
          <a:p>
            <a:pPr lvl="1">
              <a:lnSpc>
                <a:spcPct val="90000"/>
              </a:lnSpc>
            </a:pPr>
            <a:r>
              <a:rPr lang="de-DE" sz="1800"/>
              <a:t>Betrachter soll nur die Datenkomplexität zu sehen bekommen, die notwendig ist</a:t>
            </a:r>
          </a:p>
          <a:p>
            <a:pPr>
              <a:lnSpc>
                <a:spcPct val="90000"/>
              </a:lnSpc>
            </a:pPr>
            <a:r>
              <a:rPr lang="de-DE" sz="1800"/>
              <a:t>Auswahlkriterien</a:t>
            </a:r>
          </a:p>
          <a:p>
            <a:pPr lvl="1">
              <a:lnSpc>
                <a:spcPct val="90000"/>
              </a:lnSpc>
            </a:pPr>
            <a:r>
              <a:rPr lang="de-DE" sz="1800"/>
              <a:t>Abstand des Betrachtungspunktes zum Terrain</a:t>
            </a:r>
          </a:p>
          <a:p>
            <a:pPr lvl="1">
              <a:lnSpc>
                <a:spcPct val="90000"/>
              </a:lnSpc>
            </a:pPr>
            <a:r>
              <a:rPr lang="de-DE" sz="1800"/>
              <a:t>Struktur des Terrains (zerklüftet/glatt)</a:t>
            </a:r>
          </a:p>
          <a:p>
            <a:pPr lvl="1">
              <a:lnSpc>
                <a:spcPct val="90000"/>
              </a:lnSpc>
            </a:pPr>
            <a:r>
              <a:rPr lang="de-DE" sz="1800"/>
              <a:t>Fehlermetrik (wie gross ist der visuelle Fehler bei Wahl einer geringeren Auflösungsstufe</a:t>
            </a:r>
            <a:endParaRPr lang="en-GB" sz="1800"/>
          </a:p>
        </p:txBody>
      </p:sp>
      <p:pic>
        <p:nvPicPr>
          <p:cNvPr id="64516" name="Picture 4" descr="PPIm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3338" y="1989138"/>
            <a:ext cx="3657600" cy="261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2053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45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45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45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645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645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645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tandarddesign">
  <a:themeElements>
    <a:clrScheme name="Standard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Standarddesign">
      <a:majorFont>
        <a:latin typeface="Franklin Gothic Heavy"/>
        <a:ea typeface=""/>
        <a:cs typeface=""/>
      </a:majorFont>
      <a:minorFont>
        <a:latin typeface="Franklin Gothic Demi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Standard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5276</Words>
  <Application>Microsoft Office PowerPoint</Application>
  <PresentationFormat>Breitbild</PresentationFormat>
  <Paragraphs>1366</Paragraphs>
  <Slides>107</Slides>
  <Notes>77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10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107</vt:i4>
      </vt:variant>
    </vt:vector>
  </HeadingPairs>
  <TitlesOfParts>
    <vt:vector size="118" baseType="lpstr">
      <vt:lpstr>Arial</vt:lpstr>
      <vt:lpstr>Consolas</vt:lpstr>
      <vt:lpstr>Franklin Gothic Demi</vt:lpstr>
      <vt:lpstr>Franklin Gothic Demi Cond</vt:lpstr>
      <vt:lpstr>Franklin Gothic Heavy</vt:lpstr>
      <vt:lpstr>Franklin Gothic Medium Cond</vt:lpstr>
      <vt:lpstr>Tahoma</vt:lpstr>
      <vt:lpstr>Times New Roman</vt:lpstr>
      <vt:lpstr>Verdana</vt:lpstr>
      <vt:lpstr>Wingdings</vt:lpstr>
      <vt:lpstr>Standarddesign</vt:lpstr>
      <vt:lpstr>Game Engineering</vt:lpstr>
      <vt:lpstr>Agenda 1</vt:lpstr>
      <vt:lpstr>Echtzeit-3D, was heißt das?</vt:lpstr>
      <vt:lpstr>Aufbau Echtzeit 3D Applikation</vt:lpstr>
      <vt:lpstr>Die Rendering-Pipeline</vt:lpstr>
      <vt:lpstr>Game Engine / Szenengraph / Hierarchie</vt:lpstr>
      <vt:lpstr>3D Modelle</vt:lpstr>
      <vt:lpstr>Mehrere Möglichkeiten der Darstellung von Dreiecksdaten</vt:lpstr>
      <vt:lpstr>Dreieckslisten</vt:lpstr>
      <vt:lpstr>Fans (Fächer)</vt:lpstr>
      <vt:lpstr>Strips (Streifen)</vt:lpstr>
      <vt:lpstr>Indizierte Liste</vt:lpstr>
      <vt:lpstr>Kombinierte Darstellungen</vt:lpstr>
      <vt:lpstr>In Unity</vt:lpstr>
      <vt:lpstr>Ende Block 1</vt:lpstr>
      <vt:lpstr>Agenda 2</vt:lpstr>
      <vt:lpstr>Punkttransformationen: Translation</vt:lpstr>
      <vt:lpstr>Transformationstypen</vt:lpstr>
      <vt:lpstr>Transformationen nacheinander ausführen</vt:lpstr>
      <vt:lpstr>Rotationen</vt:lpstr>
      <vt:lpstr>Eulerwinkel</vt:lpstr>
      <vt:lpstr>Game Engine / Szenengraph / Hierarchie</vt:lpstr>
      <vt:lpstr>Ende Block 2</vt:lpstr>
      <vt:lpstr>Agenda 3</vt:lpstr>
      <vt:lpstr>Farben in der Computergrafik</vt:lpstr>
      <vt:lpstr>Diffuse Komponente</vt:lpstr>
      <vt:lpstr>Specular Komponente</vt:lpstr>
      <vt:lpstr>Texturierung</vt:lpstr>
      <vt:lpstr>Echtzeit-Farbberechnung eines einzelnen Pixel</vt:lpstr>
      <vt:lpstr>Wo kommen die Normalen her?</vt:lpstr>
      <vt:lpstr>Bump Mapping</vt:lpstr>
      <vt:lpstr>Agenda 3</vt:lpstr>
      <vt:lpstr>Begriffe</vt:lpstr>
      <vt:lpstr>Shader und Material</vt:lpstr>
      <vt:lpstr>Agenda 3</vt:lpstr>
      <vt:lpstr>Beleuchtung einfügen</vt:lpstr>
      <vt:lpstr>Material und Shader in U3D</vt:lpstr>
      <vt:lpstr>Eingebaute Shader in U3D</vt:lpstr>
      <vt:lpstr>Ende Block 3</vt:lpstr>
      <vt:lpstr>Agenda Block 4</vt:lpstr>
      <vt:lpstr>Hintergrund: Rendering Pipeline</vt:lpstr>
      <vt:lpstr>Hintergrund: Fixed Function Pipe (1)</vt:lpstr>
      <vt:lpstr>Hintergrund: Fixed Function Pipe (2)</vt:lpstr>
      <vt:lpstr>Shader: Programmierbare Pipeline</vt:lpstr>
      <vt:lpstr>Eigenschaften Vertexshader</vt:lpstr>
      <vt:lpstr>Eigenschaften Pixelshader</vt:lpstr>
      <vt:lpstr>Kategorien von Shadern</vt:lpstr>
      <vt:lpstr>Inhaltliche Aufteilung von Shadern</vt:lpstr>
      <vt:lpstr>Agenda Block 4</vt:lpstr>
      <vt:lpstr>Ein einfacher Shaderlab-Shader</vt:lpstr>
      <vt:lpstr>Eigenschaften eines ShaderLab Surface Shader</vt:lpstr>
      <vt:lpstr>SurfaceShader Merkmale</vt:lpstr>
      <vt:lpstr>Antworten!</vt:lpstr>
      <vt:lpstr>Cg: Identifizierer</vt:lpstr>
      <vt:lpstr>Cg: Vektoren</vt:lpstr>
      <vt:lpstr>Cg: Matrizen</vt:lpstr>
      <vt:lpstr>Ende Block 4</vt:lpstr>
      <vt:lpstr>Agenda 5</vt:lpstr>
      <vt:lpstr>Skript über mehrere Frames verteilen</vt:lpstr>
      <vt:lpstr>Agenda 5</vt:lpstr>
      <vt:lpstr>Physik Engines</vt:lpstr>
      <vt:lpstr>Erhältliche Physik Engines</vt:lpstr>
      <vt:lpstr>Schematischer Ablauf</vt:lpstr>
      <vt:lpstr>Agenda 5</vt:lpstr>
      <vt:lpstr>Physik in Unity</vt:lpstr>
      <vt:lpstr>Physik und Skripting</vt:lpstr>
      <vt:lpstr>Ende Block 5</vt:lpstr>
      <vt:lpstr>Agenda 4</vt:lpstr>
      <vt:lpstr>Keyframe Animation</vt:lpstr>
      <vt:lpstr>Keyframes</vt:lpstr>
      <vt:lpstr>Übergang zwischen Keyframes</vt:lpstr>
      <vt:lpstr>Agenda 4</vt:lpstr>
      <vt:lpstr>Keyframe-Animation</vt:lpstr>
      <vt:lpstr>Agenda 5</vt:lpstr>
      <vt:lpstr>.Net</vt:lpstr>
      <vt:lpstr>Mono</vt:lpstr>
      <vt:lpstr>C#</vt:lpstr>
      <vt:lpstr>Agenda 5</vt:lpstr>
      <vt:lpstr>Mono Develop für Unity einrichten</vt:lpstr>
      <vt:lpstr>Debugging mit MonoDevelop</vt:lpstr>
      <vt:lpstr>Code in einer Unity-Szene</vt:lpstr>
      <vt:lpstr>MonoBehaviour Methoden &amp; Fields</vt:lpstr>
      <vt:lpstr>public Fields</vt:lpstr>
      <vt:lpstr>Skripting Aufgaben</vt:lpstr>
      <vt:lpstr>Ende Block 5</vt:lpstr>
      <vt:lpstr>Agenda 6</vt:lpstr>
      <vt:lpstr>Gekachelter Datenzugriff</vt:lpstr>
      <vt:lpstr>Datenpyramiden</vt:lpstr>
      <vt:lpstr>Unterschiedliche Datentypen</vt:lpstr>
      <vt:lpstr>Rasterbilder</vt:lpstr>
      <vt:lpstr>Höhendaten</vt:lpstr>
      <vt:lpstr>2D-Vektor-Daten</vt:lpstr>
      <vt:lpstr>2D-Vektor-Daten-Organisation</vt:lpstr>
      <vt:lpstr>3D-Objekt-Daten</vt:lpstr>
      <vt:lpstr>Agenda 6</vt:lpstr>
      <vt:lpstr>Datenvolumen</vt:lpstr>
      <vt:lpstr>Begrenzung des Datenvolumens</vt:lpstr>
      <vt:lpstr>Auswahl der Daten</vt:lpstr>
      <vt:lpstr>Datenauswahlkriterien</vt:lpstr>
      <vt:lpstr>Agenda 5</vt:lpstr>
      <vt:lpstr>T-Cracks</vt:lpstr>
      <vt:lpstr>T-Cracks: Aligning</vt:lpstr>
      <vt:lpstr>T-Cracks: Stitching</vt:lpstr>
      <vt:lpstr>T-Cracks: Skirting</vt:lpstr>
      <vt:lpstr>Herausforderung Kugel</vt:lpstr>
      <vt:lpstr>Lösungsansatz Kugeldarstellung</vt:lpstr>
      <vt:lpstr>Ende Block 6</vt:lpstr>
    </vt:vector>
  </TitlesOfParts>
  <Company>Starfleet Inc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Echtzeit 3D</dc:title>
  <dc:creator>Captain James T. Kirk</dc:creator>
  <cp:lastModifiedBy>Christoph Müller</cp:lastModifiedBy>
  <cp:revision>227</cp:revision>
  <dcterms:created xsi:type="dcterms:W3CDTF">2001-05-15T17:50:18Z</dcterms:created>
  <dcterms:modified xsi:type="dcterms:W3CDTF">2015-01-12T08:34:46Z</dcterms:modified>
</cp:coreProperties>
</file>